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04" r:id="rId2"/>
    <p:sldId id="812" r:id="rId3"/>
    <p:sldId id="805" r:id="rId4"/>
    <p:sldId id="806" r:id="rId5"/>
    <p:sldId id="807" r:id="rId6"/>
    <p:sldId id="808" r:id="rId7"/>
    <p:sldId id="809" r:id="rId8"/>
    <p:sldId id="810" r:id="rId9"/>
    <p:sldId id="811" r:id="rId1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67BD3581-6BD4-41F8-AB3F-CCA2E55A82F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40CA5FE9-E367-4F8B-9F7A-68FCE1BC62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1" y="1725660"/>
            <a:ext cx="11040623" cy="2092729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3933" y="3821978"/>
            <a:ext cx="8144134" cy="1117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E40A-4808-494B-9CE3-B159EC08A57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F97-D89F-4FE4-840F-9ED4431C854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AF9A-BEDA-4ACA-A2E7-3712C98C426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908A-574B-424D-8C37-62773561B05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341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908A-574B-424D-8C37-62773561B05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88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7B5-1E39-4E13-897F-A8E1566AAEC9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5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5B2-8D4C-43D1-9487-E724DE3B2C4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B4DC-3931-4815-955E-49E2573893C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4D86235-4FA7-482E-9124-1BFC7F39167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96" y="489991"/>
            <a:ext cx="10832807" cy="153277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96" y="2336870"/>
            <a:ext cx="9613861" cy="35993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E10-6238-4F87-A8F0-8FA01EE0B886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767211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70" y="2378093"/>
            <a:ext cx="9613860" cy="109078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3661727"/>
            <a:ext cx="9613860" cy="1704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6D61-6147-456C-911A-F27C3896C51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767211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BC8F-B8E1-42E8-8408-5D48C6B6E812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7744-BD62-4433-AFA7-09A0853F5C6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FA8D-4774-4C54-8DE8-B0B7F1EC7C3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C0E4-CD04-4552-8089-2914B617E7B8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CC1F-F116-4E6B-9991-EFA1520CB8A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0A7-2453-4AD6-9162-F6B3DDACBFC6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97" y="2167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9596" y="2207955"/>
            <a:ext cx="10832807" cy="15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499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908A-574B-424D-8C37-62773561B05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596" y="6501876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389511"/>
            <a:ext cx="530579" cy="44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9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4DFE-6590-632A-98CD-6E3CE4E3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Behavioral Health Information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0A12-72D8-73E4-EBAA-CED3EF38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209FE-8426-BC6E-1F4D-C4C287EE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6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4DFE-6590-632A-98CD-6E3CE4E3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BHIN 23-068 vs. BHIN 24-045 &amp; Revised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0A12-72D8-73E4-EBAA-CED3EF38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Compare BHIN 23-068 and BHIN 24-045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Explain how the policy change affects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Provide an updated implementation roadmap for ASAM 4th Edition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209FE-8426-BC6E-1F4D-C4C287EE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0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3CF3-169F-B5E5-7DE6-31F5A251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BHIN 23-068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D0DC-672B-DED3-769B-3406D78C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Released by DHCS under Cal-AIM</a:t>
            </a:r>
          </a:p>
          <a:p>
            <a:r>
              <a:rPr lang="en-US" sz="3600" dirty="0"/>
              <a:t>Required use of: ASAM Criteria® Assessment Interview Guide, OR ASAM CONTINUUM</a:t>
            </a:r>
          </a:p>
          <a:p>
            <a:r>
              <a:rPr lang="en-US" sz="3600" dirty="0"/>
              <a:t> Effective date: January 1,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08796-5D07-6085-D134-B49EB71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0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BEC0-4F62-B58A-0A50-6866BAE8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BHIN 24-045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A0C2-4D88-33B2-99FB-03CAB09D5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Issued December 23, 2024</a:t>
            </a:r>
          </a:p>
          <a:p>
            <a:r>
              <a:rPr lang="en-US" sz="3600" dirty="0"/>
              <a:t>Postpones the implementation of assessment tools from BHIN 23-068</a:t>
            </a:r>
          </a:p>
          <a:p>
            <a:r>
              <a:rPr lang="en-US" sz="3600" dirty="0"/>
              <a:t>Triggered by release of ASAM Criteria 4th Edition</a:t>
            </a:r>
          </a:p>
          <a:p>
            <a:r>
              <a:rPr lang="en-US" sz="3600" dirty="0"/>
              <a:t>Updates to tools are currently in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F5C5A-C380-510F-AD53-8AFA7ADC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5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ED33-EF96-B4BD-8F36-6183C26E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Comparison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7045-633E-518F-0EE5-60061AC8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96211B-DA46-BEF5-5640-62319BAEC2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8858" y="2324334"/>
          <a:ext cx="8115084" cy="3623796"/>
        </p:xfrm>
        <a:graphic>
          <a:graphicData uri="http://schemas.openxmlformats.org/drawingml/2006/table">
            <a:tbl>
              <a:tblPr/>
              <a:tblGrid>
                <a:gridCol w="2705028">
                  <a:extLst>
                    <a:ext uri="{9D8B030D-6E8A-4147-A177-3AD203B41FA5}">
                      <a16:colId xmlns:a16="http://schemas.microsoft.com/office/drawing/2014/main" val="3432970461"/>
                    </a:ext>
                  </a:extLst>
                </a:gridCol>
                <a:gridCol w="2705028">
                  <a:extLst>
                    <a:ext uri="{9D8B030D-6E8A-4147-A177-3AD203B41FA5}">
                      <a16:colId xmlns:a16="http://schemas.microsoft.com/office/drawing/2014/main" val="1272255047"/>
                    </a:ext>
                  </a:extLst>
                </a:gridCol>
                <a:gridCol w="2705028">
                  <a:extLst>
                    <a:ext uri="{9D8B030D-6E8A-4147-A177-3AD203B41FA5}">
                      <a16:colId xmlns:a16="http://schemas.microsoft.com/office/drawing/2014/main" val="3419533003"/>
                    </a:ext>
                  </a:extLst>
                </a:gridCol>
              </a:tblGrid>
              <a:tr h="282264">
                <a:tc>
                  <a:txBody>
                    <a:bodyPr/>
                    <a:lstStyle/>
                    <a:p>
                      <a:r>
                        <a:rPr lang="en-US" sz="1400" b="1" dirty="0"/>
                        <a:t>Topic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BHIN 23-068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BHIN 24-045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35502"/>
                  </a:ext>
                </a:extLst>
              </a:tr>
              <a:tr h="917357">
                <a:tc>
                  <a:txBody>
                    <a:bodyPr/>
                    <a:lstStyle/>
                    <a:p>
                      <a:r>
                        <a:rPr lang="en-US" sz="1400" b="1" dirty="0"/>
                        <a:t>ASAM Assessment Tool Requirement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Mandates use of ASAM Criteria® Assessment Interview Guide or ASAM CONTINUUM software starting </a:t>
                      </a:r>
                      <a:r>
                        <a:rPr lang="en-US" sz="1400" b="1" dirty="0"/>
                        <a:t>Jan 1, 2025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Postpones</a:t>
                      </a:r>
                      <a:r>
                        <a:rPr lang="en-US" sz="1400" dirty="0"/>
                        <a:t> this requirement until further notice.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25609"/>
                  </a:ext>
                </a:extLst>
              </a:tr>
              <a:tr h="705659">
                <a:tc>
                  <a:txBody>
                    <a:bodyPr/>
                    <a:lstStyle/>
                    <a:p>
                      <a:r>
                        <a:rPr lang="en-US" sz="1400" b="1" dirty="0"/>
                        <a:t>Tool Version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Based on </a:t>
                      </a:r>
                      <a:r>
                        <a:rPr lang="en-US" sz="1400" b="1" dirty="0"/>
                        <a:t>ASAM Criteria 3rd Edition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Recognizes release of </a:t>
                      </a:r>
                      <a:r>
                        <a:rPr lang="en-US" sz="1400" b="1" dirty="0"/>
                        <a:t>ASAM Criteria 4th Edition</a:t>
                      </a:r>
                      <a:r>
                        <a:rPr lang="en-US" sz="1400" dirty="0"/>
                        <a:t>; updates underway.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093475"/>
                  </a:ext>
                </a:extLst>
              </a:tr>
              <a:tr h="705659">
                <a:tc>
                  <a:txBody>
                    <a:bodyPr/>
                    <a:lstStyle/>
                    <a:p>
                      <a:r>
                        <a:rPr lang="en-US" sz="1400" b="1" dirty="0"/>
                        <a:t>Alternative Tools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Only ASAM Guide, CONTINUUM, or validated DHCS-approved tools permitted.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Providers may continue to use </a:t>
                      </a:r>
                      <a:r>
                        <a:rPr lang="en-US" sz="1400" b="1" dirty="0"/>
                        <a:t>current tools already in use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665711"/>
                  </a:ext>
                </a:extLst>
              </a:tr>
              <a:tr h="493962">
                <a:tc>
                  <a:txBody>
                    <a:bodyPr/>
                    <a:lstStyle/>
                    <a:p>
                      <a:r>
                        <a:rPr lang="en-US" sz="1400" b="1" dirty="0"/>
                        <a:t>Implementation Date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January 1, 2025</a:t>
                      </a:r>
                      <a:r>
                        <a:rPr lang="en-US" sz="1400" dirty="0"/>
                        <a:t> for ASAM tool use.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Future date TBD</a:t>
                      </a:r>
                      <a:r>
                        <a:rPr lang="en-US" sz="1400" dirty="0"/>
                        <a:t> by DHCS once 4th Edition tools are ready.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6809"/>
                  </a:ext>
                </a:extLst>
              </a:tr>
              <a:tr h="493962">
                <a:tc>
                  <a:txBody>
                    <a:bodyPr/>
                    <a:lstStyle/>
                    <a:p>
                      <a:r>
                        <a:rPr lang="en-US" sz="1400" b="1" dirty="0"/>
                        <a:t>Other Policies in BHIN 23-068</a:t>
                      </a:r>
                      <a:endParaRPr lang="en-US" sz="1400" dirty="0"/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other documentation and assessment guidance remain.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Still </a:t>
                      </a:r>
                      <a:r>
                        <a:rPr lang="en-US" sz="1400" b="1" dirty="0"/>
                        <a:t>remain in effect</a:t>
                      </a:r>
                      <a:r>
                        <a:rPr lang="en-US" sz="1400" dirty="0"/>
                        <a:t> and are not changed by BHIN 24-045.</a:t>
                      </a:r>
                    </a:p>
                  </a:txBody>
                  <a:tcPr marL="70566" marR="70566" marT="35283" marB="35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26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0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73FE-C1D1-8527-CA33-93D04ADD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Implementation Plan - Phase 1(Q1)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5C73-9C40-1717-7B8B-73DE6E03B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Continue using current ASAM-based tools</a:t>
            </a:r>
          </a:p>
          <a:p>
            <a:r>
              <a:rPr lang="en-US" sz="3600" dirty="0"/>
              <a:t>Inform staff of postponement</a:t>
            </a:r>
          </a:p>
          <a:p>
            <a:r>
              <a:rPr lang="en-US" sz="3600" dirty="0"/>
              <a:t>Delay ASAM 4th Edition training plans</a:t>
            </a:r>
          </a:p>
          <a:p>
            <a:r>
              <a:rPr lang="en-US" sz="3600" dirty="0"/>
              <a:t>Monitor for DHCS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E0E5C-ECC7-08F4-C0FF-A1D271FC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1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B5CE-F766-DA46-0549-BB73D0EB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Implementation Plan - Phase 2 (Q2)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560B-A6E3-DC0F-C1DC-776011AD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 ASAM 4th Edition changes</a:t>
            </a:r>
          </a:p>
          <a:p>
            <a:r>
              <a:rPr lang="en-US" sz="3600" dirty="0"/>
              <a:t>Select tool: Guide, CONTINUUM, or validated tool</a:t>
            </a:r>
          </a:p>
          <a:p>
            <a:r>
              <a:rPr lang="en-US" sz="3600" dirty="0"/>
              <a:t>Plan and schedule staff training</a:t>
            </a:r>
          </a:p>
          <a:p>
            <a:r>
              <a:rPr lang="en-US" sz="3600" dirty="0"/>
              <a:t>Start updating internal policies and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4D77E-387A-AFA1-03FB-302BB6C5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2FDE-3AC1-2005-DA5F-F7A48B87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Implementation Plan - Phase 3 (Q3-Q4)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7154-1FAC-B47F-FF46-D941CB413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Organization-wide rollout of selected tool</a:t>
            </a:r>
          </a:p>
          <a:p>
            <a:r>
              <a:rPr lang="en-US" sz="3600" dirty="0"/>
              <a:t>Provide support to staff during transition</a:t>
            </a:r>
          </a:p>
          <a:p>
            <a:r>
              <a:rPr lang="en-US" sz="3600" dirty="0"/>
              <a:t>Monitor assessment quality</a:t>
            </a:r>
          </a:p>
          <a:p>
            <a:r>
              <a:rPr lang="en-US" sz="3600" dirty="0"/>
              <a:t>Maintain compliance and readiness for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8014E-E5A0-6F61-DA49-0A45D0E7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9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13A-8369-A999-7766-B4BF2397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7DBB-7404-772C-360B-6F6CD610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BHIN 24-045 provides flexibility and time</a:t>
            </a:r>
          </a:p>
          <a:p>
            <a:r>
              <a:rPr lang="en-US" sz="3600" dirty="0"/>
              <a:t>ASAM 4th Edition tools are coming</a:t>
            </a:r>
          </a:p>
          <a:p>
            <a:r>
              <a:rPr lang="en-US" sz="3600" dirty="0"/>
              <a:t>Use this delay to plan effectively</a:t>
            </a:r>
          </a:p>
          <a:p>
            <a:r>
              <a:rPr lang="en-US" sz="3600" dirty="0"/>
              <a:t>Stay aligned with BHIN 23-068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602C-3B18-E932-E549-668EFF99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022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BHB mtgs.potx" id="{1D5A5446-DA4A-4423-9889-B0B6050EBF0A}" vid="{C9371B18-1912-425F-9148-C958C2391B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BHB mtgs</Template>
  <TotalTime>26</TotalTime>
  <Words>361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The Behavioral Health Information Notices</vt:lpstr>
      <vt:lpstr>BHIN 23-068 vs. BHIN 24-045 &amp; Revised Implementation Plan</vt:lpstr>
      <vt:lpstr>Overview of BHIN 23-068</vt:lpstr>
      <vt:lpstr>Overview of BHIN 24-045</vt:lpstr>
      <vt:lpstr>Policy Comparison Table</vt:lpstr>
      <vt:lpstr>Revised Implementation Plan - Phase 1(Q1)</vt:lpstr>
      <vt:lpstr>Revised Implementation Plan - Phase 2 (Q2)</vt:lpstr>
      <vt:lpstr>Revised Implementation Plan - Phase 3 (Q3-Q4)</vt:lpstr>
      <vt:lpstr>Key 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Olvera, Socorro</dc:creator>
  <cp:lastModifiedBy>Rangel, Joseph</cp:lastModifiedBy>
  <cp:revision>185</cp:revision>
  <cp:lastPrinted>2024-02-09T23:59:29Z</cp:lastPrinted>
  <dcterms:created xsi:type="dcterms:W3CDTF">2024-02-06T00:14:30Z</dcterms:created>
  <dcterms:modified xsi:type="dcterms:W3CDTF">2025-03-26T16:37:15Z</dcterms:modified>
</cp:coreProperties>
</file>