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83" r:id="rId3"/>
    <p:sldId id="282" r:id="rId4"/>
    <p:sldId id="281" r:id="rId5"/>
    <p:sldId id="284" r:id="rId6"/>
    <p:sldId id="28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5A94EE-FD84-4F45-B596-5D0551819C18}" v="6" dt="2023-08-03T23:17:53.3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4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ng, Bla" userId="71caac21-5c74-4cce-b1ae-9de1fd6654c3" providerId="ADAL" clId="{145A94EE-FD84-4F45-B596-5D0551819C18}"/>
    <pc:docChg chg="custSel modSld">
      <pc:chgData name="Fang, Bla" userId="71caac21-5c74-4cce-b1ae-9de1fd6654c3" providerId="ADAL" clId="{145A94EE-FD84-4F45-B596-5D0551819C18}" dt="2023-08-03T23:17:53.380" v="11" actId="27636"/>
      <pc:docMkLst>
        <pc:docMk/>
      </pc:docMkLst>
      <pc:sldChg chg="modSp mod">
        <pc:chgData name="Fang, Bla" userId="71caac21-5c74-4cce-b1ae-9de1fd6654c3" providerId="ADAL" clId="{145A94EE-FD84-4F45-B596-5D0551819C18}" dt="2023-08-03T23:17:53.380" v="11" actId="27636"/>
        <pc:sldMkLst>
          <pc:docMk/>
          <pc:sldMk cId="4185579323" sldId="283"/>
        </pc:sldMkLst>
        <pc:spChg chg="mod">
          <ac:chgData name="Fang, Bla" userId="71caac21-5c74-4cce-b1ae-9de1fd6654c3" providerId="ADAL" clId="{145A94EE-FD84-4F45-B596-5D0551819C18}" dt="2023-08-03T23:17:53.380" v="11" actId="27636"/>
          <ac:spMkLst>
            <pc:docMk/>
            <pc:sldMk cId="4185579323" sldId="283"/>
            <ac:spMk id="4" creationId="{425F49C3-10A6-F46E-CDA5-A5E03125B382}"/>
          </ac:spMkLst>
        </pc:spChg>
        <pc:spChg chg="mod">
          <ac:chgData name="Fang, Bla" userId="71caac21-5c74-4cce-b1ae-9de1fd6654c3" providerId="ADAL" clId="{145A94EE-FD84-4F45-B596-5D0551819C18}" dt="2023-08-03T23:17:17.018" v="2" actId="1076"/>
          <ac:spMkLst>
            <pc:docMk/>
            <pc:sldMk cId="4185579323" sldId="283"/>
            <ac:spMk id="6" creationId="{E41CEC78-14B8-D6A9-98E8-0C9353221E9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8BB5B-7F4B-C403-B3BF-6911A78D3D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A8B840-59BF-6043-4AA6-6CF51EDC7F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1A696-C08D-CCA2-BDB8-FFD0DA4A9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56EE-AFBC-4AD5-9418-7CE2AD0DE23C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B4FF7-F2A7-FDB6-1E62-A19F0281E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C95AE-A706-E0D4-4A0A-135271FDC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BBBCD-8B1B-47A7-AC1A-409E84E5B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249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B3A96-ECAD-9769-FA2E-1D758F48D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93B1A8-74A7-9C24-4DDB-F1F9228C2F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5BD0A-E364-2333-A520-E4EBE867C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56EE-AFBC-4AD5-9418-7CE2AD0DE23C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5BCC4-B54B-DF13-B101-FC733C13A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B889B-2DA3-D4AB-4096-544B81A99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BBBCD-8B1B-47A7-AC1A-409E84E5B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98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B09A02-FB71-70A0-E2DC-D293659FB8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A9C93-E959-DBCF-9167-9755A536B5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02A36-FCDA-1FDC-AE81-B643A1091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56EE-AFBC-4AD5-9418-7CE2AD0DE23C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689D2-A264-20BF-E5BB-18EF1077E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9D6681-DEAA-0077-92BD-D431769D1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BBBCD-8B1B-47A7-AC1A-409E84E5B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75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52AC2-0D16-9A12-4768-6C629505E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CD1CC-145A-52FD-FFB8-6593F8BD0C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76E32-5E71-D9D3-DFC6-70696EEA0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56EE-AFBC-4AD5-9418-7CE2AD0DE23C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B6F1F-A18F-D595-DB99-6D7175D20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81829-AD5D-7D62-BE7E-EA012600D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BBBCD-8B1B-47A7-AC1A-409E84E5B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404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0D665-33F7-2AB6-52BB-B07D014F7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83D61F-1924-6592-6298-AA6F810E82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B5891-7CB3-D5D7-ABCA-9269F4F39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56EE-AFBC-4AD5-9418-7CE2AD0DE23C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97F319-AAD9-98B3-05C8-2B5A89A14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165487-2CA7-59DB-F80B-8DDB2BDDC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BBBCD-8B1B-47A7-AC1A-409E84E5B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61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F49EE-CEDE-D7B0-B282-0AA9B4819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A33B1-DE57-CF27-D2C3-58F791CD0B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58CDAE-ABD1-F207-D5E9-110EB6C19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7A480D-F53A-532E-D93F-CC3D07FD6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56EE-AFBC-4AD5-9418-7CE2AD0DE23C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F16BC0-592F-8B36-5F37-1565D9780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F726C6-1FE2-B05D-BCA9-F6EA22918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BBBCD-8B1B-47A7-AC1A-409E84E5B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09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F7C40-01E9-2BF0-B528-64FFA504F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9A9427-79AE-9398-6569-9D5429B3BB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BBC10-CF31-39A3-6328-C5977232D0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F1A76A-0552-9E34-7E31-B6E2B723A3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666C14-2F92-4D61-2638-AA5CFE3F1D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A9FB3E-02A2-1C3B-4377-0BB21F9C1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56EE-AFBC-4AD5-9418-7CE2AD0DE23C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EADE6D-C34D-A21B-C1A7-EDAC4695A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31F958-86C6-9A25-0EBF-43DD0BECC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BBBCD-8B1B-47A7-AC1A-409E84E5B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59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AEA59-55B9-034F-28F1-54757376A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53E6E8-5766-7E85-0443-FDA65A1AB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56EE-AFBC-4AD5-9418-7CE2AD0DE23C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FBD933-0C5D-EF00-0E85-5446BDE97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1DF7A2-BF72-5861-2F6A-7CE0C3FB8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BBBCD-8B1B-47A7-AC1A-409E84E5B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523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C09514-5322-BBBF-3C3A-369601BA7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56EE-AFBC-4AD5-9418-7CE2AD0DE23C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90EA33-4266-5575-3EA4-7C39A3BF5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CD6B93-3928-DDDE-6CA5-E6F38E2AB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BBBCD-8B1B-47A7-AC1A-409E84E5B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29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A2519-C502-9E00-4909-CA274B441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384B6-4878-66EE-2FBB-8C915E12D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880271-D2AB-C1BC-50D3-3F263FEDE4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C2C460-1162-DAA9-D321-55E8CCA05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56EE-AFBC-4AD5-9418-7CE2AD0DE23C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FE6A6F-C67B-BB15-C4D3-17C401ED7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8425A3-52E3-5F92-3428-1861969DC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BBBCD-8B1B-47A7-AC1A-409E84E5B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9FBDD-7EDC-598B-9EBB-AF6AD208B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25CDBB-069D-E8D2-A153-AF4138E991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BA5133-B05F-ECF6-561F-188B055BC9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FFFF34-EFB5-FDAB-A277-8C3C33079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56EE-AFBC-4AD5-9418-7CE2AD0DE23C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878F4-9977-F40B-B3E9-D99664FED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E88ECA-4BE7-C3EA-EF52-E63E7586D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BBBCD-8B1B-47A7-AC1A-409E84E5B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48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A2341C-1A4E-A4A9-C4D4-6CEF7A17A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11623A-06C7-C1FA-06AA-DE2271122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24665-5142-2DB7-9281-7B42DE76BD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C56EE-AFBC-4AD5-9418-7CE2AD0DE23C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397E0-9F50-2B00-2241-62B84025E0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DE61E-62B3-7FCF-7612-824B416E27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BBBCD-8B1B-47A7-AC1A-409E84E5B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56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mcare@fresnocountyca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fresnocountyca.gov/Departments/Behavioral-Health/Providers/Contract-Provider-Resources/Contract-Provider-Form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B3BB24-F211-A0B5-AA67-E554D90140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Individual and Group Providers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4B2EC3-1A60-A61E-927D-41A3CCCF9C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6791" y="2229654"/>
            <a:ext cx="9750912" cy="391662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6000" u="sng" dirty="0"/>
              <a:t>Announcements </a:t>
            </a:r>
          </a:p>
          <a:p>
            <a:pPr algn="l"/>
            <a:endParaRPr lang="en-US" sz="2000" u="sng" dirty="0"/>
          </a:p>
          <a:p>
            <a:pPr marL="631825" lvl="1" indent="-228600" algn="l">
              <a:buFont typeface="Arial" panose="020B0604020202020204" pitchFamily="34" charset="0"/>
              <a:buChar char="•"/>
            </a:pPr>
            <a:r>
              <a:rPr lang="en-US" sz="4000" dirty="0"/>
              <a:t>CSI Standalone Assessment Form </a:t>
            </a:r>
          </a:p>
          <a:p>
            <a:pPr marL="631825" lvl="1" indent="-228600" algn="l">
              <a:buFont typeface="Arial" panose="020B0604020202020204" pitchFamily="34" charset="0"/>
              <a:buChar char="•"/>
            </a:pPr>
            <a:r>
              <a:rPr lang="en-US" sz="4000" dirty="0"/>
              <a:t>ATD Form</a:t>
            </a:r>
          </a:p>
          <a:p>
            <a:pPr marL="114300" algn="l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34119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7D86B8-EABB-0B42-C06E-40387EE68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529" y="246133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CSI Standalone Assessment Form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5F49C3-10A6-F46E-CDA5-A5E03125B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625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CSI Assessment Form is replacing </a:t>
            </a:r>
            <a:r>
              <a:rPr lang="en-US" i="1" dirty="0"/>
              <a:t>Mental Health Access Forms</a:t>
            </a:r>
            <a:r>
              <a:rPr lang="en-US" dirty="0"/>
              <a:t>.</a:t>
            </a:r>
          </a:p>
          <a:p>
            <a:r>
              <a:rPr lang="en-US" dirty="0"/>
              <a:t>For new clients/clients who have not received services within 12 months: </a:t>
            </a:r>
          </a:p>
          <a:p>
            <a:pPr lvl="1"/>
            <a:r>
              <a:rPr lang="en-US" sz="2600" dirty="0"/>
              <a:t>Send submit completed CSI form and facesheet to our Managed Care mail/email/fax: </a:t>
            </a:r>
          </a:p>
          <a:p>
            <a:pPr lvl="1"/>
            <a:endParaRPr lang="en-US" sz="1000" dirty="0"/>
          </a:p>
          <a:p>
            <a:pPr marL="912813" lvl="1" indent="0" defTabSz="763588">
              <a:buNone/>
            </a:pPr>
            <a:r>
              <a:rPr lang="en-US" i="1" dirty="0"/>
              <a:t>Mail</a:t>
            </a:r>
            <a:r>
              <a:rPr lang="en-US" dirty="0"/>
              <a:t>: 	P. O. Box 45003</a:t>
            </a:r>
          </a:p>
          <a:p>
            <a:pPr marL="912813" lvl="1" indent="0" defTabSz="573088">
              <a:buNone/>
            </a:pPr>
            <a:r>
              <a:rPr lang="en-US" dirty="0"/>
              <a:t>			Fresno, CA. 93718-9886 </a:t>
            </a:r>
          </a:p>
          <a:p>
            <a:pPr marL="912813" lvl="1" indent="0" defTabSz="763588">
              <a:buNone/>
            </a:pPr>
            <a:r>
              <a:rPr lang="en-US" i="1" dirty="0"/>
              <a:t>Email</a:t>
            </a:r>
            <a:r>
              <a:rPr lang="en-US" dirty="0"/>
              <a:t>: 	</a:t>
            </a:r>
            <a:r>
              <a:rPr lang="en-US" dirty="0">
                <a:hlinkClick r:id="rId2"/>
              </a:rPr>
              <a:t>mcare@fresnocountyca.gov</a:t>
            </a:r>
            <a:endParaRPr lang="en-US" dirty="0"/>
          </a:p>
          <a:p>
            <a:pPr marL="912813" lvl="1" indent="0" defTabSz="458788">
              <a:buNone/>
            </a:pPr>
            <a:r>
              <a:rPr lang="en-US" i="1" dirty="0"/>
              <a:t>Fax</a:t>
            </a:r>
            <a:r>
              <a:rPr lang="en-US" dirty="0"/>
              <a:t>: 		(559) 455-4633</a:t>
            </a:r>
          </a:p>
          <a:p>
            <a:pPr marL="912813" lvl="1" indent="0">
              <a:buNone/>
            </a:pPr>
            <a:endParaRPr lang="en-US" sz="2800" dirty="0"/>
          </a:p>
          <a:p>
            <a:pPr marL="282575" lvl="1" indent="0">
              <a:buNone/>
            </a:pPr>
            <a:endParaRPr lang="en-US" sz="2800" b="1" dirty="0"/>
          </a:p>
          <a:p>
            <a:pPr marL="282575" lvl="1" indent="0">
              <a:buNone/>
            </a:pPr>
            <a:endParaRPr lang="en-US" sz="2200" b="1" dirty="0"/>
          </a:p>
          <a:p>
            <a:pPr marL="282575" lvl="1" indent="0">
              <a:buNone/>
            </a:pPr>
            <a:r>
              <a:rPr lang="en-US" sz="3000" b="1" dirty="0"/>
              <a:t>NOTE</a:t>
            </a:r>
            <a:r>
              <a:rPr lang="en-US" sz="3000" dirty="0"/>
              <a:t>: </a:t>
            </a:r>
            <a:r>
              <a:rPr lang="en-US" sz="3000" i="1" dirty="0"/>
              <a:t>These forms should accompany or be sent prior the claims</a:t>
            </a:r>
            <a:r>
              <a:rPr lang="en-US" sz="3000" dirty="0"/>
              <a:t>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1CEC78-14B8-D6A9-98E8-0C9353221E9B}"/>
              </a:ext>
            </a:extLst>
          </p:cNvPr>
          <p:cNvSpPr/>
          <p:nvPr/>
        </p:nvSpPr>
        <p:spPr>
          <a:xfrm>
            <a:off x="1425202" y="3334408"/>
            <a:ext cx="6085490" cy="179096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79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7D86B8-EABB-0B42-C06E-40387EE68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529" y="246133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CSI Standalone Assessment Form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CE4960B-24F3-AAA9-AC3D-3FD4919E52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650" y="1668812"/>
            <a:ext cx="8108852" cy="51044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74665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" name="Rectangle 111">
            <a:extLst>
              <a:ext uri="{FF2B5EF4-FFF2-40B4-BE49-F238E27FC236}">
                <a16:creationId xmlns:a16="http://schemas.microsoft.com/office/drawing/2014/main" id="{49B447FE-DDA9-4B30-828A-59FC56912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C3D487F7-9050-4871-B351-34A72ADB2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484" y="-1"/>
            <a:ext cx="6096002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F43C27DD-EF6A-4C48-9669-C2970E71A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52884" y="609601"/>
            <a:ext cx="6858003" cy="5638801"/>
          </a:xfrm>
          <a:prstGeom prst="rect">
            <a:avLst/>
          </a:prstGeom>
          <a:gradFill>
            <a:gsLst>
              <a:gs pos="0">
                <a:schemeClr val="accent1">
                  <a:alpha val="23000"/>
                </a:schemeClr>
              </a:gs>
              <a:gs pos="71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0"/>
                </a:srgb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05A1AA86-B7E6-4C02-AA34-F1A25CD4C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7518" y="2217950"/>
            <a:ext cx="6103518" cy="464004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86C3B9CB-4E48-4726-B7B9-9E02F71B15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137312">
            <a:off x="565239" y="1211422"/>
            <a:ext cx="4640488" cy="4640488"/>
          </a:xfrm>
          <a:prstGeom prst="ellipse">
            <a:avLst/>
          </a:prstGeom>
          <a:gradFill>
            <a:gsLst>
              <a:gs pos="53000">
                <a:schemeClr val="accent1">
                  <a:alpha val="0"/>
                </a:schemeClr>
              </a:gs>
              <a:gs pos="100000">
                <a:schemeClr val="accent1">
                  <a:lumMod val="40000"/>
                  <a:lumOff val="60000"/>
                  <a:alpha val="1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C84384FE-1C88-4CAA-8FB8-2313A3AE7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7519" y="0"/>
            <a:ext cx="6103519" cy="6870700"/>
          </a:xfrm>
          <a:prstGeom prst="rect">
            <a:avLst/>
          </a:prstGeom>
          <a:gradFill>
            <a:gsLst>
              <a:gs pos="24000">
                <a:schemeClr val="accent1">
                  <a:alpha val="0"/>
                </a:schemeClr>
              </a:gs>
              <a:gs pos="100000">
                <a:srgbClr val="000000">
                  <a:alpha val="71000"/>
                </a:srgb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7D86B8-EABB-0B42-C06E-40387EE68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920" y="111898"/>
            <a:ext cx="5099982" cy="1900720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4800" dirty="0">
                <a:solidFill>
                  <a:srgbClr val="FFFFFF"/>
                </a:solidFill>
              </a:rPr>
              <a:t>CSI STANDALONE ASSESSMENT ELECTRONIC FORM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0DB0D2-3A6F-D19C-19D9-E3B428179D50}"/>
              </a:ext>
            </a:extLst>
          </p:cNvPr>
          <p:cNvSpPr txBox="1"/>
          <p:nvPr/>
        </p:nvSpPr>
        <p:spPr>
          <a:xfrm>
            <a:off x="542334" y="2433707"/>
            <a:ext cx="5183702" cy="3891305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Available on Fresno County DBH Website: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Contract Provider Forms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Name: CSI Standalone Assessment Form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https://www.fresnocountyca.gov/Departments/Behavioral-Health/Providers/Contract-Provider-Resources/Contract-Provider-Forms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126618-77E4-0582-AB28-66BB55D95A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595312"/>
            <a:ext cx="6088848" cy="5648969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157BBB87-6F18-814E-07AA-888F194160BC}"/>
              </a:ext>
            </a:extLst>
          </p:cNvPr>
          <p:cNvSpPr/>
          <p:nvPr/>
        </p:nvSpPr>
        <p:spPr>
          <a:xfrm rot="9261464">
            <a:off x="9832494" y="5620363"/>
            <a:ext cx="449740" cy="2330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688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B3BB24-F211-A0B5-AA67-E554D90140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ATD FORM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4B2EC3-1A60-A61E-927D-41A3CCCF9C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57200" indent="-342900" algn="l">
              <a:buFont typeface="Arial" panose="020B0604020202020204" pitchFamily="34" charset="0"/>
              <a:buChar char="•"/>
            </a:pPr>
            <a:r>
              <a:rPr lang="en-US" sz="3200" i="1" dirty="0"/>
              <a:t>ATD</a:t>
            </a:r>
            <a:r>
              <a:rPr lang="en-US" sz="3200" dirty="0"/>
              <a:t> Form is no longer required </a:t>
            </a:r>
          </a:p>
          <a:p>
            <a:pPr marL="4572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For discharges, please complete the </a:t>
            </a:r>
            <a:r>
              <a:rPr lang="en-US" sz="3200" i="1" dirty="0"/>
              <a:t>Discharge Summary and Plan</a:t>
            </a:r>
            <a:r>
              <a:rPr lang="en-US" sz="3200" dirty="0"/>
              <a:t> form. </a:t>
            </a:r>
          </a:p>
          <a:p>
            <a:pPr marL="4572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All located in the same link provided. </a:t>
            </a:r>
          </a:p>
        </p:txBody>
      </p:sp>
    </p:spTree>
    <p:extLst>
      <p:ext uri="{BB962C8B-B14F-4D97-AF65-F5344CB8AC3E}">
        <p14:creationId xmlns:p14="http://schemas.microsoft.com/office/powerpoint/2010/main" val="1881172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B3BB24-F211-A0B5-AA67-E554D90140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Questions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4B2EC3-1A60-A61E-927D-41A3CCCF9C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114300"/>
            <a:r>
              <a:rPr lang="en-US" sz="4000" i="1" dirty="0"/>
              <a:t>If you have any questions, please contact Managed Care Mailbox. </a:t>
            </a:r>
          </a:p>
          <a:p>
            <a:pPr marL="114300"/>
            <a:endParaRPr lang="en-US" sz="4000" dirty="0"/>
          </a:p>
          <a:p>
            <a:pPr marL="114300"/>
            <a:r>
              <a:rPr lang="en-US" sz="40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104266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188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Individual and Group Providers</vt:lpstr>
      <vt:lpstr>CSI Standalone Assessment Form</vt:lpstr>
      <vt:lpstr>CSI Standalone Assessment Form</vt:lpstr>
      <vt:lpstr>CSI STANDALONE ASSESSMENT ELECTRONIC FORM</vt:lpstr>
      <vt:lpstr>ATD FORM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Individual and Group Providers</dc:title>
  <dc:creator>Fang, Bla</dc:creator>
  <cp:lastModifiedBy>Fang, Bla</cp:lastModifiedBy>
  <cp:revision>5</cp:revision>
  <dcterms:created xsi:type="dcterms:W3CDTF">2023-08-03T22:05:09Z</dcterms:created>
  <dcterms:modified xsi:type="dcterms:W3CDTF">2023-08-04T17:20:41Z</dcterms:modified>
</cp:coreProperties>
</file>