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696" r:id="rId3"/>
    <p:sldId id="746" r:id="rId4"/>
    <p:sldId id="765" r:id="rId5"/>
    <p:sldId id="770" r:id="rId6"/>
    <p:sldId id="771" r:id="rId7"/>
    <p:sldId id="775" r:id="rId8"/>
    <p:sldId id="772" r:id="rId9"/>
    <p:sldId id="773" r:id="rId10"/>
    <p:sldId id="774" r:id="rId11"/>
    <p:sldId id="769" r:id="rId12"/>
    <p:sldId id="747" r:id="rId13"/>
    <p:sldId id="749" r:id="rId14"/>
    <p:sldId id="762" r:id="rId15"/>
    <p:sldId id="764" r:id="rId16"/>
    <p:sldId id="755" r:id="rId17"/>
    <p:sldId id="753" r:id="rId18"/>
    <p:sldId id="754" r:id="rId19"/>
    <p:sldId id="756" r:id="rId20"/>
    <p:sldId id="757" r:id="rId21"/>
    <p:sldId id="760" r:id="rId22"/>
    <p:sldId id="763" r:id="rId23"/>
    <p:sldId id="766" r:id="rId24"/>
    <p:sldId id="785" r:id="rId25"/>
    <p:sldId id="786" r:id="rId26"/>
    <p:sldId id="787" r:id="rId27"/>
    <p:sldId id="758" r:id="rId28"/>
    <p:sldId id="776" r:id="rId29"/>
    <p:sldId id="777" r:id="rId30"/>
    <p:sldId id="778" r:id="rId31"/>
    <p:sldId id="779" r:id="rId32"/>
    <p:sldId id="781" r:id="rId33"/>
    <p:sldId id="780" r:id="rId34"/>
    <p:sldId id="768" r:id="rId35"/>
    <p:sldId id="782" r:id="rId36"/>
    <p:sldId id="783" r:id="rId37"/>
    <p:sldId id="784" r:id="rId38"/>
    <p:sldId id="7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AB"/>
    <a:srgbClr val="FFD071"/>
    <a:srgbClr val="FFDC97"/>
    <a:srgbClr val="FFD581"/>
    <a:srgbClr val="C95A07"/>
    <a:srgbClr val="88B6E0"/>
    <a:srgbClr val="A1C6E7"/>
    <a:srgbClr val="69A4D9"/>
    <a:srgbClr val="7EB0D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18" autoAdjust="0"/>
    <p:restoredTop sz="94660"/>
  </p:normalViewPr>
  <p:slideViewPr>
    <p:cSldViewPr snapToGrid="0">
      <p:cViewPr varScale="1">
        <p:scale>
          <a:sx n="56" d="100"/>
          <a:sy n="56" d="100"/>
        </p:scale>
        <p:origin x="90" y="420"/>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42E31-521A-4CAB-B755-46DF92E950AE}"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116FF-5BAF-480E-96E1-3A05CAD80AF4}" type="slidenum">
              <a:rPr lang="en-US" smtClean="0"/>
              <a:t>‹#›</a:t>
            </a:fld>
            <a:endParaRPr lang="en-US"/>
          </a:p>
        </p:txBody>
      </p:sp>
    </p:spTree>
    <p:extLst>
      <p:ext uri="{BB962C8B-B14F-4D97-AF65-F5344CB8AC3E}">
        <p14:creationId xmlns:p14="http://schemas.microsoft.com/office/powerpoint/2010/main" val="86289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a:t>
            </a:fld>
            <a:endParaRPr lang="en-US"/>
          </a:p>
        </p:txBody>
      </p:sp>
    </p:spTree>
    <p:extLst>
      <p:ext uri="{BB962C8B-B14F-4D97-AF65-F5344CB8AC3E}">
        <p14:creationId xmlns:p14="http://schemas.microsoft.com/office/powerpoint/2010/main" val="330494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$32 sealant can prevent a $200 filling </a:t>
            </a:r>
          </a:p>
        </p:txBody>
      </p:sp>
      <p:sp>
        <p:nvSpPr>
          <p:cNvPr id="4" name="Slide Number Placeholder 3"/>
          <p:cNvSpPr>
            <a:spLocks noGrp="1"/>
          </p:cNvSpPr>
          <p:nvPr>
            <p:ph type="sldNum" sz="quarter" idx="5"/>
          </p:nvPr>
        </p:nvSpPr>
        <p:spPr/>
        <p:txBody>
          <a:bodyPr/>
          <a:lstStyle/>
          <a:p>
            <a:fld id="{4A5116FF-5BAF-480E-96E1-3A05CAD80AF4}" type="slidenum">
              <a:rPr lang="en-US" smtClean="0"/>
              <a:t>10</a:t>
            </a:fld>
            <a:endParaRPr lang="en-US"/>
          </a:p>
        </p:txBody>
      </p:sp>
    </p:spTree>
    <p:extLst>
      <p:ext uri="{BB962C8B-B14F-4D97-AF65-F5344CB8AC3E}">
        <p14:creationId xmlns:p14="http://schemas.microsoft.com/office/powerpoint/2010/main" val="3034081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11</a:t>
            </a:fld>
            <a:endParaRPr lang="en-US"/>
          </a:p>
        </p:txBody>
      </p:sp>
    </p:spTree>
    <p:extLst>
      <p:ext uri="{BB962C8B-B14F-4D97-AF65-F5344CB8AC3E}">
        <p14:creationId xmlns:p14="http://schemas.microsoft.com/office/powerpoint/2010/main" val="153923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Signed into law in 2005, requires only an “assessment” of the child’s oral health by a</a:t>
            </a:r>
          </a:p>
          <a:p>
            <a:r>
              <a:rPr lang="en-US" dirty="0"/>
              <a:t>licensed dental professional. Intended to identify children who need further examination and dental treatment, and will identify barriers to receiving care. Screening Forms are due back to your child’s school by May 31.</a:t>
            </a:r>
          </a:p>
        </p:txBody>
      </p:sp>
      <p:sp>
        <p:nvSpPr>
          <p:cNvPr id="4" name="Slide Number Placeholder 3"/>
          <p:cNvSpPr>
            <a:spLocks noGrp="1"/>
          </p:cNvSpPr>
          <p:nvPr>
            <p:ph type="sldNum" sz="quarter" idx="5"/>
          </p:nvPr>
        </p:nvSpPr>
        <p:spPr/>
        <p:txBody>
          <a:bodyPr/>
          <a:lstStyle/>
          <a:p>
            <a:fld id="{4A5116FF-5BAF-480E-96E1-3A05CAD80AF4}" type="slidenum">
              <a:rPr lang="en-US" smtClean="0"/>
              <a:t>12</a:t>
            </a:fld>
            <a:endParaRPr lang="en-US"/>
          </a:p>
        </p:txBody>
      </p:sp>
    </p:spTree>
    <p:extLst>
      <p:ext uri="{BB962C8B-B14F-4D97-AF65-F5344CB8AC3E}">
        <p14:creationId xmlns:p14="http://schemas.microsoft.com/office/powerpoint/2010/main" val="277803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13</a:t>
            </a:fld>
            <a:endParaRPr lang="en-US"/>
          </a:p>
        </p:txBody>
      </p:sp>
    </p:spTree>
    <p:extLst>
      <p:ext uri="{BB962C8B-B14F-4D97-AF65-F5344CB8AC3E}">
        <p14:creationId xmlns:p14="http://schemas.microsoft.com/office/powerpoint/2010/main" val="282987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14</a:t>
            </a:fld>
            <a:endParaRPr lang="en-US"/>
          </a:p>
        </p:txBody>
      </p:sp>
    </p:spTree>
    <p:extLst>
      <p:ext uri="{BB962C8B-B14F-4D97-AF65-F5344CB8AC3E}">
        <p14:creationId xmlns:p14="http://schemas.microsoft.com/office/powerpoint/2010/main" val="409191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15</a:t>
            </a:fld>
            <a:endParaRPr lang="en-US"/>
          </a:p>
        </p:txBody>
      </p:sp>
    </p:spTree>
    <p:extLst>
      <p:ext uri="{BB962C8B-B14F-4D97-AF65-F5344CB8AC3E}">
        <p14:creationId xmlns:p14="http://schemas.microsoft.com/office/powerpoint/2010/main" val="3362835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16</a:t>
            </a:fld>
            <a:endParaRPr lang="en-US"/>
          </a:p>
        </p:txBody>
      </p:sp>
    </p:spTree>
    <p:extLst>
      <p:ext uri="{BB962C8B-B14F-4D97-AF65-F5344CB8AC3E}">
        <p14:creationId xmlns:p14="http://schemas.microsoft.com/office/powerpoint/2010/main" val="111991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17</a:t>
            </a:fld>
            <a:endParaRPr lang="en-US"/>
          </a:p>
        </p:txBody>
      </p:sp>
    </p:spTree>
    <p:extLst>
      <p:ext uri="{BB962C8B-B14F-4D97-AF65-F5344CB8AC3E}">
        <p14:creationId xmlns:p14="http://schemas.microsoft.com/office/powerpoint/2010/main" val="413099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18</a:t>
            </a:fld>
            <a:endParaRPr lang="en-US"/>
          </a:p>
        </p:txBody>
      </p:sp>
    </p:spTree>
    <p:extLst>
      <p:ext uri="{BB962C8B-B14F-4D97-AF65-F5344CB8AC3E}">
        <p14:creationId xmlns:p14="http://schemas.microsoft.com/office/powerpoint/2010/main" val="82354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19</a:t>
            </a:fld>
            <a:endParaRPr lang="en-US"/>
          </a:p>
        </p:txBody>
      </p:sp>
    </p:spTree>
    <p:extLst>
      <p:ext uri="{BB962C8B-B14F-4D97-AF65-F5344CB8AC3E}">
        <p14:creationId xmlns:p14="http://schemas.microsoft.com/office/powerpoint/2010/main" val="124877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Teeth contribute:</a:t>
            </a:r>
          </a:p>
          <a:p>
            <a:r>
              <a:rPr lang="en-US" dirty="0"/>
              <a:t>Ability to Chew Food</a:t>
            </a:r>
          </a:p>
          <a:p>
            <a:r>
              <a:rPr lang="en-US" dirty="0"/>
              <a:t>Appropriate Development of language and enunciation</a:t>
            </a:r>
          </a:p>
          <a:p>
            <a:r>
              <a:rPr lang="en-US" dirty="0"/>
              <a:t>Hold Space for Permanent Teeth</a:t>
            </a:r>
          </a:p>
          <a:p>
            <a:r>
              <a:rPr lang="en-US" dirty="0"/>
              <a:t>A confident Smile and Development of Self Esteem</a:t>
            </a:r>
          </a:p>
          <a:p>
            <a:r>
              <a:rPr lang="en-US" dirty="0"/>
              <a:t>Contributes to overall development of mind and body</a:t>
            </a:r>
          </a:p>
          <a:p>
            <a:r>
              <a:rPr lang="en-US" dirty="0"/>
              <a:t>Just as in adults, the mouth reflects general health and well-being</a:t>
            </a:r>
          </a:p>
          <a:p>
            <a:endParaRPr lang="en-US" dirty="0"/>
          </a:p>
        </p:txBody>
      </p:sp>
      <p:sp>
        <p:nvSpPr>
          <p:cNvPr id="4" name="Slide Number Placeholder 3"/>
          <p:cNvSpPr>
            <a:spLocks noGrp="1"/>
          </p:cNvSpPr>
          <p:nvPr>
            <p:ph type="sldNum" sz="quarter" idx="5"/>
          </p:nvPr>
        </p:nvSpPr>
        <p:spPr/>
        <p:txBody>
          <a:bodyPr/>
          <a:lstStyle/>
          <a:p>
            <a:fld id="{4A5116FF-5BAF-480E-96E1-3A05CAD80AF4}" type="slidenum">
              <a:rPr lang="en-US" smtClean="0"/>
              <a:t>2</a:t>
            </a:fld>
            <a:endParaRPr lang="en-US"/>
          </a:p>
        </p:txBody>
      </p:sp>
    </p:spTree>
    <p:extLst>
      <p:ext uri="{BB962C8B-B14F-4D97-AF65-F5344CB8AC3E}">
        <p14:creationId xmlns:p14="http://schemas.microsoft.com/office/powerpoint/2010/main" val="1151548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20</a:t>
            </a:fld>
            <a:endParaRPr lang="en-US"/>
          </a:p>
        </p:txBody>
      </p:sp>
    </p:spTree>
    <p:extLst>
      <p:ext uri="{BB962C8B-B14F-4D97-AF65-F5344CB8AC3E}">
        <p14:creationId xmlns:p14="http://schemas.microsoft.com/office/powerpoint/2010/main" val="165566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21</a:t>
            </a:fld>
            <a:endParaRPr lang="en-US"/>
          </a:p>
        </p:txBody>
      </p:sp>
    </p:spTree>
    <p:extLst>
      <p:ext uri="{BB962C8B-B14F-4D97-AF65-F5344CB8AC3E}">
        <p14:creationId xmlns:p14="http://schemas.microsoft.com/office/powerpoint/2010/main" val="292032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22</a:t>
            </a:fld>
            <a:endParaRPr lang="en-US"/>
          </a:p>
        </p:txBody>
      </p:sp>
    </p:spTree>
    <p:extLst>
      <p:ext uri="{BB962C8B-B14F-4D97-AF65-F5344CB8AC3E}">
        <p14:creationId xmlns:p14="http://schemas.microsoft.com/office/powerpoint/2010/main" val="108092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23</a:t>
            </a:fld>
            <a:endParaRPr lang="en-US"/>
          </a:p>
        </p:txBody>
      </p:sp>
    </p:spTree>
    <p:extLst>
      <p:ext uri="{BB962C8B-B14F-4D97-AF65-F5344CB8AC3E}">
        <p14:creationId xmlns:p14="http://schemas.microsoft.com/office/powerpoint/2010/main" val="4227005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24</a:t>
            </a:fld>
            <a:endParaRPr lang="en-US"/>
          </a:p>
        </p:txBody>
      </p:sp>
    </p:spTree>
    <p:extLst>
      <p:ext uri="{BB962C8B-B14F-4D97-AF65-F5344CB8AC3E}">
        <p14:creationId xmlns:p14="http://schemas.microsoft.com/office/powerpoint/2010/main" val="334428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25</a:t>
            </a:fld>
            <a:endParaRPr lang="en-US"/>
          </a:p>
        </p:txBody>
      </p:sp>
    </p:spTree>
    <p:extLst>
      <p:ext uri="{BB962C8B-B14F-4D97-AF65-F5344CB8AC3E}">
        <p14:creationId xmlns:p14="http://schemas.microsoft.com/office/powerpoint/2010/main" val="2146471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26</a:t>
            </a:fld>
            <a:endParaRPr lang="en-US"/>
          </a:p>
        </p:txBody>
      </p:sp>
    </p:spTree>
    <p:extLst>
      <p:ext uri="{BB962C8B-B14F-4D97-AF65-F5344CB8AC3E}">
        <p14:creationId xmlns:p14="http://schemas.microsoft.com/office/powerpoint/2010/main" val="2734651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27</a:t>
            </a:fld>
            <a:endParaRPr lang="en-US"/>
          </a:p>
        </p:txBody>
      </p:sp>
    </p:spTree>
    <p:extLst>
      <p:ext uri="{BB962C8B-B14F-4D97-AF65-F5344CB8AC3E}">
        <p14:creationId xmlns:p14="http://schemas.microsoft.com/office/powerpoint/2010/main" val="1358031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28</a:t>
            </a:fld>
            <a:endParaRPr lang="en-US"/>
          </a:p>
        </p:txBody>
      </p:sp>
    </p:spTree>
    <p:extLst>
      <p:ext uri="{BB962C8B-B14F-4D97-AF65-F5344CB8AC3E}">
        <p14:creationId xmlns:p14="http://schemas.microsoft.com/office/powerpoint/2010/main" val="110997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29</a:t>
            </a:fld>
            <a:endParaRPr lang="en-US"/>
          </a:p>
        </p:txBody>
      </p:sp>
    </p:spTree>
    <p:extLst>
      <p:ext uri="{BB962C8B-B14F-4D97-AF65-F5344CB8AC3E}">
        <p14:creationId xmlns:p14="http://schemas.microsoft.com/office/powerpoint/2010/main" val="262829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a:t>
            </a:fld>
            <a:endParaRPr lang="en-US"/>
          </a:p>
        </p:txBody>
      </p:sp>
    </p:spTree>
    <p:extLst>
      <p:ext uri="{BB962C8B-B14F-4D97-AF65-F5344CB8AC3E}">
        <p14:creationId xmlns:p14="http://schemas.microsoft.com/office/powerpoint/2010/main" val="404576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30</a:t>
            </a:fld>
            <a:endParaRPr lang="en-US"/>
          </a:p>
        </p:txBody>
      </p:sp>
    </p:spTree>
    <p:extLst>
      <p:ext uri="{BB962C8B-B14F-4D97-AF65-F5344CB8AC3E}">
        <p14:creationId xmlns:p14="http://schemas.microsoft.com/office/powerpoint/2010/main" val="3123383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31</a:t>
            </a:fld>
            <a:endParaRPr lang="en-US"/>
          </a:p>
        </p:txBody>
      </p:sp>
    </p:spTree>
    <p:extLst>
      <p:ext uri="{BB962C8B-B14F-4D97-AF65-F5344CB8AC3E}">
        <p14:creationId xmlns:p14="http://schemas.microsoft.com/office/powerpoint/2010/main" val="2238299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32</a:t>
            </a:fld>
            <a:endParaRPr lang="en-US"/>
          </a:p>
        </p:txBody>
      </p:sp>
    </p:spTree>
    <p:extLst>
      <p:ext uri="{BB962C8B-B14F-4D97-AF65-F5344CB8AC3E}">
        <p14:creationId xmlns:p14="http://schemas.microsoft.com/office/powerpoint/2010/main" val="3415751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33</a:t>
            </a:fld>
            <a:endParaRPr lang="en-US"/>
          </a:p>
        </p:txBody>
      </p:sp>
    </p:spTree>
    <p:extLst>
      <p:ext uri="{BB962C8B-B14F-4D97-AF65-F5344CB8AC3E}">
        <p14:creationId xmlns:p14="http://schemas.microsoft.com/office/powerpoint/2010/main" val="1433540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34</a:t>
            </a:fld>
            <a:endParaRPr lang="en-US"/>
          </a:p>
        </p:txBody>
      </p:sp>
    </p:spTree>
    <p:extLst>
      <p:ext uri="{BB962C8B-B14F-4D97-AF65-F5344CB8AC3E}">
        <p14:creationId xmlns:p14="http://schemas.microsoft.com/office/powerpoint/2010/main" val="1795135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35</a:t>
            </a:fld>
            <a:endParaRPr lang="en-US"/>
          </a:p>
        </p:txBody>
      </p:sp>
    </p:spTree>
    <p:extLst>
      <p:ext uri="{BB962C8B-B14F-4D97-AF65-F5344CB8AC3E}">
        <p14:creationId xmlns:p14="http://schemas.microsoft.com/office/powerpoint/2010/main" val="3236608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36</a:t>
            </a:fld>
            <a:endParaRPr lang="en-US"/>
          </a:p>
        </p:txBody>
      </p:sp>
    </p:spTree>
    <p:extLst>
      <p:ext uri="{BB962C8B-B14F-4D97-AF65-F5344CB8AC3E}">
        <p14:creationId xmlns:p14="http://schemas.microsoft.com/office/powerpoint/2010/main" val="1753274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37</a:t>
            </a:fld>
            <a:endParaRPr lang="en-US"/>
          </a:p>
        </p:txBody>
      </p:sp>
    </p:spTree>
    <p:extLst>
      <p:ext uri="{BB962C8B-B14F-4D97-AF65-F5344CB8AC3E}">
        <p14:creationId xmlns:p14="http://schemas.microsoft.com/office/powerpoint/2010/main" val="1831381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38</a:t>
            </a:fld>
            <a:endParaRPr lang="en-US"/>
          </a:p>
        </p:txBody>
      </p:sp>
    </p:spTree>
    <p:extLst>
      <p:ext uri="{BB962C8B-B14F-4D97-AF65-F5344CB8AC3E}">
        <p14:creationId xmlns:p14="http://schemas.microsoft.com/office/powerpoint/2010/main" val="377743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4</a:t>
            </a:fld>
            <a:endParaRPr lang="en-US"/>
          </a:p>
        </p:txBody>
      </p:sp>
    </p:spTree>
    <p:extLst>
      <p:ext uri="{BB962C8B-B14F-4D97-AF65-F5344CB8AC3E}">
        <p14:creationId xmlns:p14="http://schemas.microsoft.com/office/powerpoint/2010/main" val="287214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5</a:t>
            </a:fld>
            <a:endParaRPr lang="en-US"/>
          </a:p>
        </p:txBody>
      </p:sp>
    </p:spTree>
    <p:extLst>
      <p:ext uri="{BB962C8B-B14F-4D97-AF65-F5344CB8AC3E}">
        <p14:creationId xmlns:p14="http://schemas.microsoft.com/office/powerpoint/2010/main" val="90739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6</a:t>
            </a:fld>
            <a:endParaRPr lang="en-US"/>
          </a:p>
        </p:txBody>
      </p:sp>
    </p:spTree>
    <p:extLst>
      <p:ext uri="{BB962C8B-B14F-4D97-AF65-F5344CB8AC3E}">
        <p14:creationId xmlns:p14="http://schemas.microsoft.com/office/powerpoint/2010/main" val="368382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7</a:t>
            </a:fld>
            <a:endParaRPr lang="en-US"/>
          </a:p>
        </p:txBody>
      </p:sp>
    </p:spTree>
    <p:extLst>
      <p:ext uri="{BB962C8B-B14F-4D97-AF65-F5344CB8AC3E}">
        <p14:creationId xmlns:p14="http://schemas.microsoft.com/office/powerpoint/2010/main" val="270021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8</a:t>
            </a:fld>
            <a:endParaRPr lang="en-US"/>
          </a:p>
        </p:txBody>
      </p:sp>
    </p:spTree>
    <p:extLst>
      <p:ext uri="{BB962C8B-B14F-4D97-AF65-F5344CB8AC3E}">
        <p14:creationId xmlns:p14="http://schemas.microsoft.com/office/powerpoint/2010/main" val="190452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116FF-5BAF-480E-96E1-3A05CAD80AF4}" type="slidenum">
              <a:rPr lang="en-US" smtClean="0"/>
              <a:t>9</a:t>
            </a:fld>
            <a:endParaRPr lang="en-US"/>
          </a:p>
        </p:txBody>
      </p:sp>
    </p:spTree>
    <p:extLst>
      <p:ext uri="{BB962C8B-B14F-4D97-AF65-F5344CB8AC3E}">
        <p14:creationId xmlns:p14="http://schemas.microsoft.com/office/powerpoint/2010/main" val="256819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AF8B8-DB63-461A-A113-1C6984F11822}"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81150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AF8B8-DB63-461A-A113-1C6984F11822}"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206854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AF8B8-DB63-461A-A113-1C6984F11822}"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196963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AF8B8-DB63-461A-A113-1C6984F11822}"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25445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EAF8B8-DB63-461A-A113-1C6984F11822}"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287547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AF8B8-DB63-461A-A113-1C6984F11822}"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361196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AF8B8-DB63-461A-A113-1C6984F11822}"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1709922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AF8B8-DB63-461A-A113-1C6984F11822}"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204243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AF8B8-DB63-461A-A113-1C6984F11822}"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727510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EAF8B8-DB63-461A-A113-1C6984F11822}"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19504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EAF8B8-DB63-461A-A113-1C6984F11822}"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5269B-5958-4F8C-A115-BF2BB8EA2B44}" type="slidenum">
              <a:rPr lang="en-US" smtClean="0"/>
              <a:t>‹#›</a:t>
            </a:fld>
            <a:endParaRPr lang="en-US"/>
          </a:p>
        </p:txBody>
      </p:sp>
    </p:spTree>
    <p:extLst>
      <p:ext uri="{BB962C8B-B14F-4D97-AF65-F5344CB8AC3E}">
        <p14:creationId xmlns:p14="http://schemas.microsoft.com/office/powerpoint/2010/main" val="418351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AF8B8-DB63-461A-A113-1C6984F11822}"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5269B-5958-4F8C-A115-BF2BB8EA2B44}" type="slidenum">
              <a:rPr lang="en-US" smtClean="0"/>
              <a:t>‹#›</a:t>
            </a:fld>
            <a:endParaRPr lang="en-US"/>
          </a:p>
        </p:txBody>
      </p:sp>
    </p:spTree>
    <p:extLst>
      <p:ext uri="{BB962C8B-B14F-4D97-AF65-F5344CB8AC3E}">
        <p14:creationId xmlns:p14="http://schemas.microsoft.com/office/powerpoint/2010/main" val="1195550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mailto:scohr@sjcoe.net" TargetMode="External"/><Relationship Id="rId4" Type="http://schemas.openxmlformats.org/officeDocument/2006/relationships/hyperlink" Target="https://www.ab1433.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www.cda.org/Home/Public/Kindergarten-Oral-Health-Requirement/Assessment-Resul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www.co.fresno.ca.us/departments/public-health/office-of-health-policy-and-wellness/programs/local-oral-health-program/join-the-oral-health-advisory-committee" TargetMode="External"/><Relationship Id="rId4" Type="http://schemas.openxmlformats.org/officeDocument/2006/relationships/hyperlink" Target="https://www.co.fresno.ca.us/departments/public-health/office-of-health-policy-and-wellness/programs/local-oral-health-program-466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hyperlink" Target="https://fresnoeoc.org/school-based-sealant-progra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mchoralhealth.org/materials/multiples/SchoolScreening/PocketGuide.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5563673"/>
          </a:xfrm>
          <a:prstGeom prst="rect">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8056" y="1413674"/>
            <a:ext cx="5159663" cy="3087561"/>
          </a:xfrm>
        </p:spPr>
        <p:txBody>
          <a:bodyPr>
            <a:noAutofit/>
          </a:bodyPr>
          <a:lstStyle/>
          <a:p>
            <a:pPr algn="l"/>
            <a:r>
              <a:rPr lang="en-US" sz="4100" spc="-50" dirty="0">
                <a:solidFill>
                  <a:schemeClr val="tx1">
                    <a:lumMod val="75000"/>
                    <a:lumOff val="25000"/>
                  </a:schemeClr>
                </a:solidFill>
                <a:latin typeface="Arial" panose="020B0604020202020204" pitchFamily="34" charset="0"/>
                <a:cs typeface="Arial" panose="020B0604020202020204" pitchFamily="34" charset="0"/>
              </a:rPr>
              <a:t>How KOHA helps to put California children on a path toward healthy and successful lives</a:t>
            </a:r>
          </a:p>
        </p:txBody>
      </p:sp>
      <p:sp>
        <p:nvSpPr>
          <p:cNvPr id="12" name="Rectangle 11"/>
          <p:cNvSpPr/>
          <p:nvPr/>
        </p:nvSpPr>
        <p:spPr>
          <a:xfrm>
            <a:off x="0" y="5660136"/>
            <a:ext cx="12196292" cy="1116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78086" y="5861304"/>
            <a:ext cx="7591856" cy="754053"/>
          </a:xfrm>
          <a:prstGeom prst="rect">
            <a:avLst/>
          </a:prstGeom>
        </p:spPr>
        <p:txBody>
          <a:bodyPr wrap="square">
            <a:spAutoFit/>
          </a:bodyPr>
          <a:lstStyle/>
          <a:p>
            <a:pPr algn="r"/>
            <a:r>
              <a:rPr lang="en-US" sz="2200" b="1" dirty="0">
                <a:solidFill>
                  <a:schemeClr val="tx1">
                    <a:lumMod val="75000"/>
                    <a:lumOff val="25000"/>
                  </a:schemeClr>
                </a:solidFill>
                <a:latin typeface="Arial" panose="020B0604020202020204" pitchFamily="34" charset="0"/>
                <a:cs typeface="Arial" panose="020B0604020202020204" pitchFamily="34" charset="0"/>
              </a:rPr>
              <a:t>Rhoda Howell-Gonzales RDHAP, BSDH </a:t>
            </a:r>
          </a:p>
          <a:p>
            <a:pPr algn="r"/>
            <a:r>
              <a:rPr lang="en-US" sz="2100" dirty="0">
                <a:solidFill>
                  <a:schemeClr val="tx1">
                    <a:lumMod val="75000"/>
                    <a:lumOff val="25000"/>
                  </a:schemeClr>
                </a:solidFill>
                <a:latin typeface="Arial" panose="020B0604020202020204" pitchFamily="34" charset="0"/>
                <a:cs typeface="Arial" panose="020B0604020202020204" pitchFamily="34" charset="0"/>
              </a:rPr>
              <a:t>Oral Health Consultant, Fresno County Dept. of Public Health </a:t>
            </a:r>
          </a:p>
        </p:txBody>
      </p:sp>
      <p:sp>
        <p:nvSpPr>
          <p:cNvPr id="9" name="Rectangle 8"/>
          <p:cNvSpPr/>
          <p:nvPr/>
        </p:nvSpPr>
        <p:spPr>
          <a:xfrm>
            <a:off x="420624" y="314422"/>
            <a:ext cx="11449318" cy="784830"/>
          </a:xfrm>
          <a:prstGeom prst="rect">
            <a:avLst/>
          </a:prstGeom>
        </p:spPr>
        <p:txBody>
          <a:bodyPr wrap="square">
            <a:spAutoFit/>
          </a:bodyPr>
          <a:lstStyle/>
          <a:p>
            <a:r>
              <a:rPr lang="en-US" sz="4400" b="1" spc="-90" dirty="0">
                <a:solidFill>
                  <a:srgbClr val="001F5C"/>
                </a:solidFill>
                <a:latin typeface="Arial" panose="020B0604020202020204" pitchFamily="34" charset="0"/>
                <a:cs typeface="Arial" panose="020B0604020202020204" pitchFamily="34" charset="0"/>
              </a:rPr>
              <a:t>Planting the seeds for educational success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09" y="5769864"/>
            <a:ext cx="3124864" cy="82233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4418"/>
          <a:stretch/>
        </p:blipFill>
        <p:spPr>
          <a:xfrm>
            <a:off x="6080760" y="1216152"/>
            <a:ext cx="5473521" cy="4173076"/>
          </a:xfrm>
          <a:prstGeom prst="rect">
            <a:avLst/>
          </a:prstGeom>
          <a:ln w="6350">
            <a:solidFill>
              <a:schemeClr val="bg1">
                <a:lumMod val="75000"/>
              </a:schemeClr>
            </a:solidFill>
          </a:ln>
        </p:spPr>
      </p:pic>
    </p:spTree>
    <p:extLst>
      <p:ext uri="{BB962C8B-B14F-4D97-AF65-F5344CB8AC3E}">
        <p14:creationId xmlns:p14="http://schemas.microsoft.com/office/powerpoint/2010/main" val="388063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200599" y="1630287"/>
            <a:ext cx="4932608" cy="4129624"/>
            <a:chOff x="6619741" y="1789241"/>
            <a:chExt cx="4932608" cy="412962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741" y="2550825"/>
              <a:ext cx="4645152" cy="3368040"/>
            </a:xfrm>
            <a:prstGeom prst="rect">
              <a:avLst/>
            </a:prstGeom>
          </p:spPr>
        </p:pic>
        <p:sp>
          <p:nvSpPr>
            <p:cNvPr id="10" name="Oval 9"/>
            <p:cNvSpPr/>
            <p:nvPr/>
          </p:nvSpPr>
          <p:spPr>
            <a:xfrm>
              <a:off x="10238704" y="1789241"/>
              <a:ext cx="1313645" cy="1290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10" idx="2"/>
            </p:cNvCxnSpPr>
            <p:nvPr/>
          </p:nvCxnSpPr>
          <p:spPr>
            <a:xfrm flipV="1">
              <a:off x="8809149" y="2434545"/>
              <a:ext cx="1429555" cy="385942"/>
            </a:xfrm>
            <a:prstGeom prst="line">
              <a:avLst/>
            </a:prstGeom>
            <a:ln w="3714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 can save families money</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0" y="1280160"/>
            <a:ext cx="9552452" cy="1384995"/>
          </a:xfrm>
          <a:prstGeom prst="rect">
            <a:avLst/>
          </a:prstGeom>
        </p:spPr>
        <p:txBody>
          <a:bodyPr wrap="square">
            <a:spAutoFit/>
          </a:bodyPr>
          <a:lstStyle/>
          <a:p>
            <a:pPr marL="457200" lvl="0" indent="-457200">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Even families with private dental insurance for their children can pay hundreds or thousands of dollars out of pocket to treat tooth decay.</a:t>
            </a:r>
            <a:r>
              <a:rPr lang="en-US" sz="2800" dirty="0">
                <a:latin typeface="Arial" panose="020B0604020202020204" pitchFamily="34" charset="0"/>
                <a:cs typeface="Arial" panose="020B0604020202020204" pitchFamily="34" charset="0"/>
              </a:rPr>
              <a:t> </a:t>
            </a:r>
          </a:p>
        </p:txBody>
      </p:sp>
      <p:sp>
        <p:nvSpPr>
          <p:cNvPr id="2" name="Rectangle 1"/>
          <p:cNvSpPr/>
          <p:nvPr/>
        </p:nvSpPr>
        <p:spPr>
          <a:xfrm>
            <a:off x="2386025" y="6236208"/>
            <a:ext cx="8187530" cy="484748"/>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cs typeface="Arial" panose="020B0604020202020204" pitchFamily="34" charset="0"/>
              </a:rPr>
              <a:t>Sources: </a:t>
            </a:r>
            <a:r>
              <a:rPr lang="en-US" sz="850" i="1" dirty="0">
                <a:solidFill>
                  <a:schemeClr val="tx1">
                    <a:lumMod val="85000"/>
                    <a:lumOff val="15000"/>
                  </a:schemeClr>
                </a:solidFill>
                <a:latin typeface="Arial" panose="020B0604020202020204" pitchFamily="34" charset="0"/>
                <a:cs typeface="Arial" panose="020B0604020202020204" pitchFamily="34" charset="0"/>
              </a:rPr>
              <a:t>Vujicic M, Yarbrough C. Estimating Premium and Out-of-Pocket Outlays Under All Child Dental Coverage Options in the Federally Facilitated Marketplace. The Journal of Pediatrics 2017; 182, 349-355; These data on the lifetime cost of decay were from Delta Dental of California, cited by the Children’s Dental Health Project, accessed at https://www.cdhp.org/state-of-dental-health/schoolandbeyond)</a:t>
            </a:r>
          </a:p>
        </p:txBody>
      </p:sp>
      <p:sp>
        <p:nvSpPr>
          <p:cNvPr id="4" name="Rectangle 3"/>
          <p:cNvSpPr/>
          <p:nvPr/>
        </p:nvSpPr>
        <p:spPr>
          <a:xfrm>
            <a:off x="960120" y="2615184"/>
            <a:ext cx="5240479" cy="2954655"/>
          </a:xfrm>
          <a:prstGeom prst="rect">
            <a:avLst/>
          </a:prstGeom>
        </p:spPr>
        <p:txBody>
          <a:bodyPr wrap="square">
            <a:spAutoFit/>
          </a:bodyPr>
          <a:lstStyle/>
          <a:p>
            <a:pPr marL="457200" lvl="0" indent="-457200">
              <a:buClr>
                <a:srgbClr val="699BFF"/>
              </a:buClr>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457200" lvl="0" indent="-457200">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Dental fillings don’t last forever. They eventually must be repaired or replaced. The lifetime costs of a single decayed tooth can reach up to </a:t>
            </a:r>
            <a:r>
              <a:rPr lang="en-US" sz="2800" b="1" dirty="0">
                <a:solidFill>
                  <a:schemeClr val="bg2">
                    <a:lumMod val="25000"/>
                  </a:schemeClr>
                </a:solidFill>
                <a:latin typeface="Arial" panose="020B0604020202020204" pitchFamily="34" charset="0"/>
                <a:cs typeface="Arial" panose="020B0604020202020204" pitchFamily="34" charset="0"/>
              </a:rPr>
              <a:t>$6,105</a:t>
            </a:r>
            <a:r>
              <a:rPr lang="en-US" sz="2800" dirty="0">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153851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5872766"/>
          </a:xfrm>
          <a:prstGeom prst="rect">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 y="347472"/>
            <a:ext cx="7275919" cy="1446550"/>
          </a:xfrm>
          <a:prstGeom prst="rect">
            <a:avLst/>
          </a:prstGeom>
        </p:spPr>
        <p:txBody>
          <a:bodyPr wrap="square">
            <a:spAutoFit/>
          </a:bodyPr>
          <a:lstStyle/>
          <a:p>
            <a:r>
              <a:rPr lang="en-US" sz="4400" b="1" spc="-90" dirty="0">
                <a:solidFill>
                  <a:srgbClr val="001F5C"/>
                </a:solidFill>
                <a:latin typeface="Arial" panose="020B0604020202020204" pitchFamily="34" charset="0"/>
                <a:cs typeface="Arial" panose="020B0604020202020204" pitchFamily="34" charset="0"/>
              </a:rPr>
              <a:t>        What does KOHA</a:t>
            </a:r>
          </a:p>
          <a:p>
            <a:r>
              <a:rPr lang="en-US" sz="4400" b="1" spc="-90" dirty="0">
                <a:solidFill>
                  <a:srgbClr val="001F5C"/>
                </a:solidFill>
                <a:latin typeface="Arial" panose="020B0604020202020204" pitchFamily="34" charset="0"/>
                <a:cs typeface="Arial" panose="020B0604020202020204" pitchFamily="34" charset="0"/>
              </a:rPr>
              <a:t>	 </a:t>
            </a:r>
            <a:r>
              <a:rPr lang="en-US" sz="2800" b="1" spc="-90" dirty="0">
                <a:solidFill>
                  <a:srgbClr val="001F5C"/>
                </a:solidFill>
                <a:latin typeface="Arial" panose="020B0604020202020204" pitchFamily="34" charset="0"/>
                <a:cs typeface="Arial" panose="020B0604020202020204" pitchFamily="34" charset="0"/>
              </a:rPr>
              <a:t> </a:t>
            </a:r>
            <a:r>
              <a:rPr lang="en-US" sz="4400" b="1" spc="-90" dirty="0">
                <a:solidFill>
                  <a:srgbClr val="001F5C"/>
                </a:solidFill>
                <a:latin typeface="Arial" panose="020B0604020202020204" pitchFamily="34" charset="0"/>
                <a:cs typeface="Arial" panose="020B0604020202020204" pitchFamily="34" charset="0"/>
              </a:rPr>
              <a:t>require parents to do?</a:t>
            </a:r>
          </a:p>
        </p:txBody>
      </p:sp>
      <p:grpSp>
        <p:nvGrpSpPr>
          <p:cNvPr id="15" name="Group 14"/>
          <p:cNvGrpSpPr/>
          <p:nvPr/>
        </p:nvGrpSpPr>
        <p:grpSpPr>
          <a:xfrm>
            <a:off x="0" y="6169325"/>
            <a:ext cx="12192000" cy="688675"/>
            <a:chOff x="0" y="6169325"/>
            <a:chExt cx="12192000" cy="68867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17" name="Straight Connector 16"/>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5216" y="310896"/>
            <a:ext cx="887437" cy="1600438"/>
            <a:chOff x="502920" y="310896"/>
            <a:chExt cx="887437" cy="1600438"/>
          </a:xfrm>
        </p:grpSpPr>
        <p:sp>
          <p:nvSpPr>
            <p:cNvPr id="3" name="Round Single Corner Rectangle 2"/>
            <p:cNvSpPr/>
            <p:nvPr/>
          </p:nvSpPr>
          <p:spPr>
            <a:xfrm>
              <a:off x="502920" y="489397"/>
              <a:ext cx="887437" cy="121061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02920" y="310896"/>
              <a:ext cx="883575" cy="1600438"/>
            </a:xfrm>
            <a:prstGeom prst="rect">
              <a:avLst/>
            </a:prstGeom>
          </p:spPr>
          <p:txBody>
            <a:bodyPr wrap="none">
              <a:spAutoFit/>
            </a:bodyPr>
            <a:lstStyle/>
            <a:p>
              <a:r>
                <a:rPr lang="en-US" sz="9800" dirty="0">
                  <a:solidFill>
                    <a:schemeClr val="tx1">
                      <a:lumMod val="75000"/>
                      <a:lumOff val="25000"/>
                    </a:schemeClr>
                  </a:solidFill>
                  <a:latin typeface="Arial" panose="020B0604020202020204" pitchFamily="34" charset="0"/>
                  <a:cs typeface="Arial" panose="020B0604020202020204" pitchFamily="34" charset="0"/>
                </a:rPr>
                <a:t>2</a:t>
              </a:r>
              <a:endParaRPr lang="en-US" sz="9800" dirty="0">
                <a:solidFill>
                  <a:schemeClr val="tx1">
                    <a:lumMod val="75000"/>
                    <a:lumOff val="25000"/>
                  </a:schemeClr>
                </a:solidFill>
              </a:endParaRPr>
            </a:p>
          </p:txBody>
        </p:sp>
      </p:grpSp>
    </p:spTree>
    <p:extLst>
      <p:ext uri="{BB962C8B-B14F-4D97-AF65-F5344CB8AC3E}">
        <p14:creationId xmlns:p14="http://schemas.microsoft.com/office/powerpoint/2010/main" val="172232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goal behind the KOHA</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963167" y="1280160"/>
            <a:ext cx="9906602" cy="569387"/>
          </a:xfrm>
          <a:prstGeom prst="rect">
            <a:avLst/>
          </a:prstGeom>
        </p:spPr>
        <p:txBody>
          <a:bodyPr wrap="square">
            <a:spAutoFit/>
          </a:bodyPr>
          <a:lstStyle/>
          <a:p>
            <a:pPr>
              <a:spcAft>
                <a:spcPts val="1200"/>
              </a:spcAft>
              <a:buClr>
                <a:srgbClr val="2C158D"/>
              </a:buClr>
            </a:pPr>
            <a:r>
              <a:rPr lang="en-US" sz="3100" dirty="0">
                <a:solidFill>
                  <a:schemeClr val="tx1">
                    <a:lumMod val="75000"/>
                    <a:lumOff val="25000"/>
                  </a:schemeClr>
                </a:solidFill>
                <a:latin typeface="Arial" panose="020B0604020202020204" pitchFamily="34" charset="0"/>
                <a:cs typeface="Arial" panose="020B0604020202020204" pitchFamily="34" charset="0"/>
              </a:rPr>
              <a:t>Lowering student absenteeism was a major reason why</a:t>
            </a:r>
          </a:p>
        </p:txBody>
      </p:sp>
      <p:sp>
        <p:nvSpPr>
          <p:cNvPr id="14" name="Rectangle 13"/>
          <p:cNvSpPr/>
          <p:nvPr/>
        </p:nvSpPr>
        <p:spPr>
          <a:xfrm>
            <a:off x="963167" y="1773936"/>
            <a:ext cx="4032983" cy="2477601"/>
          </a:xfrm>
          <a:prstGeom prst="rect">
            <a:avLst/>
          </a:prstGeom>
        </p:spPr>
        <p:txBody>
          <a:bodyPr wrap="square">
            <a:spAutoFit/>
          </a:bodyPr>
          <a:lstStyle/>
          <a:p>
            <a:pPr>
              <a:spcAft>
                <a:spcPts val="1600"/>
              </a:spcAft>
              <a:buClr>
                <a:srgbClr val="4382FF"/>
              </a:buClr>
            </a:pPr>
            <a:r>
              <a:rPr lang="en-US" sz="3100" dirty="0">
                <a:solidFill>
                  <a:schemeClr val="tx1">
                    <a:lumMod val="75000"/>
                    <a:lumOff val="25000"/>
                  </a:schemeClr>
                </a:solidFill>
                <a:latin typeface="Arial" panose="020B0604020202020204" pitchFamily="34" charset="0"/>
                <a:cs typeface="Arial" panose="020B0604020202020204" pitchFamily="34" charset="0"/>
              </a:rPr>
              <a:t>California legislators voted in 2005 to create a Kindergarten Oral Health Assessment (KOHA).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9538"/>
          <a:stretch/>
        </p:blipFill>
        <p:spPr>
          <a:xfrm>
            <a:off x="5112060" y="1984248"/>
            <a:ext cx="6118318" cy="4271640"/>
          </a:xfrm>
          <a:prstGeom prst="rect">
            <a:avLst/>
          </a:prstGeom>
          <a:ln w="6350">
            <a:solidFill>
              <a:schemeClr val="bg1">
                <a:lumMod val="75000"/>
              </a:schemeClr>
            </a:solidFill>
          </a:ln>
        </p:spPr>
      </p:pic>
    </p:spTree>
    <p:extLst>
      <p:ext uri="{BB962C8B-B14F-4D97-AF65-F5344CB8AC3E}">
        <p14:creationId xmlns:p14="http://schemas.microsoft.com/office/powerpoint/2010/main" val="371466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KOHA requires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021103" y="1338216"/>
            <a:ext cx="9552452" cy="4052391"/>
          </a:xfrm>
          <a:prstGeom prst="rect">
            <a:avLst/>
          </a:prstGeom>
        </p:spPr>
        <p:txBody>
          <a:bodyPr wrap="square">
            <a:spAutoFit/>
          </a:bodyPr>
          <a:lstStyle/>
          <a:p>
            <a:pPr marL="457200" indent="-457200">
              <a:spcAft>
                <a:spcPts val="20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All children must have a dental checkup by May 31 of the year when they enter their first year in public school (kindergarten or 1st grade).</a:t>
            </a:r>
          </a:p>
          <a:p>
            <a:pPr marL="457200" indent="-457200">
              <a:spcAft>
                <a:spcPts val="20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Dental evaluations that have happened within the 12 months before a child enters school also meet this requirement.</a:t>
            </a:r>
          </a:p>
          <a:p>
            <a:pPr marL="457200" indent="-457200">
              <a:spcAft>
                <a:spcPts val="20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Each school gives parents the required form they need to take with them when the child has their checkup.</a:t>
            </a:r>
          </a:p>
        </p:txBody>
      </p:sp>
      <p:sp>
        <p:nvSpPr>
          <p:cNvPr id="13" name="Rectangle 12"/>
          <p:cNvSpPr/>
          <p:nvPr/>
        </p:nvSpPr>
        <p:spPr>
          <a:xfrm>
            <a:off x="2524158" y="6321356"/>
            <a:ext cx="7143683" cy="353943"/>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cs typeface="Arial" panose="020B0604020202020204" pitchFamily="34" charset="0"/>
              </a:rPr>
              <a:t>Kindergarten Oral Health Requirement. California Dental Association. Accessed at https://www.cda.org/public-resources/kindergarten-oral-health-requirement) </a:t>
            </a:r>
          </a:p>
        </p:txBody>
      </p:sp>
    </p:spTree>
    <p:extLst>
      <p:ext uri="{BB962C8B-B14F-4D97-AF65-F5344CB8AC3E}">
        <p14:creationId xmlns:p14="http://schemas.microsoft.com/office/powerpoint/2010/main" val="262709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KOHA requires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021103" y="1338216"/>
            <a:ext cx="9372148" cy="954107"/>
          </a:xfrm>
          <a:prstGeom prst="rect">
            <a:avLst/>
          </a:prstGeom>
        </p:spPr>
        <p:txBody>
          <a:bodyPr wrap="square">
            <a:spAutoFit/>
          </a:bodyPr>
          <a:lstStyle/>
          <a:p>
            <a:pPr>
              <a:spcAft>
                <a:spcPts val="2000"/>
              </a:spcAft>
              <a:buClr>
                <a:srgbClr val="4382FF"/>
              </a:buClr>
            </a:pPr>
            <a:r>
              <a:rPr lang="en-US" sz="2800" dirty="0">
                <a:solidFill>
                  <a:schemeClr val="tx1">
                    <a:lumMod val="75000"/>
                    <a:lumOff val="25000"/>
                  </a:schemeClr>
                </a:solidFill>
                <a:latin typeface="Arial" panose="020B0604020202020204" pitchFamily="34" charset="0"/>
                <a:cs typeface="Arial" panose="020B0604020202020204" pitchFamily="34" charset="0"/>
              </a:rPr>
              <a:t>If a parent/caregiver cannot get a dental checkup for their child, they can apply for the child to be excused from the</a:t>
            </a:r>
          </a:p>
        </p:txBody>
      </p:sp>
      <p:sp>
        <p:nvSpPr>
          <p:cNvPr id="2" name="Rectangle 1"/>
          <p:cNvSpPr/>
          <p:nvPr/>
        </p:nvSpPr>
        <p:spPr>
          <a:xfrm>
            <a:off x="2524158" y="6321356"/>
            <a:ext cx="7143683" cy="353943"/>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cs typeface="Arial" panose="020B0604020202020204" pitchFamily="34" charset="0"/>
              </a:rPr>
              <a:t>Kindergarten Oral Health Requirement. California Dental Association. Accessed at https://www.cda.org/public-resources/kindergarten-oral-health-requirement)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4465"/>
          <a:stretch/>
        </p:blipFill>
        <p:spPr>
          <a:xfrm>
            <a:off x="4837176" y="2432304"/>
            <a:ext cx="5452412" cy="3533286"/>
          </a:xfrm>
          <a:prstGeom prst="rect">
            <a:avLst/>
          </a:prstGeom>
          <a:ln w="6350">
            <a:solidFill>
              <a:schemeClr val="bg1">
                <a:lumMod val="75000"/>
              </a:schemeClr>
            </a:solidFill>
          </a:ln>
        </p:spPr>
      </p:pic>
      <p:sp>
        <p:nvSpPr>
          <p:cNvPr id="10" name="Rectangle 9"/>
          <p:cNvSpPr/>
          <p:nvPr/>
        </p:nvSpPr>
        <p:spPr>
          <a:xfrm>
            <a:off x="1021103" y="2212848"/>
            <a:ext cx="3692565" cy="3108543"/>
          </a:xfrm>
          <a:prstGeom prst="rect">
            <a:avLst/>
          </a:prstGeom>
        </p:spPr>
        <p:txBody>
          <a:bodyPr wrap="square">
            <a:spAutoFit/>
          </a:bodyPr>
          <a:lstStyle/>
          <a:p>
            <a:pPr>
              <a:spcAft>
                <a:spcPts val="2000"/>
              </a:spcAft>
              <a:buClr>
                <a:srgbClr val="4382FF"/>
              </a:buClr>
            </a:pPr>
            <a:r>
              <a:rPr lang="en-US" sz="2800" dirty="0">
                <a:solidFill>
                  <a:schemeClr val="tx1">
                    <a:lumMod val="75000"/>
                    <a:lumOff val="25000"/>
                  </a:schemeClr>
                </a:solidFill>
                <a:latin typeface="Arial" panose="020B0604020202020204" pitchFamily="34" charset="0"/>
                <a:cs typeface="Arial" panose="020B0604020202020204" pitchFamily="34" charset="0"/>
              </a:rPr>
              <a:t>requirement. This is done by filling out the </a:t>
            </a:r>
            <a:r>
              <a:rPr lang="en-US" sz="2800" b="1" dirty="0">
                <a:solidFill>
                  <a:schemeClr val="bg2">
                    <a:lumMod val="25000"/>
                  </a:schemeClr>
                </a:solidFill>
                <a:latin typeface="Arial" panose="020B0604020202020204" pitchFamily="34" charset="0"/>
                <a:cs typeface="Arial" panose="020B0604020202020204" pitchFamily="34" charset="0"/>
              </a:rPr>
              <a:t>waiver form </a:t>
            </a:r>
            <a:r>
              <a:rPr lang="en-US" sz="2800" dirty="0">
                <a:solidFill>
                  <a:schemeClr val="tx1">
                    <a:lumMod val="75000"/>
                    <a:lumOff val="25000"/>
                  </a:schemeClr>
                </a:solidFill>
                <a:latin typeface="Arial" panose="020B0604020202020204" pitchFamily="34" charset="0"/>
                <a:cs typeface="Arial" panose="020B0604020202020204" pitchFamily="34" charset="0"/>
              </a:rPr>
              <a:t>(a separate sheet) and marking the reason why their child could not get the checkup.</a:t>
            </a:r>
          </a:p>
        </p:txBody>
      </p:sp>
    </p:spTree>
    <p:extLst>
      <p:ext uri="{BB962C8B-B14F-4D97-AF65-F5344CB8AC3E}">
        <p14:creationId xmlns:p14="http://schemas.microsoft.com/office/powerpoint/2010/main" val="92610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5872766"/>
          </a:xfrm>
          <a:prstGeom prst="rect">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 y="347472"/>
            <a:ext cx="6915311" cy="2800767"/>
          </a:xfrm>
          <a:prstGeom prst="rect">
            <a:avLst/>
          </a:prstGeom>
        </p:spPr>
        <p:txBody>
          <a:bodyPr wrap="square">
            <a:spAutoFit/>
          </a:bodyPr>
          <a:lstStyle/>
          <a:p>
            <a:r>
              <a:rPr lang="en-US" sz="4400" b="1" spc="-90" dirty="0">
                <a:solidFill>
                  <a:srgbClr val="001F5C"/>
                </a:solidFill>
                <a:latin typeface="Arial" panose="020B0604020202020204" pitchFamily="34" charset="0"/>
                <a:cs typeface="Arial" panose="020B0604020202020204" pitchFamily="34" charset="0"/>
              </a:rPr>
              <a:t>        </a:t>
            </a:r>
            <a:r>
              <a:rPr lang="en-US" sz="2200" b="1" spc="-90" dirty="0">
                <a:solidFill>
                  <a:srgbClr val="001F5C"/>
                </a:solidFill>
                <a:latin typeface="Arial" panose="020B0604020202020204" pitchFamily="34" charset="0"/>
                <a:cs typeface="Arial" panose="020B0604020202020204" pitchFamily="34" charset="0"/>
              </a:rPr>
              <a:t> </a:t>
            </a:r>
            <a:r>
              <a:rPr lang="en-US" sz="4400" b="1" spc="-90" dirty="0">
                <a:solidFill>
                  <a:srgbClr val="001F5C"/>
                </a:solidFill>
                <a:latin typeface="Arial" panose="020B0604020202020204" pitchFamily="34" charset="0"/>
                <a:cs typeface="Arial" panose="020B0604020202020204" pitchFamily="34" charset="0"/>
              </a:rPr>
              <a:t>For California’s</a:t>
            </a:r>
          </a:p>
          <a:p>
            <a:r>
              <a:rPr lang="en-US" sz="4400" b="1" spc="-90" dirty="0">
                <a:solidFill>
                  <a:srgbClr val="001F5C"/>
                </a:solidFill>
                <a:latin typeface="Arial" panose="020B0604020202020204" pitchFamily="34" charset="0"/>
                <a:cs typeface="Arial" panose="020B0604020202020204" pitchFamily="34" charset="0"/>
              </a:rPr>
              <a:t>        </a:t>
            </a:r>
            <a:r>
              <a:rPr lang="en-US" sz="2200" b="1" spc="-90" dirty="0">
                <a:solidFill>
                  <a:srgbClr val="001F5C"/>
                </a:solidFill>
                <a:latin typeface="Arial" panose="020B0604020202020204" pitchFamily="34" charset="0"/>
                <a:cs typeface="Arial" panose="020B0604020202020204" pitchFamily="34" charset="0"/>
              </a:rPr>
              <a:t> </a:t>
            </a:r>
            <a:r>
              <a:rPr lang="en-US" sz="4400" b="1" spc="-90" dirty="0">
                <a:solidFill>
                  <a:srgbClr val="001F5C"/>
                </a:solidFill>
                <a:latin typeface="Arial" panose="020B0604020202020204" pitchFamily="34" charset="0"/>
                <a:cs typeface="Arial" panose="020B0604020202020204" pitchFamily="34" charset="0"/>
              </a:rPr>
              <a:t>children, prevention</a:t>
            </a:r>
          </a:p>
          <a:p>
            <a:r>
              <a:rPr lang="en-US" sz="4400" b="1" spc="-90" dirty="0">
                <a:solidFill>
                  <a:srgbClr val="001F5C"/>
                </a:solidFill>
                <a:latin typeface="Arial" panose="020B0604020202020204" pitchFamily="34" charset="0"/>
                <a:cs typeface="Arial" panose="020B0604020202020204" pitchFamily="34" charset="0"/>
              </a:rPr>
              <a:t>must start early. </a:t>
            </a:r>
            <a:r>
              <a:rPr lang="en-US" b="1" spc="-90" dirty="0">
                <a:solidFill>
                  <a:srgbClr val="001F5C"/>
                </a:solidFill>
                <a:latin typeface="Arial" panose="020B0604020202020204" pitchFamily="34" charset="0"/>
                <a:cs typeface="Arial" panose="020B0604020202020204" pitchFamily="34" charset="0"/>
              </a:rPr>
              <a:t> </a:t>
            </a:r>
            <a:r>
              <a:rPr lang="en-US" sz="4400" b="1" spc="-90" dirty="0">
                <a:solidFill>
                  <a:srgbClr val="001F5C"/>
                </a:solidFill>
                <a:latin typeface="Arial" panose="020B0604020202020204" pitchFamily="34" charset="0"/>
                <a:cs typeface="Arial" panose="020B0604020202020204" pitchFamily="34" charset="0"/>
              </a:rPr>
              <a:t>That’s what KOHA is all about.</a:t>
            </a:r>
          </a:p>
        </p:txBody>
      </p:sp>
      <p:grpSp>
        <p:nvGrpSpPr>
          <p:cNvPr id="15" name="Group 14"/>
          <p:cNvGrpSpPr/>
          <p:nvPr/>
        </p:nvGrpSpPr>
        <p:grpSpPr>
          <a:xfrm>
            <a:off x="0" y="6169325"/>
            <a:ext cx="12192000" cy="688675"/>
            <a:chOff x="0" y="6169325"/>
            <a:chExt cx="12192000" cy="68867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17" name="Straight Connector 16"/>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85216" y="310896"/>
            <a:ext cx="1042545" cy="1569660"/>
            <a:chOff x="502920" y="310896"/>
            <a:chExt cx="1042545" cy="1569660"/>
          </a:xfrm>
        </p:grpSpPr>
        <p:sp>
          <p:nvSpPr>
            <p:cNvPr id="10" name="Round Single Corner Rectangle 9"/>
            <p:cNvSpPr/>
            <p:nvPr/>
          </p:nvSpPr>
          <p:spPr>
            <a:xfrm>
              <a:off x="502920" y="489397"/>
              <a:ext cx="1042545" cy="121061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360" y="310896"/>
              <a:ext cx="869149" cy="1569660"/>
            </a:xfrm>
            <a:prstGeom prst="rect">
              <a:avLst/>
            </a:prstGeom>
          </p:spPr>
          <p:txBody>
            <a:bodyPr wrap="none">
              <a:spAutoFit/>
            </a:bodyPr>
            <a:lstStyle/>
            <a:p>
              <a:r>
                <a:rPr lang="en-US" sz="9600" dirty="0">
                  <a:solidFill>
                    <a:schemeClr val="tx1">
                      <a:lumMod val="75000"/>
                      <a:lumOff val="25000"/>
                    </a:schemeClr>
                  </a:solidFill>
                  <a:latin typeface="Arial" panose="020B0604020202020204" pitchFamily="34" charset="0"/>
                  <a:cs typeface="Arial" panose="020B0604020202020204" pitchFamily="34" charset="0"/>
                </a:rPr>
                <a:t>3</a:t>
              </a:r>
              <a:endParaRPr lang="en-US" sz="9600" dirty="0">
                <a:solidFill>
                  <a:schemeClr val="tx1">
                    <a:lumMod val="75000"/>
                    <a:lumOff val="25000"/>
                  </a:schemeClr>
                </a:solidFill>
              </a:endParaRPr>
            </a:p>
          </p:txBody>
        </p:sp>
      </p:grpSp>
    </p:spTree>
    <p:extLst>
      <p:ext uri="{BB962C8B-B14F-4D97-AF65-F5344CB8AC3E}">
        <p14:creationId xmlns:p14="http://schemas.microsoft.com/office/powerpoint/2010/main" val="448397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prevention and care should start early</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102352" y="1280160"/>
            <a:ext cx="5749773" cy="4605485"/>
          </a:xfrm>
          <a:prstGeom prst="rect">
            <a:avLst/>
          </a:prstGeom>
        </p:spPr>
        <p:txBody>
          <a:bodyPr wrap="square">
            <a:spAutoFit/>
          </a:bodyPr>
          <a:lstStyle/>
          <a:p>
            <a:pPr marL="457200" lvl="0" indent="-457200">
              <a:spcAft>
                <a:spcPts val="1800"/>
              </a:spcAft>
              <a:buClr>
                <a:srgbClr val="79A6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In California, </a:t>
            </a:r>
            <a:r>
              <a:rPr lang="en-US" sz="2800" b="1" dirty="0">
                <a:solidFill>
                  <a:schemeClr val="bg2">
                    <a:lumMod val="25000"/>
                  </a:schemeClr>
                </a:solidFill>
                <a:latin typeface="Arial" panose="020B0604020202020204" pitchFamily="34" charset="0"/>
                <a:cs typeface="Arial" panose="020B0604020202020204" pitchFamily="34" charset="0"/>
              </a:rPr>
              <a:t>more than 50% </a:t>
            </a:r>
            <a:r>
              <a:rPr lang="en-US" sz="2800" dirty="0">
                <a:solidFill>
                  <a:schemeClr val="tx1">
                    <a:lumMod val="75000"/>
                    <a:lumOff val="25000"/>
                  </a:schemeClr>
                </a:solidFill>
                <a:latin typeface="Arial" panose="020B0604020202020204" pitchFamily="34" charset="0"/>
                <a:cs typeface="Arial" panose="020B0604020202020204" pitchFamily="34" charset="0"/>
              </a:rPr>
              <a:t>of children in kindergarten already have experienced dental decay. Nearly 3 in 10 have untreated decay.</a:t>
            </a:r>
          </a:p>
          <a:p>
            <a:pPr marL="457200" lvl="0" indent="-457200">
              <a:buClr>
                <a:srgbClr val="79A6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By encouraging parents to have their kids screened, KOHA helps to identify decay </a:t>
            </a:r>
            <a:r>
              <a:rPr lang="en-US" sz="2800" b="1" dirty="0">
                <a:solidFill>
                  <a:schemeClr val="bg2">
                    <a:lumMod val="25000"/>
                  </a:schemeClr>
                </a:solidFill>
                <a:latin typeface="Arial" panose="020B0604020202020204" pitchFamily="34" charset="0"/>
                <a:cs typeface="Arial" panose="020B0604020202020204" pitchFamily="34" charset="0"/>
              </a:rPr>
              <a:t>before it progresses </a:t>
            </a:r>
            <a:r>
              <a:rPr lang="en-US" sz="2800" dirty="0">
                <a:solidFill>
                  <a:schemeClr val="tx1">
                    <a:lumMod val="75000"/>
                    <a:lumOff val="25000"/>
                  </a:schemeClr>
                </a:solidFill>
                <a:latin typeface="Arial" panose="020B0604020202020204" pitchFamily="34" charset="0"/>
                <a:cs typeface="Arial" panose="020B0604020202020204" pitchFamily="34" charset="0"/>
              </a:rPr>
              <a:t>to an even more serious infection.</a:t>
            </a:r>
          </a:p>
        </p:txBody>
      </p:sp>
      <p:sp>
        <p:nvSpPr>
          <p:cNvPr id="6" name="Rectangle 5"/>
          <p:cNvSpPr/>
          <p:nvPr/>
        </p:nvSpPr>
        <p:spPr>
          <a:xfrm>
            <a:off x="2688346" y="6321356"/>
            <a:ext cx="6096000" cy="353943"/>
          </a:xfrm>
          <a:prstGeom prst="rect">
            <a:avLst/>
          </a:prstGeom>
        </p:spPr>
        <p:txBody>
          <a:bodyPr>
            <a:spAutoFit/>
          </a:bodyPr>
          <a:lstStyle/>
          <a:p>
            <a:r>
              <a:rPr lang="en-US" sz="850" i="1" dirty="0">
                <a:solidFill>
                  <a:schemeClr val="tx1">
                    <a:lumMod val="85000"/>
                    <a:lumOff val="15000"/>
                  </a:schemeClr>
                </a:solidFill>
                <a:latin typeface="Arial" panose="020B060402020202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cs typeface="Arial" panose="020B0604020202020204" pitchFamily="34" charset="0"/>
              </a:rPr>
              <a:t>These data are from the California Department of Public Health, Office of Oral Health. Visit https://www.cdph.ca.gov/Programs/CCDPHP/DCDIC/CDCB/Pages/OralHealthProgram/OralHealthProgram.aspx.) </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6076" r="5228"/>
          <a:stretch/>
        </p:blipFill>
        <p:spPr>
          <a:xfrm>
            <a:off x="1009188" y="1380744"/>
            <a:ext cx="3936300" cy="3816622"/>
          </a:xfrm>
          <a:prstGeom prst="rect">
            <a:avLst/>
          </a:prstGeom>
          <a:ln w="6350">
            <a:solidFill>
              <a:schemeClr val="bg1">
                <a:lumMod val="75000"/>
              </a:schemeClr>
            </a:solidFill>
          </a:ln>
        </p:spPr>
      </p:pic>
    </p:spTree>
    <p:extLst>
      <p:ext uri="{BB962C8B-B14F-4D97-AF65-F5344CB8AC3E}">
        <p14:creationId xmlns:p14="http://schemas.microsoft.com/office/powerpoint/2010/main" val="48969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0" y="1280160"/>
            <a:ext cx="9552452" cy="954107"/>
          </a:xfrm>
          <a:prstGeom prst="rect">
            <a:avLst/>
          </a:prstGeom>
        </p:spPr>
        <p:txBody>
          <a:bodyPr wrap="square">
            <a:spAutoFit/>
          </a:bodyPr>
          <a:lstStyle/>
          <a:p>
            <a:pPr marL="457200" lvl="0" indent="-457200">
              <a:spcAft>
                <a:spcPts val="16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Participating in KOHA will enable local school boards to learn more about the factors that affect absenteeism.</a:t>
            </a:r>
          </a:p>
        </p:txBody>
      </p:sp>
      <p:grpSp>
        <p:nvGrpSpPr>
          <p:cNvPr id="16" name="Group 15"/>
          <p:cNvGrpSpPr/>
          <p:nvPr/>
        </p:nvGrpSpPr>
        <p:grpSpPr>
          <a:xfrm>
            <a:off x="0" y="182880"/>
            <a:ext cx="12192000" cy="833263"/>
            <a:chOff x="0" y="246888"/>
            <a:chExt cx="12192000" cy="833263"/>
          </a:xfrm>
        </p:grpSpPr>
        <p:sp>
          <p:nvSpPr>
            <p:cNvPr id="18" name="Rectangle 17"/>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reasons why KOHA matters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6" name="Rectangle 5"/>
          <p:cNvSpPr/>
          <p:nvPr/>
        </p:nvSpPr>
        <p:spPr>
          <a:xfrm>
            <a:off x="950976" y="2377440"/>
            <a:ext cx="5440680" cy="2677656"/>
          </a:xfrm>
          <a:prstGeom prst="rect">
            <a:avLst/>
          </a:prstGeom>
        </p:spPr>
        <p:txBody>
          <a:bodyPr wrap="square">
            <a:spAutoFit/>
          </a:bodyPr>
          <a:lstStyle/>
          <a:p>
            <a:pPr marL="457200" lvl="0" indent="-457200">
              <a:spcAft>
                <a:spcPts val="16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The National Association of State Boards of Education says it’s crucial to examine student health data so school officials “understand the drivers of chronic absence.”</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1805" t="18510" r="9974"/>
          <a:stretch/>
        </p:blipFill>
        <p:spPr>
          <a:xfrm>
            <a:off x="6391656" y="2377440"/>
            <a:ext cx="4881093" cy="3871812"/>
          </a:xfrm>
          <a:prstGeom prst="rect">
            <a:avLst/>
          </a:prstGeom>
          <a:ln w="6350">
            <a:solidFill>
              <a:schemeClr val="bg1">
                <a:lumMod val="75000"/>
              </a:schemeClr>
            </a:solidFill>
          </a:ln>
        </p:spPr>
      </p:pic>
      <p:sp>
        <p:nvSpPr>
          <p:cNvPr id="20" name="Rectangle 19"/>
          <p:cNvSpPr/>
          <p:nvPr/>
        </p:nvSpPr>
        <p:spPr>
          <a:xfrm>
            <a:off x="1414609" y="5177060"/>
            <a:ext cx="4706591" cy="353943"/>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National Association of State Boards of Education. State Boards Should Explore Health-Related Causes of Chronic Absence. News release issued February 21, 2019.) </a:t>
            </a:r>
            <a:endParaRPr lang="en-US" sz="850" i="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60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reasons why KOHA matters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0" y="1280160"/>
            <a:ext cx="9552452" cy="954107"/>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KOHA raises parents’ and caregivers’ </a:t>
            </a:r>
            <a:r>
              <a:rPr lang="en-US" sz="2800" b="1" dirty="0">
                <a:solidFill>
                  <a:schemeClr val="bg2">
                    <a:lumMod val="25000"/>
                  </a:schemeClr>
                </a:solidFill>
                <a:latin typeface="Arial" panose="020B0604020202020204" pitchFamily="34" charset="0"/>
                <a:cs typeface="Arial" panose="020B0604020202020204" pitchFamily="34" charset="0"/>
              </a:rPr>
              <a:t>awareness</a:t>
            </a:r>
            <a:r>
              <a:rPr lang="en-US" sz="2800" dirty="0">
                <a:solidFill>
                  <a:schemeClr val="tx1">
                    <a:lumMod val="75000"/>
                    <a:lumOff val="25000"/>
                  </a:schemeClr>
                </a:solidFill>
                <a:latin typeface="Arial" panose="020B0604020202020204" pitchFamily="34" charset="0"/>
                <a:cs typeface="Arial" panose="020B0604020202020204" pitchFamily="34" charset="0"/>
              </a:rPr>
              <a:t> that oral health is important.</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14"/>
          <a:stretch/>
        </p:blipFill>
        <p:spPr>
          <a:xfrm>
            <a:off x="5696712" y="1912384"/>
            <a:ext cx="5268908" cy="4373946"/>
          </a:xfrm>
          <a:prstGeom prst="rect">
            <a:avLst/>
          </a:prstGeom>
          <a:ln w="6350">
            <a:solidFill>
              <a:schemeClr val="bg1">
                <a:lumMod val="75000"/>
              </a:schemeClr>
            </a:solidFill>
          </a:ln>
        </p:spPr>
      </p:pic>
      <p:sp>
        <p:nvSpPr>
          <p:cNvPr id="13" name="Rectangle 12"/>
          <p:cNvSpPr/>
          <p:nvPr/>
        </p:nvSpPr>
        <p:spPr>
          <a:xfrm>
            <a:off x="960120" y="2416968"/>
            <a:ext cx="4603553" cy="2677656"/>
          </a:xfrm>
          <a:prstGeom prst="rect">
            <a:avLst/>
          </a:prstGeom>
        </p:spPr>
        <p:txBody>
          <a:bodyPr wrap="square">
            <a:spAutoFit/>
          </a:bodyPr>
          <a:lstStyle/>
          <a:p>
            <a:pPr marL="45720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KOHA can help us connect children with a </a:t>
            </a:r>
            <a:r>
              <a:rPr lang="en-US" sz="2800" b="1" dirty="0">
                <a:solidFill>
                  <a:schemeClr val="bg2">
                    <a:lumMod val="25000"/>
                  </a:schemeClr>
                </a:solidFill>
                <a:latin typeface="Arial" panose="020B0604020202020204" pitchFamily="34" charset="0"/>
                <a:cs typeface="Arial" panose="020B0604020202020204" pitchFamily="34" charset="0"/>
              </a:rPr>
              <a:t>dental home</a:t>
            </a:r>
            <a:r>
              <a:rPr lang="en-US" b="1" dirty="0">
                <a:solidFill>
                  <a:schemeClr val="bg2">
                    <a:lumMod val="25000"/>
                  </a:schemeClr>
                </a:solidFill>
                <a:latin typeface="Arial" panose="020B0604020202020204" pitchFamily="34" charset="0"/>
                <a:cs typeface="Arial" panose="020B0604020202020204" pitchFamily="34" charset="0"/>
              </a:rPr>
              <a:t> </a:t>
            </a:r>
            <a:r>
              <a:rPr lang="en-US" sz="2800" dirty="0">
                <a:solidFill>
                  <a:schemeClr val="tx1">
                    <a:lumMod val="75000"/>
                    <a:lumOff val="25000"/>
                  </a:schemeClr>
                </a:solidFill>
                <a:latin typeface="Arial" panose="020B0604020202020204" pitchFamily="34" charset="0"/>
                <a:cs typeface="Arial" panose="020B0604020202020204" pitchFamily="34" charset="0"/>
              </a:rPr>
              <a:t>—</a:t>
            </a:r>
            <a:r>
              <a:rPr lang="en-US" dirty="0">
                <a:solidFill>
                  <a:schemeClr val="tx1">
                    <a:lumMod val="75000"/>
                    <a:lumOff val="25000"/>
                  </a:schemeClr>
                </a:solidFill>
                <a:latin typeface="Arial" panose="020B0604020202020204" pitchFamily="34" charset="0"/>
                <a:cs typeface="Arial" panose="020B0604020202020204" pitchFamily="34" charset="0"/>
              </a:rPr>
              <a:t> </a:t>
            </a:r>
            <a:r>
              <a:rPr lang="en-US" sz="2800" dirty="0">
                <a:solidFill>
                  <a:schemeClr val="tx1">
                    <a:lumMod val="75000"/>
                    <a:lumOff val="25000"/>
                  </a:schemeClr>
                </a:solidFill>
                <a:latin typeface="Arial" panose="020B0604020202020204" pitchFamily="34" charset="0"/>
                <a:cs typeface="Arial" panose="020B0604020202020204" pitchFamily="34" charset="0"/>
              </a:rPr>
              <a:t>a dental clinic or other location where they can get ongoing care.</a:t>
            </a:r>
          </a:p>
        </p:txBody>
      </p:sp>
    </p:spTree>
    <p:extLst>
      <p:ext uri="{BB962C8B-B14F-4D97-AF65-F5344CB8AC3E}">
        <p14:creationId xmlns:p14="http://schemas.microsoft.com/office/powerpoint/2010/main" val="40435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reasons why KOHA matters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1" y="1280160"/>
            <a:ext cx="6239170" cy="4201150"/>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Local health departments and dental providers can use KOHA data to target areas of need within a school district.</a:t>
            </a:r>
          </a:p>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Tooth decay is a </a:t>
            </a:r>
            <a:r>
              <a:rPr lang="en-US" sz="2800" b="1" dirty="0">
                <a:solidFill>
                  <a:schemeClr val="bg2">
                    <a:lumMod val="25000"/>
                  </a:schemeClr>
                </a:solidFill>
                <a:latin typeface="Arial" panose="020B0604020202020204" pitchFamily="34" charset="0"/>
                <a:cs typeface="Arial" panose="020B0604020202020204" pitchFamily="34" charset="0"/>
              </a:rPr>
              <a:t>preventable</a:t>
            </a:r>
            <a:r>
              <a:rPr lang="en-US" sz="2800" dirty="0">
                <a:solidFill>
                  <a:schemeClr val="tx1">
                    <a:lumMod val="75000"/>
                    <a:lumOff val="25000"/>
                  </a:schemeClr>
                </a:solidFill>
                <a:latin typeface="Arial" panose="020B0604020202020204" pitchFamily="34" charset="0"/>
                <a:cs typeface="Arial" panose="020B0604020202020204" pitchFamily="34" charset="0"/>
              </a:rPr>
              <a:t> disease. Schools and local health officials can work together, putting children on a path toward better health and academic success.</a:t>
            </a:r>
          </a:p>
        </p:txBody>
      </p:sp>
      <p:grpSp>
        <p:nvGrpSpPr>
          <p:cNvPr id="9" name="Group 8"/>
          <p:cNvGrpSpPr/>
          <p:nvPr/>
        </p:nvGrpSpPr>
        <p:grpSpPr>
          <a:xfrm>
            <a:off x="7251192" y="1416676"/>
            <a:ext cx="4636395" cy="4064634"/>
            <a:chOff x="7328080" y="1609859"/>
            <a:chExt cx="4558473" cy="3793126"/>
          </a:xfrm>
        </p:grpSpPr>
        <p:sp>
          <p:nvSpPr>
            <p:cNvPr id="4" name="Flowchart: Stored Data 3"/>
            <p:cNvSpPr/>
            <p:nvPr/>
          </p:nvSpPr>
          <p:spPr>
            <a:xfrm>
              <a:off x="7328080" y="1609859"/>
              <a:ext cx="4558473" cy="3793126"/>
            </a:xfrm>
            <a:prstGeom prst="flowChartOnlineStorage">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790688" y="1909721"/>
              <a:ext cx="3417194" cy="3245561"/>
            </a:xfrm>
            <a:prstGeom prst="rect">
              <a:avLst/>
            </a:prstGeom>
          </p:spPr>
          <p:txBody>
            <a:bodyPr wrap="square">
              <a:spAutoFit/>
            </a:bodyPr>
            <a:lstStyle/>
            <a:p>
              <a:pPr marR="0" lvl="0">
                <a:spcBef>
                  <a:spcPts val="0"/>
                </a:spcBef>
                <a:spcAft>
                  <a:spcPts val="600"/>
                </a:spcAft>
              </a:pPr>
              <a:r>
                <a:rPr lang="en-US" sz="255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sz="26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DID YOU KNOW?</a:t>
              </a:r>
            </a:p>
            <a:p>
              <a:pPr marR="0" lvl="0">
                <a:spcBef>
                  <a:spcPts val="0"/>
                </a:spcBef>
                <a:spcAft>
                  <a:spcPts val="600"/>
                </a:spcAft>
              </a:pPr>
              <a:r>
                <a:rPr lang="en-US" sz="27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 San Francisco, KOHA data spurred new strategies that helped significantly reduce tooth decay among kindergarten students.</a:t>
              </a:r>
            </a:p>
          </p:txBody>
        </p:sp>
      </p:grpSp>
    </p:spTree>
    <p:extLst>
      <p:ext uri="{BB962C8B-B14F-4D97-AF65-F5344CB8AC3E}">
        <p14:creationId xmlns:p14="http://schemas.microsoft.com/office/powerpoint/2010/main" val="25082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school readiness means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963168" y="1280160"/>
            <a:ext cx="9507356" cy="584775"/>
          </a:xfrm>
          <a:prstGeom prst="rect">
            <a:avLst/>
          </a:prstGeom>
        </p:spPr>
        <p:txBody>
          <a:bodyPr wrap="square">
            <a:spAutoFit/>
          </a:bodyPr>
          <a:lstStyle/>
          <a:p>
            <a:pPr>
              <a:spcAft>
                <a:spcPts val="1200"/>
              </a:spcAft>
              <a:buClr>
                <a:srgbClr val="2C158D"/>
              </a:buClr>
            </a:pPr>
            <a:r>
              <a:rPr lang="en-US" sz="3200" dirty="0">
                <a:solidFill>
                  <a:schemeClr val="tx1">
                    <a:lumMod val="75000"/>
                    <a:lumOff val="25000"/>
                  </a:schemeClr>
                </a:solidFill>
                <a:latin typeface="Arial" panose="020B0604020202020204" pitchFamily="34" charset="0"/>
                <a:cs typeface="Arial" panose="020B0604020202020204" pitchFamily="34" charset="0"/>
              </a:rPr>
              <a:t>Children’s educational future is shaped early in life:</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403" t="18419" r="3628" b="-1"/>
          <a:stretch/>
        </p:blipFill>
        <p:spPr>
          <a:xfrm>
            <a:off x="5867614" y="2117522"/>
            <a:ext cx="5550796" cy="3428828"/>
          </a:xfrm>
          <a:prstGeom prst="rect">
            <a:avLst/>
          </a:prstGeom>
          <a:ln w="6350">
            <a:solidFill>
              <a:schemeClr val="bg1">
                <a:lumMod val="75000"/>
              </a:schemeClr>
            </a:solidFill>
          </a:ln>
        </p:spPr>
      </p:pic>
      <p:sp>
        <p:nvSpPr>
          <p:cNvPr id="14" name="Rectangle 13"/>
          <p:cNvSpPr/>
          <p:nvPr/>
        </p:nvSpPr>
        <p:spPr>
          <a:xfrm>
            <a:off x="963168" y="1959629"/>
            <a:ext cx="4613384" cy="3744615"/>
          </a:xfrm>
          <a:prstGeom prst="rect">
            <a:avLst/>
          </a:prstGeom>
        </p:spPr>
        <p:txBody>
          <a:bodyPr wrap="square">
            <a:spAutoFit/>
          </a:bodyPr>
          <a:lstStyle/>
          <a:p>
            <a:pPr marL="457200" indent="-457200">
              <a:spcAft>
                <a:spcPts val="16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School readiness is much more than a child’s early learning and cognitive development.</a:t>
            </a:r>
          </a:p>
          <a:p>
            <a:pPr marL="457200" indent="-457200">
              <a:spcAft>
                <a:spcPts val="16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Head Start officials stress that </a:t>
            </a:r>
            <a:r>
              <a:rPr lang="en-US" sz="28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physical health</a:t>
            </a:r>
            <a:r>
              <a:rPr lang="en-US" sz="28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is a key part of school readiness.</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Rectangle 17"/>
          <p:cNvSpPr/>
          <p:nvPr/>
        </p:nvSpPr>
        <p:spPr>
          <a:xfrm>
            <a:off x="2488542" y="6422312"/>
            <a:ext cx="7981982" cy="230832"/>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U.S. Department of Health and Human Services. “Making the Link between Health and School Readiness,” Office of Head Start, 2013)</a:t>
            </a:r>
            <a:endParaRPr lang="en-US" sz="850" i="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250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reasons why KOHA matters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845298" y="1325552"/>
            <a:ext cx="5908561" cy="4243728"/>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KOHA advances California’s commitment to </a:t>
            </a:r>
            <a:r>
              <a:rPr lang="en-US" sz="2800" b="1" dirty="0">
                <a:solidFill>
                  <a:schemeClr val="bg2">
                    <a:lumMod val="25000"/>
                  </a:schemeClr>
                </a:solidFill>
                <a:latin typeface="Arial" panose="020B0604020202020204" pitchFamily="34" charset="0"/>
                <a:cs typeface="Arial" panose="020B0604020202020204" pitchFamily="34" charset="0"/>
              </a:rPr>
              <a:t>Health in All Policies</a:t>
            </a:r>
            <a:r>
              <a:rPr lang="en-US" sz="2800" dirty="0">
                <a:solidFill>
                  <a:schemeClr val="tx1">
                    <a:lumMod val="75000"/>
                    <a:lumOff val="25000"/>
                  </a:schemeClr>
                </a:solidFill>
                <a:latin typeface="Arial" panose="020B0604020202020204" pitchFamily="34" charset="0"/>
                <a:cs typeface="Arial" panose="020B0604020202020204" pitchFamily="34" charset="0"/>
              </a:rPr>
              <a:t>.</a:t>
            </a:r>
          </a:p>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This kind of inter-sector approach is needed because education and health impact each other in </a:t>
            </a:r>
            <a:r>
              <a:rPr lang="en-US" sz="2800" b="1" dirty="0">
                <a:solidFill>
                  <a:schemeClr val="bg2">
                    <a:lumMod val="25000"/>
                  </a:schemeClr>
                </a:solidFill>
                <a:latin typeface="Arial" panose="020B0604020202020204" pitchFamily="34" charset="0"/>
                <a:cs typeface="Arial" panose="020B0604020202020204" pitchFamily="34" charset="0"/>
              </a:rPr>
              <a:t>both directions</a:t>
            </a:r>
            <a:r>
              <a:rPr lang="en-US" sz="2800" dirty="0">
                <a:solidFill>
                  <a:schemeClr val="tx1">
                    <a:lumMod val="75000"/>
                    <a:lumOff val="25000"/>
                  </a:schemeClr>
                </a:solidFill>
                <a:latin typeface="Arial" panose="020B0604020202020204" pitchFamily="34" charset="0"/>
                <a:cs typeface="Arial" panose="020B0604020202020204" pitchFamily="34" charset="0"/>
              </a:rPr>
              <a:t>. State officials created a task force to coordinate this work.</a:t>
            </a:r>
          </a:p>
        </p:txBody>
      </p:sp>
      <p:sp>
        <p:nvSpPr>
          <p:cNvPr id="6" name="Rectangle 5"/>
          <p:cNvSpPr/>
          <p:nvPr/>
        </p:nvSpPr>
        <p:spPr>
          <a:xfrm>
            <a:off x="2558603" y="6321356"/>
            <a:ext cx="7049036" cy="353943"/>
          </a:xfrm>
          <a:prstGeom prst="rect">
            <a:avLst/>
          </a:prstGeom>
        </p:spPr>
        <p:txBody>
          <a:bodyPr wrap="square">
            <a:spAutoFit/>
          </a:bodyPr>
          <a:lstStyle/>
          <a:p>
            <a:pPr lvl="0">
              <a:spcAft>
                <a:spcPts val="1800"/>
              </a:spcAft>
              <a:buClr>
                <a:srgbClr val="699BFF"/>
              </a:buClr>
            </a:pPr>
            <a:r>
              <a:rPr lang="en-US" sz="850" i="1" dirty="0">
                <a:solidFill>
                  <a:schemeClr val="tx1">
                    <a:lumMod val="85000"/>
                    <a:lumOff val="15000"/>
                  </a:schemeClr>
                </a:solidFill>
                <a:latin typeface="Arial" panose="020B060402020202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cs typeface="Arial" panose="020B0604020202020204" pitchFamily="34" charset="0"/>
              </a:rPr>
              <a:t>Rudolph L, Caplan J, Ben-Moshe K, Dillon L. Health in All Policies: A Guide for State and Local Governments, 2013. Washington, DC and Oakland, CA: American Public Health Association and Public Health Institute.)</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22" t="3244" b="1930"/>
          <a:stretch/>
        </p:blipFill>
        <p:spPr>
          <a:xfrm>
            <a:off x="1353882" y="1417320"/>
            <a:ext cx="3308270" cy="4151960"/>
          </a:xfrm>
          <a:prstGeom prst="rect">
            <a:avLst/>
          </a:prstGeom>
          <a:ln w="6350">
            <a:solidFill>
              <a:schemeClr val="bg1">
                <a:lumMod val="75000"/>
              </a:schemeClr>
            </a:solidFill>
          </a:ln>
          <a:effectLst>
            <a:outerShdw blurRad="76200" dist="38100" dir="13500000" algn="br" rotWithShape="0">
              <a:prstClr val="black">
                <a:alpha val="40000"/>
              </a:prstClr>
            </a:outerShdw>
          </a:effectLst>
        </p:spPr>
      </p:pic>
    </p:spTree>
    <p:extLst>
      <p:ext uri="{BB962C8B-B14F-4D97-AF65-F5344CB8AC3E}">
        <p14:creationId xmlns:p14="http://schemas.microsoft.com/office/powerpoint/2010/main" val="1737168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KOHA has diverse supporters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188719" y="1280160"/>
            <a:ext cx="8998469" cy="954107"/>
          </a:xfrm>
          <a:prstGeom prst="rect">
            <a:avLst/>
          </a:prstGeom>
        </p:spPr>
        <p:txBody>
          <a:bodyPr wrap="square">
            <a:spAutoFit/>
          </a:bodyPr>
          <a:lstStyle/>
          <a:p>
            <a:r>
              <a:rPr lang="en-US" sz="2800" dirty="0">
                <a:solidFill>
                  <a:schemeClr val="tx1">
                    <a:lumMod val="75000"/>
                    <a:lumOff val="25000"/>
                  </a:schemeClr>
                </a:solidFill>
                <a:latin typeface="Arial" panose="020B0604020202020204" pitchFamily="34" charset="0"/>
                <a:cs typeface="Arial" panose="020B0604020202020204" pitchFamily="34" charset="0"/>
              </a:rPr>
              <a:t>Here are some of the many California stakeholders that actively support our KOHA law:</a:t>
            </a:r>
            <a:endParaRPr lang="en-US" sz="2800"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3249" t="6583" r="17793" b="8910"/>
          <a:stretch/>
        </p:blipFill>
        <p:spPr>
          <a:xfrm>
            <a:off x="3716836" y="2556310"/>
            <a:ext cx="2736240" cy="111774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142" y="4413752"/>
            <a:ext cx="3908340" cy="130278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8724" t="4727"/>
          <a:stretch/>
        </p:blipFill>
        <p:spPr>
          <a:xfrm>
            <a:off x="6916716" y="3312226"/>
            <a:ext cx="4042242" cy="94442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2260" y="4286815"/>
            <a:ext cx="3433102" cy="1224322"/>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1101" y="2206033"/>
            <a:ext cx="2862024" cy="90915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8401" y="2461772"/>
            <a:ext cx="1750410" cy="1415430"/>
          </a:xfrm>
          <a:prstGeom prst="rect">
            <a:avLst/>
          </a:prstGeom>
        </p:spPr>
      </p:pic>
    </p:spTree>
    <p:extLst>
      <p:ext uri="{BB962C8B-B14F-4D97-AF65-F5344CB8AC3E}">
        <p14:creationId xmlns:p14="http://schemas.microsoft.com/office/powerpoint/2010/main" val="3263618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5872766"/>
          </a:xfrm>
          <a:prstGeom prst="rect">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 y="347472"/>
            <a:ext cx="7005463" cy="2800767"/>
          </a:xfrm>
          <a:prstGeom prst="rect">
            <a:avLst/>
          </a:prstGeom>
        </p:spPr>
        <p:txBody>
          <a:bodyPr wrap="square">
            <a:spAutoFit/>
          </a:bodyPr>
          <a:lstStyle/>
          <a:p>
            <a:r>
              <a:rPr lang="en-US" sz="4400" b="1" spc="-90" dirty="0">
                <a:solidFill>
                  <a:srgbClr val="001F5C"/>
                </a:solidFill>
                <a:latin typeface="Arial" panose="020B0604020202020204" pitchFamily="34" charset="0"/>
                <a:cs typeface="Arial" panose="020B0604020202020204" pitchFamily="34" charset="0"/>
              </a:rPr>
              <a:t>         California must (and</a:t>
            </a:r>
          </a:p>
          <a:p>
            <a:r>
              <a:rPr lang="en-US" sz="4400" b="1" spc="-90" dirty="0">
                <a:solidFill>
                  <a:srgbClr val="001F5C"/>
                </a:solidFill>
                <a:latin typeface="Arial" panose="020B0604020202020204" pitchFamily="34" charset="0"/>
                <a:cs typeface="Arial" panose="020B0604020202020204" pitchFamily="34" charset="0"/>
              </a:rPr>
              <a:t>         can) do a better job of promoting KOHA participation to families.</a:t>
            </a:r>
          </a:p>
        </p:txBody>
      </p:sp>
      <p:grpSp>
        <p:nvGrpSpPr>
          <p:cNvPr id="15" name="Group 14"/>
          <p:cNvGrpSpPr/>
          <p:nvPr/>
        </p:nvGrpSpPr>
        <p:grpSpPr>
          <a:xfrm>
            <a:off x="0" y="6169325"/>
            <a:ext cx="12192000" cy="688675"/>
            <a:chOff x="0" y="6169325"/>
            <a:chExt cx="12192000" cy="68867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17" name="Straight Connector 16"/>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58368" y="283464"/>
            <a:ext cx="1042545" cy="1615827"/>
            <a:chOff x="502920" y="310896"/>
            <a:chExt cx="1042545" cy="1615827"/>
          </a:xfrm>
        </p:grpSpPr>
        <p:sp>
          <p:nvSpPr>
            <p:cNvPr id="19" name="Round Single Corner Rectangle 18"/>
            <p:cNvSpPr/>
            <p:nvPr/>
          </p:nvSpPr>
          <p:spPr>
            <a:xfrm>
              <a:off x="502920" y="489397"/>
              <a:ext cx="1042545" cy="121061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94360" y="310896"/>
              <a:ext cx="889987" cy="1615827"/>
            </a:xfrm>
            <a:prstGeom prst="rect">
              <a:avLst/>
            </a:prstGeom>
          </p:spPr>
          <p:txBody>
            <a:bodyPr wrap="none">
              <a:spAutoFit/>
            </a:bodyPr>
            <a:lstStyle/>
            <a:p>
              <a:r>
                <a:rPr lang="en-US" sz="9900" dirty="0">
                  <a:solidFill>
                    <a:schemeClr val="tx1">
                      <a:lumMod val="75000"/>
                      <a:lumOff val="25000"/>
                    </a:schemeClr>
                  </a:solidFill>
                  <a:latin typeface="Arial" panose="020B0604020202020204" pitchFamily="34" charset="0"/>
                  <a:cs typeface="Arial" panose="020B0604020202020204" pitchFamily="34" charset="0"/>
                </a:rPr>
                <a:t>4</a:t>
              </a:r>
              <a:endParaRPr lang="en-US" sz="9900" dirty="0">
                <a:solidFill>
                  <a:schemeClr val="tx1">
                    <a:lumMod val="75000"/>
                    <a:lumOff val="25000"/>
                  </a:schemeClr>
                </a:solidFill>
              </a:endParaRPr>
            </a:p>
          </p:txBody>
        </p:sp>
      </p:grpSp>
    </p:spTree>
    <p:extLst>
      <p:ext uri="{BB962C8B-B14F-4D97-AF65-F5344CB8AC3E}">
        <p14:creationId xmlns:p14="http://schemas.microsoft.com/office/powerpoint/2010/main" val="96287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56079" y="5215945"/>
            <a:ext cx="6220496" cy="1642056"/>
            <a:chOff x="2756079" y="5215945"/>
            <a:chExt cx="6220496" cy="1642056"/>
          </a:xfrm>
        </p:grpSpPr>
        <p:sp>
          <p:nvSpPr>
            <p:cNvPr id="17" name="Trapezoid 16"/>
            <p:cNvSpPr/>
            <p:nvPr/>
          </p:nvSpPr>
          <p:spPr>
            <a:xfrm>
              <a:off x="2756079" y="5215945"/>
              <a:ext cx="6220496" cy="1642056"/>
            </a:xfrm>
            <a:prstGeom prst="trapezoid">
              <a:avLst/>
            </a:prstGeom>
            <a:solidFill>
              <a:srgbClr val="FFE0A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08960" y="5367528"/>
              <a:ext cx="5490693" cy="1338828"/>
            </a:xfrm>
            <a:prstGeom prst="rect">
              <a:avLst/>
            </a:prstGeom>
          </p:spPr>
          <p:txBody>
            <a:bodyPr wrap="square">
              <a:spAutoFit/>
            </a:bodyPr>
            <a:lstStyle/>
            <a:p>
              <a:pPr algn="ctr"/>
              <a:r>
                <a:rPr lang="en-US" sz="2700" dirty="0">
                  <a:solidFill>
                    <a:schemeClr val="tx1">
                      <a:lumMod val="75000"/>
                      <a:lumOff val="25000"/>
                    </a:schemeClr>
                  </a:solidFill>
                  <a:latin typeface="Arial" panose="020B0604020202020204" pitchFamily="34" charset="0"/>
                  <a:cs typeface="Arial" panose="020B0604020202020204" pitchFamily="34" charset="0"/>
                </a:rPr>
                <a:t>This fall, </a:t>
              </a:r>
              <a:r>
                <a:rPr lang="en-US" sz="2700" b="1" dirty="0">
                  <a:solidFill>
                    <a:schemeClr val="bg2">
                      <a:lumMod val="25000"/>
                    </a:schemeClr>
                  </a:solidFill>
                  <a:latin typeface="Arial" panose="020B0604020202020204" pitchFamily="34" charset="0"/>
                  <a:cs typeface="Arial" panose="020B0604020202020204" pitchFamily="34" charset="0"/>
                </a:rPr>
                <a:t>free training </a:t>
              </a:r>
              <a:r>
                <a:rPr lang="en-US" sz="2700" dirty="0">
                  <a:solidFill>
                    <a:schemeClr val="tx1">
                      <a:lumMod val="75000"/>
                      <a:lumOff val="25000"/>
                    </a:schemeClr>
                  </a:solidFill>
                  <a:latin typeface="Arial" panose="020B0604020202020204" pitchFamily="34" charset="0"/>
                  <a:cs typeface="Arial" panose="020B0604020202020204" pitchFamily="34" charset="0"/>
                </a:rPr>
                <a:t>will be offered for school staff across the state on how to use SCOHR </a:t>
              </a:r>
              <a:endParaRPr lang="en-US" sz="2700" dirty="0">
                <a:solidFill>
                  <a:schemeClr val="tx1">
                    <a:lumMod val="75000"/>
                    <a:lumOff val="25000"/>
                  </a:schemeClr>
                </a:solidFill>
              </a:endParaRPr>
            </a:p>
          </p:txBody>
        </p:sp>
      </p:grpSp>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Helping you make KOHA work</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0" y="1280160"/>
            <a:ext cx="9124037" cy="954107"/>
          </a:xfrm>
          <a:prstGeom prst="rect">
            <a:avLst/>
          </a:prstGeom>
        </p:spPr>
        <p:txBody>
          <a:bodyPr wrap="square">
            <a:spAutoFit/>
          </a:bodyPr>
          <a:lstStyle/>
          <a:p>
            <a:pPr marL="457200" lvl="0" indent="-457200">
              <a:spcAft>
                <a:spcPts val="12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Efforts are being made to make it easier for schools and school districts to participate in KOHA.</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4668" y="2423956"/>
            <a:ext cx="3937072" cy="3937072"/>
          </a:xfrm>
          <a:prstGeom prst="rect">
            <a:avLst/>
          </a:prstGeom>
        </p:spPr>
      </p:pic>
      <p:sp>
        <p:nvSpPr>
          <p:cNvPr id="16" name="Rectangle 15"/>
          <p:cNvSpPr/>
          <p:nvPr/>
        </p:nvSpPr>
        <p:spPr>
          <a:xfrm>
            <a:off x="960120" y="2416968"/>
            <a:ext cx="6294548" cy="2246769"/>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An online database called SCOHR </a:t>
            </a:r>
            <a:r>
              <a:rPr lang="en-US" sz="2800" i="1" dirty="0">
                <a:solidFill>
                  <a:schemeClr val="tx1">
                    <a:lumMod val="75000"/>
                    <a:lumOff val="25000"/>
                  </a:schemeClr>
                </a:solidFill>
                <a:latin typeface="Arial" panose="020B0604020202020204" pitchFamily="34" charset="0"/>
                <a:cs typeface="Arial" panose="020B0604020202020204" pitchFamily="34" charset="0"/>
              </a:rPr>
              <a:t>(System for California Oral Health Reporting) </a:t>
            </a:r>
            <a:r>
              <a:rPr lang="en-US" sz="2800" dirty="0">
                <a:solidFill>
                  <a:schemeClr val="tx1">
                    <a:lumMod val="75000"/>
                    <a:lumOff val="25000"/>
                  </a:schemeClr>
                </a:solidFill>
                <a:latin typeface="Arial" panose="020B0604020202020204" pitchFamily="34" charset="0"/>
                <a:cs typeface="Arial" panose="020B0604020202020204" pitchFamily="34" charset="0"/>
              </a:rPr>
              <a:t>makes it much easier for schools to upload and review their KOHA data at no cost.</a:t>
            </a:r>
          </a:p>
        </p:txBody>
      </p:sp>
    </p:spTree>
    <p:extLst>
      <p:ext uri="{BB962C8B-B14F-4D97-AF65-F5344CB8AC3E}">
        <p14:creationId xmlns:p14="http://schemas.microsoft.com/office/powerpoint/2010/main" val="27495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report KOHA using SCOHR?</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856747" y="1263379"/>
            <a:ext cx="10695602" cy="3262432"/>
          </a:xfrm>
          <a:prstGeom prst="rect">
            <a:avLst/>
          </a:prstGeom>
        </p:spPr>
        <p:txBody>
          <a:bodyPr wrap="square">
            <a:spAutoFit/>
          </a:bodyPr>
          <a:lstStyle/>
          <a:p>
            <a:pPr lvl="0">
              <a:spcAft>
                <a:spcPts val="1200"/>
              </a:spcAft>
              <a:buClr>
                <a:srgbClr val="699BFF"/>
              </a:buClr>
            </a:pPr>
            <a:r>
              <a:rPr lang="en-US" sz="2800" b="1" dirty="0">
                <a:solidFill>
                  <a:schemeClr val="tx1">
                    <a:lumMod val="75000"/>
                    <a:lumOff val="25000"/>
                  </a:schemeClr>
                </a:solidFill>
                <a:latin typeface="Arial" panose="020B0604020202020204" pitchFamily="34" charset="0"/>
                <a:cs typeface="Arial" panose="020B0604020202020204" pitchFamily="34" charset="0"/>
              </a:rPr>
              <a:t>SCOHR Account</a:t>
            </a:r>
          </a:p>
          <a:p>
            <a:pPr marL="457200" lvl="0" indent="-457200">
              <a:spcAft>
                <a:spcPts val="1200"/>
              </a:spcAft>
              <a:buClr>
                <a:srgbClr val="699BFF"/>
              </a:buClr>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Log into your SCOHR account or sign up for an account at </a:t>
            </a:r>
            <a:r>
              <a:rPr lang="en-US" sz="2400" dirty="0">
                <a:solidFill>
                  <a:schemeClr val="tx1">
                    <a:lumMod val="75000"/>
                    <a:lumOff val="25000"/>
                  </a:schemeClr>
                </a:solidFill>
                <a:latin typeface="Arial" panose="020B0604020202020204" pitchFamily="34" charset="0"/>
                <a:cs typeface="Arial" panose="020B0604020202020204" pitchFamily="34" charset="0"/>
                <a:hlinkClick r:id="rId4"/>
              </a:rPr>
              <a:t>https://www.ab1433.org/</a:t>
            </a:r>
            <a:r>
              <a:rPr lang="en-US" sz="2400" dirty="0">
                <a:solidFill>
                  <a:schemeClr val="tx1">
                    <a:lumMod val="75000"/>
                    <a:lumOff val="25000"/>
                  </a:schemeClr>
                </a:solidFill>
                <a:latin typeface="Arial" panose="020B0604020202020204" pitchFamily="34" charset="0"/>
                <a:cs typeface="Arial" panose="020B0604020202020204" pitchFamily="34" charset="0"/>
              </a:rPr>
              <a:t>. You can sign up by clicking on the Sign Up option on the top right corner of the page and then search for your County and District. If there is already an account created for your district, please contact the administrator to create an account for your school. Contact the SCHOR helpdesk at </a:t>
            </a:r>
            <a:r>
              <a:rPr lang="en-US" sz="2400" dirty="0">
                <a:solidFill>
                  <a:schemeClr val="tx1">
                    <a:lumMod val="75000"/>
                    <a:lumOff val="25000"/>
                  </a:schemeClr>
                </a:solidFill>
                <a:latin typeface="Arial" panose="020B0604020202020204" pitchFamily="34" charset="0"/>
                <a:cs typeface="Arial" panose="020B0604020202020204" pitchFamily="34" charset="0"/>
                <a:hlinkClick r:id="rId5"/>
              </a:rPr>
              <a:t>scohr@sjcoe.net</a:t>
            </a:r>
            <a:r>
              <a:rPr lang="en-US" sz="2400" dirty="0">
                <a:solidFill>
                  <a:schemeClr val="tx1">
                    <a:lumMod val="75000"/>
                    <a:lumOff val="25000"/>
                  </a:schemeClr>
                </a:solidFill>
                <a:latin typeface="Arial" panose="020B0604020202020204" pitchFamily="34" charset="0"/>
                <a:cs typeface="Arial" panose="020B0604020202020204" pitchFamily="34" charset="0"/>
              </a:rPr>
              <a:t> if you are unable to create an account for your school. </a:t>
            </a:r>
          </a:p>
        </p:txBody>
      </p:sp>
      <p:pic>
        <p:nvPicPr>
          <p:cNvPr id="13" name="Picture 12">
            <a:extLst>
              <a:ext uri="{FF2B5EF4-FFF2-40B4-BE49-F238E27FC236}">
                <a16:creationId xmlns:a16="http://schemas.microsoft.com/office/drawing/2014/main" id="{75FD4C1A-CF59-414F-B473-18CDC61F054E}"/>
              </a:ext>
            </a:extLst>
          </p:cNvPr>
          <p:cNvPicPr>
            <a:picLocks noChangeAspect="1"/>
          </p:cNvPicPr>
          <p:nvPr/>
        </p:nvPicPr>
        <p:blipFill>
          <a:blip r:embed="rId6"/>
          <a:stretch>
            <a:fillRect/>
          </a:stretch>
        </p:blipFill>
        <p:spPr>
          <a:xfrm>
            <a:off x="4952217" y="4294248"/>
            <a:ext cx="6600132" cy="2393710"/>
          </a:xfrm>
          <a:prstGeom prst="rect">
            <a:avLst/>
          </a:prstGeom>
        </p:spPr>
      </p:pic>
      <p:sp>
        <p:nvSpPr>
          <p:cNvPr id="19" name="Arrow: Down 18">
            <a:extLst>
              <a:ext uri="{FF2B5EF4-FFF2-40B4-BE49-F238E27FC236}">
                <a16:creationId xmlns:a16="http://schemas.microsoft.com/office/drawing/2014/main" id="{F29BC2CA-9A9B-47EA-9031-49235FE2C6B9}"/>
              </a:ext>
            </a:extLst>
          </p:cNvPr>
          <p:cNvSpPr/>
          <p:nvPr/>
        </p:nvSpPr>
        <p:spPr>
          <a:xfrm>
            <a:off x="11128215" y="3840743"/>
            <a:ext cx="293303" cy="3366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56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report KOHA using SCOHR?</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25426" y="1355571"/>
            <a:ext cx="5239253" cy="4154984"/>
          </a:xfrm>
          <a:prstGeom prst="rect">
            <a:avLst/>
          </a:prstGeom>
        </p:spPr>
        <p:txBody>
          <a:bodyPr wrap="square">
            <a:spAutoFit/>
          </a:bodyPr>
          <a:lstStyle/>
          <a:p>
            <a:pPr lvl="0">
              <a:spcAft>
                <a:spcPts val="1200"/>
              </a:spcAft>
              <a:buClr>
                <a:srgbClr val="699BFF"/>
              </a:buClr>
            </a:pPr>
            <a:r>
              <a:rPr lang="en-US" sz="2800" b="1" dirty="0">
                <a:solidFill>
                  <a:schemeClr val="tx1">
                    <a:lumMod val="75000"/>
                    <a:lumOff val="25000"/>
                  </a:schemeClr>
                </a:solidFill>
                <a:latin typeface="Arial" panose="020B0604020202020204" pitchFamily="34" charset="0"/>
                <a:cs typeface="Arial" panose="020B0604020202020204" pitchFamily="34" charset="0"/>
              </a:rPr>
              <a:t>Entering Data</a:t>
            </a:r>
          </a:p>
          <a:p>
            <a:pPr marL="457200" lvl="0" indent="-457200">
              <a:spcAft>
                <a:spcPts val="1200"/>
              </a:spcAft>
              <a:buClr>
                <a:srgbClr val="699BFF"/>
              </a:buClr>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After you login you will be taken to the main page where you will be able to see the status of your Pending, Waived, and Signed Forms. </a:t>
            </a:r>
          </a:p>
          <a:p>
            <a:pPr marL="457200" lvl="0" indent="-457200">
              <a:spcAft>
                <a:spcPts val="1200"/>
              </a:spcAft>
              <a:buClr>
                <a:srgbClr val="699BFF"/>
              </a:buClr>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Click on the Data Input drop down list and select Data Input Form when you are ready to submit your data. </a:t>
            </a:r>
          </a:p>
        </p:txBody>
      </p:sp>
      <p:sp>
        <p:nvSpPr>
          <p:cNvPr id="6" name="Arrow: Down 5">
            <a:extLst>
              <a:ext uri="{FF2B5EF4-FFF2-40B4-BE49-F238E27FC236}">
                <a16:creationId xmlns:a16="http://schemas.microsoft.com/office/drawing/2014/main" id="{3200A694-F1A7-4F89-A102-A6D167A07F54}"/>
              </a:ext>
            </a:extLst>
          </p:cNvPr>
          <p:cNvSpPr/>
          <p:nvPr/>
        </p:nvSpPr>
        <p:spPr>
          <a:xfrm>
            <a:off x="10023895" y="1095326"/>
            <a:ext cx="293303" cy="3366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8AD9EFB-14AF-435D-84ED-F02CAD5AE96D}"/>
              </a:ext>
            </a:extLst>
          </p:cNvPr>
          <p:cNvPicPr>
            <a:picLocks noChangeAspect="1"/>
          </p:cNvPicPr>
          <p:nvPr/>
        </p:nvPicPr>
        <p:blipFill>
          <a:blip r:embed="rId4"/>
          <a:stretch>
            <a:fillRect/>
          </a:stretch>
        </p:blipFill>
        <p:spPr>
          <a:xfrm>
            <a:off x="5664679" y="1529968"/>
            <a:ext cx="6361880" cy="3918495"/>
          </a:xfrm>
          <a:prstGeom prst="rect">
            <a:avLst/>
          </a:prstGeom>
        </p:spPr>
      </p:pic>
      <p:pic>
        <p:nvPicPr>
          <p:cNvPr id="16" name="Picture 15">
            <a:extLst>
              <a:ext uri="{FF2B5EF4-FFF2-40B4-BE49-F238E27FC236}">
                <a16:creationId xmlns:a16="http://schemas.microsoft.com/office/drawing/2014/main" id="{8DE60C87-2893-4322-AC75-48B867B215CD}"/>
              </a:ext>
            </a:extLst>
          </p:cNvPr>
          <p:cNvPicPr>
            <a:picLocks noChangeAspect="1"/>
          </p:cNvPicPr>
          <p:nvPr/>
        </p:nvPicPr>
        <p:blipFill>
          <a:blip r:embed="rId5"/>
          <a:stretch>
            <a:fillRect/>
          </a:stretch>
        </p:blipFill>
        <p:spPr>
          <a:xfrm>
            <a:off x="5764096" y="5485840"/>
            <a:ext cx="1581509" cy="1090919"/>
          </a:xfrm>
          <a:prstGeom prst="rect">
            <a:avLst/>
          </a:prstGeom>
        </p:spPr>
      </p:pic>
    </p:spTree>
    <p:extLst>
      <p:ext uri="{BB962C8B-B14F-4D97-AF65-F5344CB8AC3E}">
        <p14:creationId xmlns:p14="http://schemas.microsoft.com/office/powerpoint/2010/main" val="3614037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D47AA-45DB-40E6-B140-757068AB7EE8}"/>
              </a:ext>
            </a:extLst>
          </p:cNvPr>
          <p:cNvPicPr>
            <a:picLocks noChangeAspect="1"/>
          </p:cNvPicPr>
          <p:nvPr/>
        </p:nvPicPr>
        <p:blipFill>
          <a:blip r:embed="rId3"/>
          <a:stretch>
            <a:fillRect/>
          </a:stretch>
        </p:blipFill>
        <p:spPr>
          <a:xfrm>
            <a:off x="5643277" y="1089295"/>
            <a:ext cx="4178488" cy="2561168"/>
          </a:xfrm>
          <a:prstGeom prst="rect">
            <a:avLst/>
          </a:prstGeom>
        </p:spPr>
      </p:pic>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to report KOHA using SCOHR?</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456772" y="1108632"/>
            <a:ext cx="5100241" cy="5539978"/>
          </a:xfrm>
          <a:prstGeom prst="rect">
            <a:avLst/>
          </a:prstGeom>
        </p:spPr>
        <p:txBody>
          <a:bodyPr wrap="square">
            <a:spAutoFit/>
          </a:bodyPr>
          <a:lstStyle/>
          <a:p>
            <a:pPr lvl="0">
              <a:spcAft>
                <a:spcPts val="1200"/>
              </a:spcAft>
              <a:buClr>
                <a:srgbClr val="699BFF"/>
              </a:buClr>
            </a:pPr>
            <a:r>
              <a:rPr lang="en-US" sz="2800" b="1" dirty="0">
                <a:solidFill>
                  <a:schemeClr val="tx1">
                    <a:lumMod val="75000"/>
                    <a:lumOff val="25000"/>
                  </a:schemeClr>
                </a:solidFill>
                <a:latin typeface="Arial" panose="020B0604020202020204" pitchFamily="34" charset="0"/>
                <a:cs typeface="Arial" panose="020B0604020202020204" pitchFamily="34" charset="0"/>
              </a:rPr>
              <a:t>Entering Data</a:t>
            </a:r>
          </a:p>
          <a:p>
            <a:pPr marL="457200" lvl="0" indent="-457200">
              <a:spcAft>
                <a:spcPts val="1200"/>
              </a:spcAft>
              <a:buClr>
                <a:srgbClr val="699BFF"/>
              </a:buClr>
              <a:buFont typeface="+mj-lt"/>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Click on the pencil icon next to your school’s name.</a:t>
            </a:r>
          </a:p>
          <a:p>
            <a:pPr marL="457200" lvl="0" indent="-457200">
              <a:spcAft>
                <a:spcPts val="1200"/>
              </a:spcAft>
              <a:buClr>
                <a:srgbClr val="699BFF"/>
              </a:buClr>
              <a:buFont typeface="+mj-lt"/>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You will be taken to the Quick Input Form where you will enter only totals. Make sure you have the correct fiscal year selected from the dropdown menu.</a:t>
            </a:r>
          </a:p>
          <a:p>
            <a:pPr marL="457200" lvl="0" indent="-457200">
              <a:spcAft>
                <a:spcPts val="1200"/>
              </a:spcAft>
              <a:buClr>
                <a:srgbClr val="699BFF"/>
              </a:buClr>
              <a:buFont typeface="+mj-lt"/>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After you finish entering totals, click submit. Once you click submit, the pencil icon on the Data Input page will turn into a checkmark.</a:t>
            </a:r>
          </a:p>
          <a:p>
            <a:pPr marL="457200" lvl="0" indent="-457200">
              <a:spcAft>
                <a:spcPts val="1200"/>
              </a:spcAft>
              <a:buClr>
                <a:srgbClr val="699BFF"/>
              </a:buClr>
              <a:buFont typeface="+mj-lt"/>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Your data has been submitted and you’re all done! If you need to go back and edit your data, you can click on the check mark and enter your updated numbers then resubmit.</a:t>
            </a:r>
          </a:p>
          <a:p>
            <a:pPr marL="457200" lvl="0" indent="-457200">
              <a:spcAft>
                <a:spcPts val="1200"/>
              </a:spcAft>
              <a:buClr>
                <a:srgbClr val="699BFF"/>
              </a:buClr>
              <a:buFont typeface="Arial" panose="020B0604020202020204" pitchFamily="34" charset="0"/>
              <a:buChar char="•"/>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3200A694-F1A7-4F89-A102-A6D167A07F54}"/>
              </a:ext>
            </a:extLst>
          </p:cNvPr>
          <p:cNvSpPr/>
          <p:nvPr/>
        </p:nvSpPr>
        <p:spPr>
          <a:xfrm rot="5400000">
            <a:off x="9619157" y="2382571"/>
            <a:ext cx="293303" cy="3366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4DBAE0E-C3B1-4D4C-88A5-D8E34F829462}"/>
              </a:ext>
            </a:extLst>
          </p:cNvPr>
          <p:cNvPicPr>
            <a:picLocks noChangeAspect="1"/>
          </p:cNvPicPr>
          <p:nvPr/>
        </p:nvPicPr>
        <p:blipFill>
          <a:blip r:embed="rId5"/>
          <a:stretch>
            <a:fillRect/>
          </a:stretch>
        </p:blipFill>
        <p:spPr>
          <a:xfrm>
            <a:off x="7718295" y="3867670"/>
            <a:ext cx="4195009" cy="2768804"/>
          </a:xfrm>
          <a:prstGeom prst="rect">
            <a:avLst/>
          </a:prstGeom>
        </p:spPr>
      </p:pic>
      <p:sp>
        <p:nvSpPr>
          <p:cNvPr id="16" name="TextBox 15">
            <a:extLst>
              <a:ext uri="{FF2B5EF4-FFF2-40B4-BE49-F238E27FC236}">
                <a16:creationId xmlns:a16="http://schemas.microsoft.com/office/drawing/2014/main" id="{9DCD07CA-AAC8-4101-AA48-4EF7159E93AD}"/>
              </a:ext>
            </a:extLst>
          </p:cNvPr>
          <p:cNvSpPr txBox="1"/>
          <p:nvPr/>
        </p:nvSpPr>
        <p:spPr>
          <a:xfrm>
            <a:off x="9815799" y="1089295"/>
            <a:ext cx="2004719" cy="369332"/>
          </a:xfrm>
          <a:prstGeom prst="rect">
            <a:avLst/>
          </a:prstGeom>
          <a:noFill/>
        </p:spPr>
        <p:txBody>
          <a:bodyPr wrap="square">
            <a:spAutoFit/>
          </a:bodyPr>
          <a:lstStyle/>
          <a:p>
            <a:pPr lvl="0">
              <a:spcAft>
                <a:spcPts val="1200"/>
              </a:spcAft>
              <a:buClr>
                <a:srgbClr val="699BFF"/>
              </a:buClr>
            </a:pPr>
            <a:r>
              <a:rPr lang="en-US" sz="1800" b="1" dirty="0">
                <a:solidFill>
                  <a:schemeClr val="tx1">
                    <a:lumMod val="75000"/>
                    <a:lumOff val="25000"/>
                  </a:schemeClr>
                </a:solidFill>
                <a:latin typeface="Arial" panose="020B0604020202020204" pitchFamily="34" charset="0"/>
                <a:cs typeface="Arial" panose="020B0604020202020204" pitchFamily="34" charset="0"/>
              </a:rPr>
              <a:t>Data Input Page</a:t>
            </a:r>
          </a:p>
        </p:txBody>
      </p:sp>
      <p:sp>
        <p:nvSpPr>
          <p:cNvPr id="17" name="TextBox 16">
            <a:extLst>
              <a:ext uri="{FF2B5EF4-FFF2-40B4-BE49-F238E27FC236}">
                <a16:creationId xmlns:a16="http://schemas.microsoft.com/office/drawing/2014/main" id="{172AA344-9057-4F09-9163-609D2185D9C0}"/>
              </a:ext>
            </a:extLst>
          </p:cNvPr>
          <p:cNvSpPr txBox="1"/>
          <p:nvPr/>
        </p:nvSpPr>
        <p:spPr>
          <a:xfrm>
            <a:off x="5643277" y="3876069"/>
            <a:ext cx="2230295" cy="369332"/>
          </a:xfrm>
          <a:prstGeom prst="rect">
            <a:avLst/>
          </a:prstGeom>
          <a:noFill/>
        </p:spPr>
        <p:txBody>
          <a:bodyPr wrap="square">
            <a:spAutoFit/>
          </a:bodyPr>
          <a:lstStyle/>
          <a:p>
            <a:pPr lvl="0">
              <a:spcAft>
                <a:spcPts val="1200"/>
              </a:spcAft>
              <a:buClr>
                <a:srgbClr val="699BFF"/>
              </a:buClr>
            </a:pPr>
            <a:r>
              <a:rPr lang="en-US" sz="1800" b="1" dirty="0">
                <a:solidFill>
                  <a:schemeClr val="tx1">
                    <a:lumMod val="75000"/>
                    <a:lumOff val="25000"/>
                  </a:schemeClr>
                </a:solidFill>
                <a:latin typeface="Arial" panose="020B0604020202020204" pitchFamily="34" charset="0"/>
                <a:cs typeface="Arial" panose="020B0604020202020204" pitchFamily="34" charset="0"/>
              </a:rPr>
              <a:t>Quick Input Form</a:t>
            </a:r>
          </a:p>
        </p:txBody>
      </p:sp>
    </p:spTree>
    <p:extLst>
      <p:ext uri="{BB962C8B-B14F-4D97-AF65-F5344CB8AC3E}">
        <p14:creationId xmlns:p14="http://schemas.microsoft.com/office/powerpoint/2010/main" val="3536815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KOHA is not a “one size fits all” program</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1" y="1280160"/>
            <a:ext cx="9381614" cy="2246769"/>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Some counties are partnering with nonprofit organizations to make it easier for parents to get dental screenings for their children and fill out their form right then. Another option can be for a school district to partner with the local dental society.</a:t>
            </a:r>
          </a:p>
        </p:txBody>
      </p:sp>
      <p:sp>
        <p:nvSpPr>
          <p:cNvPr id="6" name="Rectangle 5"/>
          <p:cNvSpPr/>
          <p:nvPr/>
        </p:nvSpPr>
        <p:spPr>
          <a:xfrm>
            <a:off x="960121" y="3666744"/>
            <a:ext cx="4912645" cy="1815882"/>
          </a:xfrm>
          <a:prstGeom prst="rect">
            <a:avLst/>
          </a:prstGeom>
        </p:spPr>
        <p:txBody>
          <a:bodyPr wrap="square">
            <a:spAutoFit/>
          </a:bodyPr>
          <a:lstStyle/>
          <a:p>
            <a:pPr marL="45720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We can share a few ideas for facilitating dental assessments for children in your school or district.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911" t="16650"/>
          <a:stretch/>
        </p:blipFill>
        <p:spPr>
          <a:xfrm>
            <a:off x="5961888" y="3749040"/>
            <a:ext cx="4916818" cy="2796388"/>
          </a:xfrm>
          <a:prstGeom prst="rect">
            <a:avLst/>
          </a:prstGeom>
          <a:ln w="6350">
            <a:solidFill>
              <a:schemeClr val="bg1">
                <a:lumMod val="75000"/>
              </a:schemeClr>
            </a:solidFill>
          </a:ln>
        </p:spPr>
      </p:pic>
    </p:spTree>
    <p:extLst>
      <p:ext uri="{BB962C8B-B14F-4D97-AF65-F5344CB8AC3E}">
        <p14:creationId xmlns:p14="http://schemas.microsoft.com/office/powerpoint/2010/main" val="2270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KOHA reporting in Fresno County</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1" y="1280160"/>
            <a:ext cx="9381614" cy="1631216"/>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We can help change the results of the KOHA reporting</a:t>
            </a:r>
          </a:p>
          <a:p>
            <a:pPr marL="457200" lvl="0" indent="-457200">
              <a:spcAft>
                <a:spcPts val="1800"/>
              </a:spcAft>
              <a:buClr>
                <a:srgbClr val="699BFF"/>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hlinkClick r:id="rId4"/>
              </a:rPr>
              <a:t>https://www.cda.org/Home/Public/Kindergarten-Oral-Health-Requirement/Assessment-Results</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marL="457200" lvl="0" indent="-457200">
              <a:spcAft>
                <a:spcPts val="1800"/>
              </a:spcAft>
              <a:buClr>
                <a:srgbClr val="699BFF"/>
              </a:buClr>
              <a:buFont typeface="Arial" panose="020B0604020202020204" pitchFamily="34" charset="0"/>
              <a:buChar char="•"/>
            </a:pP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7501E5C-46A9-439D-9389-9265E1EDFC7F}"/>
              </a:ext>
            </a:extLst>
          </p:cNvPr>
          <p:cNvPicPr>
            <a:picLocks noChangeAspect="1"/>
          </p:cNvPicPr>
          <p:nvPr/>
        </p:nvPicPr>
        <p:blipFill rotWithShape="1">
          <a:blip r:embed="rId5"/>
          <a:srcRect l="16406" t="17480" r="21719" b="10804"/>
          <a:stretch/>
        </p:blipFill>
        <p:spPr>
          <a:xfrm>
            <a:off x="2245180" y="2396966"/>
            <a:ext cx="6449784" cy="4205002"/>
          </a:xfrm>
          <a:prstGeom prst="rect">
            <a:avLst/>
          </a:prstGeom>
        </p:spPr>
      </p:pic>
    </p:spTree>
    <p:extLst>
      <p:ext uri="{BB962C8B-B14F-4D97-AF65-F5344CB8AC3E}">
        <p14:creationId xmlns:p14="http://schemas.microsoft.com/office/powerpoint/2010/main" val="2915833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Fresno’s LOHP supports KOHA</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82878" y="1280160"/>
            <a:ext cx="11818621" cy="2369880"/>
          </a:xfrm>
          <a:prstGeom prst="rect">
            <a:avLst/>
          </a:prstGeom>
        </p:spPr>
        <p:txBody>
          <a:bodyPr wrap="square">
            <a:spAutoFit/>
          </a:bodyPr>
          <a:lstStyle/>
          <a:p>
            <a:pPr marL="457200" lvl="0" indent="-457200">
              <a:spcAft>
                <a:spcPts val="1800"/>
              </a:spcAft>
              <a:buClr>
                <a:srgbClr val="699BFF"/>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Fresno County’s Dept. of Public Health Local Oral Health Program (LOHP)  is supporting dental screenings, KOHA and School-Based Sealant Programs (SBSP).</a:t>
            </a:r>
          </a:p>
          <a:p>
            <a:pPr marL="457200" marR="0" lvl="0" indent="-457200" algn="l" defTabSz="914400" rtl="0" eaLnBrk="1" fontAlgn="auto" latinLnBrk="0" hangingPunct="1">
              <a:lnSpc>
                <a:spcPct val="100000"/>
              </a:lnSpc>
              <a:spcBef>
                <a:spcPts val="0"/>
              </a:spcBef>
              <a:spcAft>
                <a:spcPts val="1800"/>
              </a:spcAft>
              <a:buClr>
                <a:srgbClr val="699B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hlinkClick r:id="rId4"/>
              </a:rPr>
              <a:t>https://www.co.fresno.ca.us/departments/public-health/office-of-health-policy-and-wellness/programs/local-oral-health-program-4664</a:t>
            </a:r>
            <a:endPar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85750" lvl="0" indent="-285750">
              <a:spcAft>
                <a:spcPts val="1800"/>
              </a:spcAft>
              <a:buClr>
                <a:srgbClr val="699BFF"/>
              </a:buClr>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Join the bimonthly OHAC meeting – (Oral Health Advisory Committee) </a:t>
            </a:r>
          </a:p>
          <a:p>
            <a:pPr marL="457200" lvl="0" indent="-457200">
              <a:spcAft>
                <a:spcPts val="1800"/>
              </a:spcAft>
              <a:buClr>
                <a:srgbClr val="699BFF"/>
              </a:buClr>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hlinkClick r:id="rId5"/>
              </a:rPr>
              <a:t>https://www.co.fresno.ca.us/departments/public-health/office-of-health-policy-and-wellness/programs/local-oral-health-program/join-the-oral-health-advisory-committee</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457200" lvl="0" indent="-457200">
              <a:spcAft>
                <a:spcPts val="1800"/>
              </a:spcAft>
              <a:buClr>
                <a:srgbClr val="699BFF"/>
              </a:buClr>
              <a:buFont typeface="Arial" panose="020B0604020202020204" pitchFamily="34" charset="0"/>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F67EDE5-6E97-4D7E-ACD6-D4B08D64862D}"/>
              </a:ext>
            </a:extLst>
          </p:cNvPr>
          <p:cNvPicPr>
            <a:picLocks noChangeAspect="1"/>
          </p:cNvPicPr>
          <p:nvPr/>
        </p:nvPicPr>
        <p:blipFill>
          <a:blip r:embed="rId6"/>
          <a:stretch>
            <a:fillRect/>
          </a:stretch>
        </p:blipFill>
        <p:spPr>
          <a:xfrm>
            <a:off x="3843737" y="3439718"/>
            <a:ext cx="4047754" cy="3235402"/>
          </a:xfrm>
          <a:prstGeom prst="rect">
            <a:avLst/>
          </a:prstGeom>
        </p:spPr>
      </p:pic>
    </p:spTree>
    <p:extLst>
      <p:ext uri="{BB962C8B-B14F-4D97-AF65-F5344CB8AC3E}">
        <p14:creationId xmlns:p14="http://schemas.microsoft.com/office/powerpoint/2010/main" val="427580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Absenteeism’s impact</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6793992" y="1315109"/>
            <a:ext cx="4233672" cy="2062103"/>
          </a:xfrm>
          <a:prstGeom prst="rect">
            <a:avLst/>
          </a:prstGeom>
        </p:spPr>
        <p:txBody>
          <a:bodyPr wrap="square">
            <a:spAutoFit/>
          </a:bodyPr>
          <a:lstStyle/>
          <a:p>
            <a:pPr>
              <a:spcAft>
                <a:spcPts val="1200"/>
              </a:spcAft>
              <a:buClr>
                <a:srgbClr val="2C158D"/>
              </a:buClr>
            </a:pPr>
            <a:r>
              <a:rPr lang="en-US" sz="3200" dirty="0">
                <a:solidFill>
                  <a:schemeClr val="tx1">
                    <a:lumMod val="75000"/>
                    <a:lumOff val="25000"/>
                  </a:schemeClr>
                </a:solidFill>
                <a:latin typeface="Arial" panose="020B0604020202020204" pitchFamily="34" charset="0"/>
                <a:cs typeface="Arial" panose="020B0604020202020204" pitchFamily="34" charset="0"/>
              </a:rPr>
              <a:t>Absenteeism lowers student achievement and drains funding from school districts.</a:t>
            </a:r>
            <a:endParaRPr lang="en-US" sz="3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898"/>
          <a:stretch/>
        </p:blipFill>
        <p:spPr>
          <a:xfrm>
            <a:off x="1225296" y="1426464"/>
            <a:ext cx="5324426" cy="3693620"/>
          </a:xfrm>
          <a:prstGeom prst="rect">
            <a:avLst/>
          </a:prstGeom>
          <a:ln w="6350">
            <a:solidFill>
              <a:schemeClr val="bg1">
                <a:lumMod val="75000"/>
              </a:schemeClr>
            </a:solidFill>
          </a:ln>
        </p:spPr>
      </p:pic>
      <p:grpSp>
        <p:nvGrpSpPr>
          <p:cNvPr id="13" name="Group 12"/>
          <p:cNvGrpSpPr/>
          <p:nvPr/>
        </p:nvGrpSpPr>
        <p:grpSpPr>
          <a:xfrm>
            <a:off x="5061397" y="3621352"/>
            <a:ext cx="6606861" cy="2064212"/>
            <a:chOff x="5061397" y="3621352"/>
            <a:chExt cx="6606861" cy="2064212"/>
          </a:xfrm>
        </p:grpSpPr>
        <p:sp>
          <p:nvSpPr>
            <p:cNvPr id="6" name="Pentagon 5"/>
            <p:cNvSpPr/>
            <p:nvPr/>
          </p:nvSpPr>
          <p:spPr>
            <a:xfrm>
              <a:off x="5061397" y="3621352"/>
              <a:ext cx="6606861" cy="2064212"/>
            </a:xfrm>
            <a:prstGeom prst="homePlate">
              <a:avLst/>
            </a:prstGeom>
            <a:solidFill>
              <a:srgbClr val="FFE0A3"/>
            </a:solidFill>
            <a:ln w="6350">
              <a:solidFill>
                <a:schemeClr val="bg1">
                  <a:lumMod val="75000"/>
                </a:schemeClr>
              </a:solidFill>
            </a:ln>
            <a:effectLst>
              <a:outerShdw blurRad="762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39512" y="3749040"/>
              <a:ext cx="5481376" cy="1815882"/>
            </a:xfrm>
            <a:prstGeom prst="rect">
              <a:avLst/>
            </a:prstGeom>
          </p:spPr>
          <p:txBody>
            <a:bodyPr wrap="square">
              <a:spAutoFit/>
            </a:bodyPr>
            <a:lstStyle/>
            <a:p>
              <a:pPr>
                <a:spcAft>
                  <a:spcPts val="1600"/>
                </a:spcAft>
                <a:buClr>
                  <a:srgbClr val="4382FF"/>
                </a:buClr>
              </a:pPr>
              <a:r>
                <a:rPr lang="en-US" sz="2800" dirty="0">
                  <a:solidFill>
                    <a:schemeClr val="tx1">
                      <a:lumMod val="75000"/>
                      <a:lumOff val="25000"/>
                    </a:schemeClr>
                  </a:solidFill>
                  <a:latin typeface="Arial" panose="020B0604020202020204" pitchFamily="34" charset="0"/>
                  <a:cs typeface="Arial" panose="020B0604020202020204" pitchFamily="34" charset="0"/>
                </a:rPr>
                <a:t>Dental-related absences cost our state’s public schools at least </a:t>
              </a:r>
              <a:r>
                <a:rPr lang="en-US" sz="2800" b="1" dirty="0">
                  <a:solidFill>
                    <a:schemeClr val="tx1">
                      <a:lumMod val="75000"/>
                      <a:lumOff val="25000"/>
                    </a:schemeClr>
                  </a:solidFill>
                  <a:latin typeface="Arial" panose="020B0604020202020204" pitchFamily="34" charset="0"/>
                  <a:cs typeface="Arial" panose="020B0604020202020204" pitchFamily="34" charset="0"/>
                </a:rPr>
                <a:t>$29 million </a:t>
              </a:r>
              <a:r>
                <a:rPr lang="en-US" sz="2800" dirty="0">
                  <a:solidFill>
                    <a:schemeClr val="tx1">
                      <a:lumMod val="75000"/>
                      <a:lumOff val="25000"/>
                    </a:schemeClr>
                  </a:solidFill>
                  <a:latin typeface="Arial" panose="020B0604020202020204" pitchFamily="34" charset="0"/>
                  <a:cs typeface="Arial" panose="020B0604020202020204" pitchFamily="34" charset="0"/>
                </a:rPr>
                <a:t>each year in average daily attendance funding.</a:t>
              </a:r>
            </a:p>
          </p:txBody>
        </p:sp>
      </p:grpSp>
      <p:sp>
        <p:nvSpPr>
          <p:cNvPr id="9" name="Rectangle 8"/>
          <p:cNvSpPr/>
          <p:nvPr/>
        </p:nvSpPr>
        <p:spPr>
          <a:xfrm>
            <a:off x="2525289" y="6305967"/>
            <a:ext cx="7584627" cy="353943"/>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Torlakson T. “Kindergarten Oral Health Assessment Requirement,” letter from California Department of Education to county and district superintendents and charter school administrators, March 3, 2017)</a:t>
            </a:r>
            <a:endParaRPr lang="en-US" sz="850" i="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31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Fresno’s Oral Health Partnerships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BB928661-36AA-433A-B7B5-4A258210B3D4}"/>
              </a:ext>
            </a:extLst>
          </p:cNvPr>
          <p:cNvPicPr>
            <a:picLocks noChangeAspect="1"/>
          </p:cNvPicPr>
          <p:nvPr/>
        </p:nvPicPr>
        <p:blipFill>
          <a:blip r:embed="rId4"/>
          <a:stretch>
            <a:fillRect/>
          </a:stretch>
        </p:blipFill>
        <p:spPr>
          <a:xfrm>
            <a:off x="7070272" y="1146619"/>
            <a:ext cx="4122964" cy="5335600"/>
          </a:xfrm>
          <a:prstGeom prst="rect">
            <a:avLst/>
          </a:prstGeom>
        </p:spPr>
      </p:pic>
      <p:sp>
        <p:nvSpPr>
          <p:cNvPr id="9" name="TextBox 8">
            <a:extLst>
              <a:ext uri="{FF2B5EF4-FFF2-40B4-BE49-F238E27FC236}">
                <a16:creationId xmlns:a16="http://schemas.microsoft.com/office/drawing/2014/main" id="{33F9BEB2-534F-4A02-ACCE-B18765477946}"/>
              </a:ext>
            </a:extLst>
          </p:cNvPr>
          <p:cNvSpPr txBox="1"/>
          <p:nvPr/>
        </p:nvSpPr>
        <p:spPr>
          <a:xfrm>
            <a:off x="391886" y="1281795"/>
            <a:ext cx="6115049" cy="1754326"/>
          </a:xfrm>
          <a:prstGeom prst="rect">
            <a:avLst/>
          </a:prstGeom>
          <a:noFill/>
        </p:spPr>
        <p:txBody>
          <a:bodyPr wrap="square" rtlCol="0">
            <a:spAutoFit/>
          </a:bodyPr>
          <a:lstStyle/>
          <a:p>
            <a:r>
              <a:rPr lang="en-US" dirty="0"/>
              <a:t>Partnerships with local Community Based Organizations; Fresno EOC and Reading and Beyond, resulted in 21,930 children receiving dental care coordination and increased the number of dental providers from 132-181 accepting new patients with Medi-Cal Dental Insurance.</a:t>
            </a:r>
          </a:p>
          <a:p>
            <a:r>
              <a:rPr lang="en-US" dirty="0"/>
              <a:t>34,421 dental appointments were completed.</a:t>
            </a:r>
          </a:p>
        </p:txBody>
      </p:sp>
    </p:spTree>
    <p:extLst>
      <p:ext uri="{BB962C8B-B14F-4D97-AF65-F5344CB8AC3E}">
        <p14:creationId xmlns:p14="http://schemas.microsoft.com/office/powerpoint/2010/main" val="1784695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Fresno’s Oral Health Partnerships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E99E688-EE8A-498B-A585-99374EF06162}"/>
              </a:ext>
            </a:extLst>
          </p:cNvPr>
          <p:cNvPicPr>
            <a:picLocks noChangeAspect="1"/>
          </p:cNvPicPr>
          <p:nvPr/>
        </p:nvPicPr>
        <p:blipFill>
          <a:blip r:embed="rId4"/>
          <a:stretch>
            <a:fillRect/>
          </a:stretch>
        </p:blipFill>
        <p:spPr>
          <a:xfrm>
            <a:off x="2040165" y="1311327"/>
            <a:ext cx="8111670" cy="4562814"/>
          </a:xfrm>
          <a:prstGeom prst="rect">
            <a:avLst/>
          </a:prstGeom>
        </p:spPr>
      </p:pic>
    </p:spTree>
    <p:extLst>
      <p:ext uri="{BB962C8B-B14F-4D97-AF65-F5344CB8AC3E}">
        <p14:creationId xmlns:p14="http://schemas.microsoft.com/office/powerpoint/2010/main" val="74337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Fresno’s School-Based Sealant Program</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78DC212-FACC-40DA-B27D-4E970C5A28CE}"/>
              </a:ext>
            </a:extLst>
          </p:cNvPr>
          <p:cNvSpPr txBox="1"/>
          <p:nvPr/>
        </p:nvSpPr>
        <p:spPr>
          <a:xfrm>
            <a:off x="3448593" y="5955637"/>
            <a:ext cx="8850445" cy="646331"/>
          </a:xfrm>
          <a:prstGeom prst="rect">
            <a:avLst/>
          </a:prstGeom>
          <a:noFill/>
        </p:spPr>
        <p:txBody>
          <a:bodyPr wrap="square">
            <a:spAutoFit/>
          </a:bodyPr>
          <a:lstStyle/>
          <a:p>
            <a:r>
              <a:rPr lang="en-US" dirty="0">
                <a:hlinkClick r:id="rId4"/>
              </a:rPr>
              <a:t>https://fresnoeoc.org/school-based-sealant-program/</a:t>
            </a:r>
            <a:endParaRPr lang="en-US" dirty="0"/>
          </a:p>
          <a:p>
            <a:endParaRPr lang="en-US" dirty="0"/>
          </a:p>
        </p:txBody>
      </p:sp>
      <p:pic>
        <p:nvPicPr>
          <p:cNvPr id="9" name="Picture 8">
            <a:extLst>
              <a:ext uri="{FF2B5EF4-FFF2-40B4-BE49-F238E27FC236}">
                <a16:creationId xmlns:a16="http://schemas.microsoft.com/office/drawing/2014/main" id="{66A5DEBB-685D-46A7-816B-6F983A69FF62}"/>
              </a:ext>
            </a:extLst>
          </p:cNvPr>
          <p:cNvPicPr>
            <a:picLocks noChangeAspect="1"/>
          </p:cNvPicPr>
          <p:nvPr/>
        </p:nvPicPr>
        <p:blipFill rotWithShape="1">
          <a:blip r:embed="rId5"/>
          <a:srcRect l="-13272" r="27081" b="6533"/>
          <a:stretch/>
        </p:blipFill>
        <p:spPr>
          <a:xfrm>
            <a:off x="511960" y="1114661"/>
            <a:ext cx="8653651" cy="4765065"/>
          </a:xfrm>
          <a:prstGeom prst="rect">
            <a:avLst/>
          </a:prstGeom>
        </p:spPr>
      </p:pic>
    </p:spTree>
    <p:extLst>
      <p:ext uri="{BB962C8B-B14F-4D97-AF65-F5344CB8AC3E}">
        <p14:creationId xmlns:p14="http://schemas.microsoft.com/office/powerpoint/2010/main" val="1011620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Fresno’s School-Based Sealant Program</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34FDC6DF-F8F3-47A0-AAAC-56C71F407E5D}"/>
              </a:ext>
            </a:extLst>
          </p:cNvPr>
          <p:cNvPicPr>
            <a:picLocks noChangeAspect="1"/>
          </p:cNvPicPr>
          <p:nvPr/>
        </p:nvPicPr>
        <p:blipFill>
          <a:blip r:embed="rId4"/>
          <a:stretch>
            <a:fillRect/>
          </a:stretch>
        </p:blipFill>
        <p:spPr>
          <a:xfrm>
            <a:off x="1945823" y="1500376"/>
            <a:ext cx="8300354" cy="4668949"/>
          </a:xfrm>
          <a:prstGeom prst="rect">
            <a:avLst/>
          </a:prstGeom>
        </p:spPr>
      </p:pic>
    </p:spTree>
    <p:extLst>
      <p:ext uri="{BB962C8B-B14F-4D97-AF65-F5344CB8AC3E}">
        <p14:creationId xmlns:p14="http://schemas.microsoft.com/office/powerpoint/2010/main" val="1829600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you can do</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1" y="1280160"/>
            <a:ext cx="9381614" cy="2046714"/>
          </a:xfrm>
          <a:prstGeom prst="rect">
            <a:avLst/>
          </a:prstGeom>
        </p:spPr>
        <p:txBody>
          <a:bodyPr wrap="square">
            <a:spAutoFit/>
          </a:bodyPr>
          <a:lstStyle/>
          <a:p>
            <a:pPr marL="457200" lvl="0" indent="-457200">
              <a:spcAft>
                <a:spcPts val="1800"/>
              </a:spcAft>
              <a:buClr>
                <a:srgbClr val="699BFF"/>
              </a:buClr>
              <a:buFont typeface="Wingdings" panose="05000000000000000000" pitchFamily="2" charset="2"/>
              <a:buChar char="ü"/>
            </a:pPr>
            <a:r>
              <a:rPr lang="en-US" sz="2800" dirty="0">
                <a:solidFill>
                  <a:schemeClr val="tx1">
                    <a:lumMod val="75000"/>
                    <a:lumOff val="25000"/>
                  </a:schemeClr>
                </a:solidFill>
                <a:latin typeface="Arial" panose="020B0604020202020204" pitchFamily="34" charset="0"/>
                <a:cs typeface="Arial" panose="020B0604020202020204" pitchFamily="34" charset="0"/>
              </a:rPr>
              <a:t>Adopt a resolution putting your organization on record in support of KOHA</a:t>
            </a:r>
          </a:p>
          <a:p>
            <a:pPr marL="457200" lvl="0" indent="-457200">
              <a:spcAft>
                <a:spcPts val="1800"/>
              </a:spcAft>
              <a:buClr>
                <a:srgbClr val="699BFF"/>
              </a:buClr>
              <a:buFont typeface="Wingdings" panose="05000000000000000000" pitchFamily="2" charset="2"/>
              <a:buChar char="ü"/>
            </a:pPr>
            <a:r>
              <a:rPr lang="en-US" sz="2800" dirty="0">
                <a:solidFill>
                  <a:schemeClr val="tx1">
                    <a:lumMod val="75000"/>
                    <a:lumOff val="25000"/>
                  </a:schemeClr>
                </a:solidFill>
                <a:latin typeface="Arial" panose="020B0604020202020204" pitchFamily="34" charset="0"/>
                <a:cs typeface="Arial" panose="020B0604020202020204" pitchFamily="34" charset="0"/>
              </a:rPr>
              <a:t>Agree to distribute or display handouts about KOHA to parents who attend your events or seek your services</a:t>
            </a:r>
          </a:p>
        </p:txBody>
      </p:sp>
    </p:spTree>
    <p:extLst>
      <p:ext uri="{BB962C8B-B14F-4D97-AF65-F5344CB8AC3E}">
        <p14:creationId xmlns:p14="http://schemas.microsoft.com/office/powerpoint/2010/main" val="503678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Resources for School Nurses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BB6E378-932D-4C84-ABA8-2BD050313CEE}"/>
              </a:ext>
            </a:extLst>
          </p:cNvPr>
          <p:cNvPicPr>
            <a:picLocks noChangeAspect="1"/>
          </p:cNvPicPr>
          <p:nvPr/>
        </p:nvPicPr>
        <p:blipFill>
          <a:blip r:embed="rId4"/>
          <a:stretch>
            <a:fillRect/>
          </a:stretch>
        </p:blipFill>
        <p:spPr>
          <a:xfrm>
            <a:off x="4152731" y="1317895"/>
            <a:ext cx="3886537" cy="5029636"/>
          </a:xfrm>
          <a:prstGeom prst="rect">
            <a:avLst/>
          </a:prstGeom>
        </p:spPr>
      </p:pic>
    </p:spTree>
    <p:extLst>
      <p:ext uri="{BB962C8B-B14F-4D97-AF65-F5344CB8AC3E}">
        <p14:creationId xmlns:p14="http://schemas.microsoft.com/office/powerpoint/2010/main" val="1303069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Resources for School Nurses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125FEA9-1187-4BC9-93CD-E373AE5D7519}"/>
              </a:ext>
            </a:extLst>
          </p:cNvPr>
          <p:cNvSpPr txBox="1"/>
          <p:nvPr/>
        </p:nvSpPr>
        <p:spPr>
          <a:xfrm>
            <a:off x="3320142" y="6321307"/>
            <a:ext cx="10834006" cy="646331"/>
          </a:xfrm>
          <a:prstGeom prst="rect">
            <a:avLst/>
          </a:prstGeom>
          <a:noFill/>
        </p:spPr>
        <p:txBody>
          <a:bodyPr wrap="square">
            <a:spAutoFit/>
          </a:bodyPr>
          <a:lstStyle/>
          <a:p>
            <a:r>
              <a:rPr lang="en-US" dirty="0">
                <a:hlinkClick r:id="rId4"/>
              </a:rPr>
              <a:t>https://www.mchoralhealth.org/materials/multiples/SchoolScreening/PocketGuide.pdf</a:t>
            </a:r>
            <a:endParaRPr lang="en-US" dirty="0"/>
          </a:p>
          <a:p>
            <a:endParaRPr lang="en-US" dirty="0"/>
          </a:p>
        </p:txBody>
      </p:sp>
      <p:pic>
        <p:nvPicPr>
          <p:cNvPr id="6" name="Picture 5">
            <a:extLst>
              <a:ext uri="{FF2B5EF4-FFF2-40B4-BE49-F238E27FC236}">
                <a16:creationId xmlns:a16="http://schemas.microsoft.com/office/drawing/2014/main" id="{F7028409-54AB-49C4-AD22-3D9D7BE0F7C2}"/>
              </a:ext>
            </a:extLst>
          </p:cNvPr>
          <p:cNvPicPr>
            <a:picLocks noChangeAspect="1"/>
          </p:cNvPicPr>
          <p:nvPr/>
        </p:nvPicPr>
        <p:blipFill>
          <a:blip r:embed="rId5"/>
          <a:stretch>
            <a:fillRect/>
          </a:stretch>
        </p:blipFill>
        <p:spPr>
          <a:xfrm>
            <a:off x="3469819" y="1146619"/>
            <a:ext cx="5252362" cy="5252362"/>
          </a:xfrm>
          <a:prstGeom prst="rect">
            <a:avLst/>
          </a:prstGeom>
        </p:spPr>
      </p:pic>
    </p:spTree>
    <p:extLst>
      <p:ext uri="{BB962C8B-B14F-4D97-AF65-F5344CB8AC3E}">
        <p14:creationId xmlns:p14="http://schemas.microsoft.com/office/powerpoint/2010/main" val="3331485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Resources for School Nurses</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6AF2A44-0C86-4C1C-817E-DCC454496865}"/>
              </a:ext>
            </a:extLst>
          </p:cNvPr>
          <p:cNvPicPr>
            <a:picLocks noChangeAspect="1"/>
          </p:cNvPicPr>
          <p:nvPr/>
        </p:nvPicPr>
        <p:blipFill>
          <a:blip r:embed="rId4"/>
          <a:stretch>
            <a:fillRect/>
          </a:stretch>
        </p:blipFill>
        <p:spPr>
          <a:xfrm>
            <a:off x="3340554" y="1146619"/>
            <a:ext cx="5510892" cy="5510892"/>
          </a:xfrm>
          <a:prstGeom prst="rect">
            <a:avLst/>
          </a:prstGeom>
        </p:spPr>
      </p:pic>
    </p:spTree>
    <p:extLst>
      <p:ext uri="{BB962C8B-B14F-4D97-AF65-F5344CB8AC3E}">
        <p14:creationId xmlns:p14="http://schemas.microsoft.com/office/powerpoint/2010/main" val="2437770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501" r="9301"/>
          <a:stretch/>
        </p:blipFill>
        <p:spPr>
          <a:xfrm>
            <a:off x="4055166" y="0"/>
            <a:ext cx="8136834" cy="6847594"/>
          </a:xfrm>
          <a:prstGeom prst="rect">
            <a:avLst/>
          </a:prstGeom>
        </p:spPr>
      </p:pic>
      <p:grpSp>
        <p:nvGrpSpPr>
          <p:cNvPr id="7" name="Group 6"/>
          <p:cNvGrpSpPr/>
          <p:nvPr/>
        </p:nvGrpSpPr>
        <p:grpSpPr>
          <a:xfrm>
            <a:off x="0" y="6169325"/>
            <a:ext cx="12192000" cy="688675"/>
            <a:chOff x="0" y="6169325"/>
            <a:chExt cx="12192000" cy="68867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9" name="Straight Connector 8"/>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3"/>
          <p:cNvSpPr>
            <a:spLocks noChangeArrowheads="1"/>
          </p:cNvSpPr>
          <p:nvPr/>
        </p:nvSpPr>
        <p:spPr bwMode="auto">
          <a:xfrm>
            <a:off x="463636" y="296199"/>
            <a:ext cx="5743979" cy="2454518"/>
          </a:xfrm>
          <a:prstGeom prst="rect">
            <a:avLst/>
          </a:prstGeom>
          <a:solidFill>
            <a:srgbClr val="FFE3AB"/>
          </a:solidFill>
          <a:ln>
            <a:noFill/>
          </a:ln>
          <a:effectLst>
            <a:outerShdw blurRad="50800" dist="38100" dir="13500000" algn="br"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spcAft>
                <a:spcPts val="700"/>
              </a:spcAft>
            </a:pPr>
            <a:r>
              <a:rPr lang="en-US" altLang="en-US" sz="3600" b="1" spc="-50" dirty="0">
                <a:solidFill>
                  <a:schemeClr val="bg2">
                    <a:lumMod val="50000"/>
                  </a:schemeClr>
                </a:solidFill>
                <a:ea typeface="Calibri" panose="020F0502020204030204" pitchFamily="34" charset="0"/>
                <a:cs typeface="Arial" panose="020B0604020202020204" pitchFamily="34" charset="0"/>
              </a:rPr>
              <a:t> </a:t>
            </a:r>
            <a:r>
              <a:rPr lang="en-US" altLang="en-US" sz="4600" b="1" spc="-70" dirty="0">
                <a:solidFill>
                  <a:schemeClr val="bg2">
                    <a:lumMod val="50000"/>
                  </a:schemeClr>
                </a:solidFill>
                <a:ea typeface="Calibri" panose="020F0502020204030204" pitchFamily="34" charset="0"/>
                <a:cs typeface="Arial" panose="020B0604020202020204" pitchFamily="34" charset="0"/>
              </a:rPr>
              <a:t>Thank you!</a:t>
            </a:r>
          </a:p>
          <a:p>
            <a:pPr lvl="0">
              <a:spcAft>
                <a:spcPts val="400"/>
              </a:spcAft>
            </a:pPr>
            <a:r>
              <a:rPr lang="en-US" altLang="en-US" sz="3100" b="1" spc="-50" dirty="0">
                <a:solidFill>
                  <a:schemeClr val="bg2">
                    <a:lumMod val="25000"/>
                  </a:schemeClr>
                </a:solidFill>
                <a:ea typeface="Calibri" panose="020F0502020204030204" pitchFamily="34" charset="0"/>
                <a:cs typeface="Arial" panose="020B0604020202020204" pitchFamily="34" charset="0"/>
              </a:rPr>
              <a:t> </a:t>
            </a:r>
            <a:r>
              <a:rPr lang="en-US" altLang="en-US" sz="2400" b="1" spc="-50" dirty="0">
                <a:solidFill>
                  <a:schemeClr val="bg2">
                    <a:lumMod val="25000"/>
                  </a:schemeClr>
                </a:solidFill>
                <a:ea typeface="Calibri" panose="020F0502020204030204" pitchFamily="34" charset="0"/>
                <a:cs typeface="Arial" panose="020B0604020202020204" pitchFamily="34" charset="0"/>
              </a:rPr>
              <a:t>Rhoda Howell-Gonzales RDHAP, BSDH</a:t>
            </a:r>
          </a:p>
          <a:p>
            <a:pPr lvl="0">
              <a:spcAft>
                <a:spcPts val="400"/>
              </a:spcAft>
            </a:pPr>
            <a:r>
              <a:rPr lang="en-US" altLang="en-US" sz="2900" b="1" spc="-50" dirty="0">
                <a:solidFill>
                  <a:srgbClr val="007774"/>
                </a:solidFill>
                <a:ea typeface="Calibri" panose="020F0502020204030204" pitchFamily="34" charset="0"/>
                <a:cs typeface="Arial" panose="020B0604020202020204" pitchFamily="34" charset="0"/>
              </a:rPr>
              <a:t> </a:t>
            </a:r>
            <a:r>
              <a:rPr lang="en-US" altLang="en-US" sz="2900" b="1" spc="-50" dirty="0">
                <a:solidFill>
                  <a:schemeClr val="tx1">
                    <a:lumMod val="65000"/>
                    <a:lumOff val="35000"/>
                  </a:schemeClr>
                </a:solidFill>
                <a:ea typeface="Calibri" panose="020F0502020204030204" pitchFamily="34" charset="0"/>
                <a:cs typeface="Arial" panose="020B0604020202020204" pitchFamily="34" charset="0"/>
              </a:rPr>
              <a:t>P:</a:t>
            </a:r>
            <a:r>
              <a:rPr lang="en-US" altLang="en-US" sz="2900" b="1" spc="-50" dirty="0">
                <a:solidFill>
                  <a:srgbClr val="001F5C"/>
                </a:solidFill>
                <a:ea typeface="Calibri" panose="020F0502020204030204" pitchFamily="34" charset="0"/>
                <a:cs typeface="Arial" panose="020B0604020202020204" pitchFamily="34" charset="0"/>
              </a:rPr>
              <a:t> </a:t>
            </a:r>
            <a:r>
              <a:rPr lang="en-US" altLang="en-US" sz="2900" spc="-50" dirty="0">
                <a:solidFill>
                  <a:schemeClr val="bg2">
                    <a:lumMod val="25000"/>
                  </a:schemeClr>
                </a:solidFill>
                <a:ea typeface="Calibri" panose="020F0502020204030204" pitchFamily="34" charset="0"/>
                <a:cs typeface="Arial" panose="020B0604020202020204" pitchFamily="34" charset="0"/>
              </a:rPr>
              <a:t>559-960-2232</a:t>
            </a:r>
          </a:p>
          <a:p>
            <a:pPr lvl="0"/>
            <a:r>
              <a:rPr lang="en-US" altLang="en-US" sz="2900" b="1" spc="-50" dirty="0">
                <a:solidFill>
                  <a:srgbClr val="001F5C"/>
                </a:solidFill>
                <a:ea typeface="Calibri" panose="020F0502020204030204" pitchFamily="34" charset="0"/>
                <a:cs typeface="Arial" panose="020B0604020202020204" pitchFamily="34" charset="0"/>
              </a:rPr>
              <a:t> </a:t>
            </a:r>
            <a:r>
              <a:rPr lang="en-US" altLang="en-US" sz="2900" b="1" spc="-50" dirty="0">
                <a:solidFill>
                  <a:schemeClr val="tx1">
                    <a:lumMod val="65000"/>
                    <a:lumOff val="35000"/>
                  </a:schemeClr>
                </a:solidFill>
                <a:ea typeface="Calibri" panose="020F0502020204030204" pitchFamily="34" charset="0"/>
                <a:cs typeface="Arial" panose="020B0604020202020204" pitchFamily="34" charset="0"/>
              </a:rPr>
              <a:t>E:</a:t>
            </a:r>
            <a:r>
              <a:rPr lang="en-US" altLang="en-US" sz="2900" b="1" spc="-50" dirty="0">
                <a:solidFill>
                  <a:srgbClr val="001F5C"/>
                </a:solidFill>
                <a:ea typeface="Calibri" panose="020F0502020204030204" pitchFamily="34" charset="0"/>
                <a:cs typeface="Arial" panose="020B0604020202020204" pitchFamily="34" charset="0"/>
              </a:rPr>
              <a:t> </a:t>
            </a:r>
            <a:r>
              <a:rPr lang="en-US" altLang="en-US" sz="2900" b="1" spc="-50" dirty="0">
                <a:solidFill>
                  <a:schemeClr val="bg2">
                    <a:lumMod val="25000"/>
                  </a:schemeClr>
                </a:solidFill>
                <a:ea typeface="Calibri" panose="020F0502020204030204" pitchFamily="34" charset="0"/>
                <a:cs typeface="Arial" panose="020B0604020202020204" pitchFamily="34" charset="0"/>
              </a:rPr>
              <a:t>Rhoda@deliveringsmiles.net</a:t>
            </a:r>
            <a:endParaRPr lang="en-US" altLang="en-US" sz="2900" spc="-50" dirty="0">
              <a:solidFill>
                <a:schemeClr val="bg2">
                  <a:lumMod val="25000"/>
                </a:schemeClr>
              </a:solidFill>
              <a:latin typeface="+mn-lt"/>
              <a:ea typeface="Calibri" panose="020F0502020204030204" pitchFamily="34" charset="0"/>
              <a:cs typeface="Times New Roman" panose="02020603050405020304" pitchFamily="18" charset="0"/>
            </a:endParaRPr>
          </a:p>
          <a:p>
            <a:pPr lvl="0"/>
            <a:endParaRPr lang="en-US" altLang="en-US" sz="600" spc="-50" dirty="0">
              <a:solidFill>
                <a:schemeClr val="bg2">
                  <a:lumMod val="25000"/>
                </a:schemeClr>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039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5872766"/>
          </a:xfrm>
          <a:prstGeom prst="rect">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 y="347472"/>
            <a:ext cx="6091063" cy="2800767"/>
          </a:xfrm>
          <a:prstGeom prst="rect">
            <a:avLst/>
          </a:prstGeom>
        </p:spPr>
        <p:txBody>
          <a:bodyPr wrap="square">
            <a:spAutoFit/>
          </a:bodyPr>
          <a:lstStyle/>
          <a:p>
            <a:r>
              <a:rPr lang="en-US" sz="4400" b="1" spc="-90" dirty="0">
                <a:solidFill>
                  <a:srgbClr val="001F5C"/>
                </a:solidFill>
                <a:latin typeface="Arial" panose="020B0604020202020204" pitchFamily="34" charset="0"/>
                <a:cs typeface="Arial" panose="020B0604020202020204" pitchFamily="34" charset="0"/>
              </a:rPr>
              <a:t>        Why is KOHA     </a:t>
            </a:r>
          </a:p>
          <a:p>
            <a:r>
              <a:rPr lang="en-US" sz="4400" b="1" spc="-90" dirty="0">
                <a:solidFill>
                  <a:srgbClr val="001F5C"/>
                </a:solidFill>
                <a:latin typeface="Arial" panose="020B0604020202020204" pitchFamily="34" charset="0"/>
                <a:cs typeface="Arial" panose="020B0604020202020204" pitchFamily="34" charset="0"/>
              </a:rPr>
              <a:t>        so important to school readiness and health?</a:t>
            </a:r>
          </a:p>
        </p:txBody>
      </p:sp>
      <p:grpSp>
        <p:nvGrpSpPr>
          <p:cNvPr id="15" name="Group 14"/>
          <p:cNvGrpSpPr/>
          <p:nvPr/>
        </p:nvGrpSpPr>
        <p:grpSpPr>
          <a:xfrm>
            <a:off x="0" y="6169325"/>
            <a:ext cx="12192000" cy="688675"/>
            <a:chOff x="0" y="6169325"/>
            <a:chExt cx="12192000" cy="68867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17" name="Straight Connector 16"/>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85216" y="310896"/>
            <a:ext cx="887437" cy="1600438"/>
            <a:chOff x="502920" y="310896"/>
            <a:chExt cx="887437" cy="1600438"/>
          </a:xfrm>
        </p:grpSpPr>
        <p:sp>
          <p:nvSpPr>
            <p:cNvPr id="3" name="Round Single Corner Rectangle 2"/>
            <p:cNvSpPr/>
            <p:nvPr/>
          </p:nvSpPr>
          <p:spPr>
            <a:xfrm>
              <a:off x="502920" y="489397"/>
              <a:ext cx="887437" cy="1210614"/>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02920" y="310896"/>
              <a:ext cx="883575" cy="1600438"/>
            </a:xfrm>
            <a:prstGeom prst="rect">
              <a:avLst/>
            </a:prstGeom>
          </p:spPr>
          <p:txBody>
            <a:bodyPr wrap="none">
              <a:spAutoFit/>
            </a:bodyPr>
            <a:lstStyle/>
            <a:p>
              <a:r>
                <a:rPr lang="en-US" sz="9800" dirty="0">
                  <a:solidFill>
                    <a:schemeClr val="tx1">
                      <a:lumMod val="75000"/>
                      <a:lumOff val="25000"/>
                    </a:schemeClr>
                  </a:solidFill>
                  <a:latin typeface="Arial" panose="020B0604020202020204" pitchFamily="34" charset="0"/>
                  <a:cs typeface="Arial" panose="020B0604020202020204" pitchFamily="34" charset="0"/>
                </a:rPr>
                <a:t>1</a:t>
              </a:r>
              <a:endParaRPr lang="en-US" sz="9800" dirty="0">
                <a:solidFill>
                  <a:schemeClr val="tx1">
                    <a:lumMod val="75000"/>
                    <a:lumOff val="25000"/>
                  </a:schemeClr>
                </a:solidFill>
              </a:endParaRPr>
            </a:p>
          </p:txBody>
        </p:sp>
      </p:grpSp>
    </p:spTree>
    <p:extLst>
      <p:ext uri="{BB962C8B-B14F-4D97-AF65-F5344CB8AC3E}">
        <p14:creationId xmlns:p14="http://schemas.microsoft.com/office/powerpoint/2010/main" val="353194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 &amp; absenteeism</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639651" y="816428"/>
            <a:ext cx="3973286" cy="3323987"/>
          </a:xfrm>
          <a:prstGeom prst="rect">
            <a:avLst/>
          </a:prstGeom>
        </p:spPr>
        <p:txBody>
          <a:bodyPr wrap="square">
            <a:spAutoFit/>
          </a:bodyPr>
          <a:lstStyle/>
          <a:p>
            <a:pPr marL="457200" indent="-457200">
              <a:spcAft>
                <a:spcPts val="2000"/>
              </a:spcAft>
              <a:buClr>
                <a:srgbClr val="4382FF"/>
              </a:buClr>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spcAft>
                <a:spcPts val="2000"/>
              </a:spcAft>
              <a:buClr>
                <a:srgbClr val="4382FF"/>
              </a:buClr>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spcAft>
                <a:spcPts val="2000"/>
              </a:spcAft>
              <a:buClr>
                <a:srgbClr val="4382FF"/>
              </a:buClr>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Research shows children with poor dental health are nearly </a:t>
            </a:r>
            <a:r>
              <a:rPr lang="en-US" sz="1600" b="1" dirty="0">
                <a:solidFill>
                  <a:schemeClr val="tx1">
                    <a:lumMod val="75000"/>
                    <a:lumOff val="25000"/>
                  </a:schemeClr>
                </a:solidFill>
                <a:latin typeface="Arial" panose="020B0604020202020204" pitchFamily="34" charset="0"/>
                <a:cs typeface="Arial" panose="020B0604020202020204" pitchFamily="34" charset="0"/>
              </a:rPr>
              <a:t>3 times more likely </a:t>
            </a:r>
            <a:r>
              <a:rPr lang="en-US" sz="1600" dirty="0">
                <a:solidFill>
                  <a:schemeClr val="tx1">
                    <a:lumMod val="75000"/>
                    <a:lumOff val="25000"/>
                  </a:schemeClr>
                </a:solidFill>
                <a:latin typeface="Arial" panose="020B0604020202020204" pitchFamily="34" charset="0"/>
                <a:cs typeface="Arial" panose="020B0604020202020204" pitchFamily="34" charset="0"/>
              </a:rPr>
              <a:t>to miss school than their healthier peers.</a:t>
            </a:r>
          </a:p>
          <a:p>
            <a:pPr marL="457200" indent="-457200">
              <a:spcAft>
                <a:spcPts val="1600"/>
              </a:spcAft>
              <a:buClr>
                <a:srgbClr val="4382FF"/>
              </a:buClr>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In a single school year, roughly </a:t>
            </a:r>
            <a:r>
              <a:rPr lang="en-US" sz="1600" b="1" dirty="0">
                <a:solidFill>
                  <a:schemeClr val="bg2">
                    <a:lumMod val="25000"/>
                  </a:schemeClr>
                </a:solidFill>
                <a:latin typeface="Arial" panose="020B0604020202020204" pitchFamily="34" charset="0"/>
                <a:cs typeface="Arial" panose="020B0604020202020204" pitchFamily="34" charset="0"/>
              </a:rPr>
              <a:t>504,000</a:t>
            </a:r>
            <a:r>
              <a:rPr lang="en-US" sz="1600" dirty="0">
                <a:solidFill>
                  <a:schemeClr val="tx1">
                    <a:lumMod val="75000"/>
                    <a:lumOff val="25000"/>
                  </a:schemeClr>
                </a:solidFill>
                <a:latin typeface="Arial" panose="020B0604020202020204" pitchFamily="34" charset="0"/>
                <a:cs typeface="Arial" panose="020B0604020202020204" pitchFamily="34" charset="0"/>
              </a:rPr>
              <a:t> California children missed at least one day of school due to  a dental problem.</a:t>
            </a:r>
          </a:p>
        </p:txBody>
      </p:sp>
      <p:sp>
        <p:nvSpPr>
          <p:cNvPr id="6" name="Rectangle 5"/>
          <p:cNvSpPr/>
          <p:nvPr/>
        </p:nvSpPr>
        <p:spPr>
          <a:xfrm>
            <a:off x="121875" y="5191431"/>
            <a:ext cx="5974125" cy="615553"/>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Sources: </a:t>
            </a:r>
            <a:r>
              <a:rPr lang="en-US" sz="85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Jackson SL, Vann WF, Kotch JB, Pahel BT, Lee JY. Impact of Poor Oral Health on Children’s School Attendance and Performance. American Journal of Public Health 2011; 101(10), 1900-1906; Pourat N, Nicholson G. Unaffordable Dental Care Is Linked to Frequent School Absences. UCLA Center for Health Policy Research, November 2009)</a:t>
            </a:r>
            <a:endParaRPr lang="en-US" sz="85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206CF57-F75D-4629-92D4-A195636D9A2E}"/>
              </a:ext>
            </a:extLst>
          </p:cNvPr>
          <p:cNvPicPr>
            <a:picLocks noChangeAspect="1"/>
          </p:cNvPicPr>
          <p:nvPr/>
        </p:nvPicPr>
        <p:blipFill>
          <a:blip r:embed="rId4"/>
          <a:stretch>
            <a:fillRect/>
          </a:stretch>
        </p:blipFill>
        <p:spPr>
          <a:xfrm>
            <a:off x="7821385" y="1183714"/>
            <a:ext cx="4187735" cy="5418254"/>
          </a:xfrm>
          <a:prstGeom prst="rect">
            <a:avLst/>
          </a:prstGeom>
        </p:spPr>
      </p:pic>
    </p:spTree>
    <p:extLst>
      <p:ext uri="{BB962C8B-B14F-4D97-AF65-F5344CB8AC3E}">
        <p14:creationId xmlns:p14="http://schemas.microsoft.com/office/powerpoint/2010/main" val="38445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 &amp; student performance</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021102" y="1338216"/>
            <a:ext cx="9655483" cy="984885"/>
          </a:xfrm>
          <a:prstGeom prst="rect">
            <a:avLst/>
          </a:prstGeom>
        </p:spPr>
        <p:txBody>
          <a:bodyPr wrap="square">
            <a:spAutoFit/>
          </a:bodyPr>
          <a:lstStyle/>
          <a:p>
            <a:pPr marL="457200" indent="-457200">
              <a:spcAft>
                <a:spcPts val="2000"/>
              </a:spcAft>
              <a:buClr>
                <a:srgbClr val="4382FF"/>
              </a:buClr>
              <a:buFont typeface="Arial" panose="020B0604020202020204" pitchFamily="34" charset="0"/>
              <a:buChar char="•"/>
            </a:pPr>
            <a:r>
              <a:rPr lang="en-US" sz="2900" dirty="0">
                <a:solidFill>
                  <a:schemeClr val="tx1">
                    <a:lumMod val="75000"/>
                    <a:lumOff val="25000"/>
                  </a:schemeClr>
                </a:solidFill>
                <a:latin typeface="Arial" panose="020B0604020202020204" pitchFamily="34" charset="0"/>
                <a:cs typeface="Arial" panose="020B0604020202020204" pitchFamily="34" charset="0"/>
              </a:rPr>
              <a:t>A study of disadvantaged students from L.A. Unified found that students with recent dental pain were</a:t>
            </a:r>
          </a:p>
        </p:txBody>
      </p:sp>
      <p:sp>
        <p:nvSpPr>
          <p:cNvPr id="6" name="Rectangle 5"/>
          <p:cNvSpPr/>
          <p:nvPr/>
        </p:nvSpPr>
        <p:spPr>
          <a:xfrm>
            <a:off x="2586507" y="6305967"/>
            <a:ext cx="7018986" cy="369332"/>
          </a:xfrm>
          <a:prstGeom prst="rect">
            <a:avLst/>
          </a:prstGeom>
        </p:spPr>
        <p:txBody>
          <a:bodyPr wrap="square">
            <a:spAutoFit/>
          </a:bodyPr>
          <a:lstStyle/>
          <a:p>
            <a:r>
              <a:rPr lang="en-US" sz="90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a:t>
            </a:r>
            <a:r>
              <a:rPr lang="en-US" sz="900" b="1"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Source: </a:t>
            </a:r>
            <a:r>
              <a:rPr lang="en-US" sz="900" i="1"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Seirawan H, Faust S, Mulligan R. “</a:t>
            </a:r>
            <a:r>
              <a:rPr lang="en-US" sz="900" i="1" dirty="0">
                <a:solidFill>
                  <a:schemeClr val="tx1">
                    <a:lumMod val="85000"/>
                    <a:lumOff val="15000"/>
                  </a:schemeClr>
                </a:solidFill>
                <a:latin typeface="Arial" panose="020B0604020202020204" pitchFamily="34" charset="0"/>
                <a:cs typeface="Arial" panose="020B0604020202020204" pitchFamily="34" charset="0"/>
              </a:rPr>
              <a:t>The Impact of Oral Health on the Academic Performance of Disadvantaged Children,” American Journal of Public Health. September 2012. Vol. 102, No. 9.)</a:t>
            </a:r>
          </a:p>
        </p:txBody>
      </p:sp>
      <p:sp>
        <p:nvSpPr>
          <p:cNvPr id="10" name="Rectangle 9"/>
          <p:cNvSpPr/>
          <p:nvPr/>
        </p:nvSpPr>
        <p:spPr>
          <a:xfrm>
            <a:off x="1472184" y="2240280"/>
            <a:ext cx="3859990" cy="1431161"/>
          </a:xfrm>
          <a:prstGeom prst="rect">
            <a:avLst/>
          </a:prstGeom>
        </p:spPr>
        <p:txBody>
          <a:bodyPr wrap="square">
            <a:spAutoFit/>
          </a:bodyPr>
          <a:lstStyle/>
          <a:p>
            <a:pPr>
              <a:spcAft>
                <a:spcPts val="2000"/>
              </a:spcAft>
              <a:buClr>
                <a:srgbClr val="4382FF"/>
              </a:buClr>
            </a:pPr>
            <a:r>
              <a:rPr lang="en-US" sz="2900" dirty="0">
                <a:solidFill>
                  <a:schemeClr val="tx1">
                    <a:lumMod val="75000"/>
                    <a:lumOff val="25000"/>
                  </a:schemeClr>
                </a:solidFill>
                <a:latin typeface="Arial" panose="020B0604020202020204" pitchFamily="34" charset="0"/>
                <a:cs typeface="Arial" panose="020B0604020202020204" pitchFamily="34" charset="0"/>
              </a:rPr>
              <a:t>nearly </a:t>
            </a:r>
            <a:r>
              <a:rPr lang="en-US" sz="2900" b="1" dirty="0">
                <a:solidFill>
                  <a:schemeClr val="tx1">
                    <a:lumMod val="75000"/>
                    <a:lumOff val="25000"/>
                  </a:schemeClr>
                </a:solidFill>
                <a:latin typeface="Arial" panose="020B0604020202020204" pitchFamily="34" charset="0"/>
                <a:cs typeface="Arial" panose="020B0604020202020204" pitchFamily="34" charset="0"/>
              </a:rPr>
              <a:t>4 times more likely </a:t>
            </a:r>
            <a:r>
              <a:rPr lang="en-US" sz="2900" dirty="0">
                <a:solidFill>
                  <a:schemeClr val="tx1">
                    <a:lumMod val="75000"/>
                    <a:lumOff val="25000"/>
                  </a:schemeClr>
                </a:solidFill>
                <a:latin typeface="Arial" panose="020B0604020202020204" pitchFamily="34" charset="0"/>
                <a:cs typeface="Arial" panose="020B0604020202020204" pitchFamily="34" charset="0"/>
              </a:rPr>
              <a:t>to have low grade-point averages.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3851"/>
          <a:stretch/>
        </p:blipFill>
        <p:spPr>
          <a:xfrm>
            <a:off x="5435423" y="2453120"/>
            <a:ext cx="5124714" cy="2943252"/>
          </a:xfrm>
          <a:prstGeom prst="rect">
            <a:avLst/>
          </a:prstGeom>
          <a:ln w="6350">
            <a:solidFill>
              <a:schemeClr val="bg1">
                <a:lumMod val="75000"/>
              </a:schemeClr>
            </a:solidFill>
          </a:ln>
        </p:spPr>
      </p:pic>
    </p:spTree>
    <p:extLst>
      <p:ext uri="{BB962C8B-B14F-4D97-AF65-F5344CB8AC3E}">
        <p14:creationId xmlns:p14="http://schemas.microsoft.com/office/powerpoint/2010/main" val="132810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Oral health &amp; student performance</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4" name="Rectangle 13"/>
          <p:cNvSpPr/>
          <p:nvPr/>
        </p:nvSpPr>
        <p:spPr>
          <a:xfrm>
            <a:off x="182880" y="1338216"/>
            <a:ext cx="10493706" cy="538609"/>
          </a:xfrm>
          <a:prstGeom prst="rect">
            <a:avLst/>
          </a:prstGeom>
        </p:spPr>
        <p:txBody>
          <a:bodyPr wrap="square">
            <a:spAutoFit/>
          </a:bodyPr>
          <a:lstStyle/>
          <a:p>
            <a:pPr marL="457200" indent="-457200">
              <a:spcAft>
                <a:spcPts val="2000"/>
              </a:spcAft>
              <a:buClr>
                <a:srgbClr val="4382FF"/>
              </a:buClr>
              <a:buFont typeface="Arial" panose="020B0604020202020204" pitchFamily="34" charset="0"/>
              <a:buChar char="•"/>
            </a:pPr>
            <a:r>
              <a:rPr lang="en-US" sz="2900" dirty="0">
                <a:solidFill>
                  <a:schemeClr val="tx1">
                    <a:lumMod val="75000"/>
                    <a:lumOff val="25000"/>
                  </a:schemeClr>
                </a:solidFill>
                <a:latin typeface="Arial" panose="020B0604020202020204" pitchFamily="34" charset="0"/>
                <a:cs typeface="Arial" panose="020B0604020202020204" pitchFamily="34" charset="0"/>
              </a:rPr>
              <a:t> 3</a:t>
            </a:r>
            <a:r>
              <a:rPr lang="en-US" sz="2900" baseline="30000" dirty="0">
                <a:solidFill>
                  <a:schemeClr val="tx1">
                    <a:lumMod val="75000"/>
                    <a:lumOff val="25000"/>
                  </a:schemeClr>
                </a:solidFill>
                <a:latin typeface="Arial" panose="020B0604020202020204" pitchFamily="34" charset="0"/>
                <a:cs typeface="Arial" panose="020B0604020202020204" pitchFamily="34" charset="0"/>
              </a:rPr>
              <a:t>rd</a:t>
            </a:r>
            <a:r>
              <a:rPr lang="en-US" sz="2900" dirty="0">
                <a:solidFill>
                  <a:schemeClr val="tx1">
                    <a:lumMod val="75000"/>
                    <a:lumOff val="25000"/>
                  </a:schemeClr>
                </a:solidFill>
                <a:latin typeface="Arial" panose="020B0604020202020204" pitchFamily="34" charset="0"/>
                <a:cs typeface="Arial" panose="020B0604020202020204" pitchFamily="34" charset="0"/>
              </a:rPr>
              <a:t> grade oral health assessment 2018-2019</a:t>
            </a:r>
          </a:p>
        </p:txBody>
      </p:sp>
      <p:sp>
        <p:nvSpPr>
          <p:cNvPr id="10" name="Rectangle 9"/>
          <p:cNvSpPr/>
          <p:nvPr/>
        </p:nvSpPr>
        <p:spPr>
          <a:xfrm>
            <a:off x="359229" y="2032908"/>
            <a:ext cx="5257800" cy="3282950"/>
          </a:xfrm>
          <a:prstGeom prst="rect">
            <a:avLst/>
          </a:prstGeom>
        </p:spPr>
        <p:txBody>
          <a:bodyPr wrap="square">
            <a:spAutoFit/>
          </a:bodyPr>
          <a:lstStyle/>
          <a:p>
            <a:pPr>
              <a:spcAft>
                <a:spcPts val="2000"/>
              </a:spcAft>
              <a:buClr>
                <a:srgbClr val="4382FF"/>
              </a:buClr>
            </a:pPr>
            <a:r>
              <a:rPr lang="en-US" sz="2900" dirty="0">
                <a:solidFill>
                  <a:schemeClr val="tx1">
                    <a:lumMod val="75000"/>
                    <a:lumOff val="25000"/>
                  </a:schemeClr>
                </a:solidFill>
                <a:latin typeface="Arial" panose="020B0604020202020204" pitchFamily="34" charset="0"/>
                <a:cs typeface="Arial" panose="020B0604020202020204" pitchFamily="34" charset="0"/>
              </a:rPr>
              <a:t>The Central Valley has the highest rate:</a:t>
            </a:r>
          </a:p>
          <a:p>
            <a:pPr marL="457200" indent="-457200">
              <a:spcAft>
                <a:spcPts val="2000"/>
              </a:spcAft>
              <a:buClr>
                <a:srgbClr val="4382FF"/>
              </a:buClr>
              <a:buFont typeface="Arial" panose="020B0604020202020204" pitchFamily="34" charset="0"/>
              <a:buChar char="•"/>
            </a:pPr>
            <a:r>
              <a:rPr lang="en-US" sz="2900" dirty="0">
                <a:solidFill>
                  <a:schemeClr val="tx1">
                    <a:lumMod val="75000"/>
                    <a:lumOff val="25000"/>
                  </a:schemeClr>
                </a:solidFill>
                <a:latin typeface="Arial" panose="020B0604020202020204" pitchFamily="34" charset="0"/>
                <a:cs typeface="Arial" panose="020B0604020202020204" pitchFamily="34" charset="0"/>
              </a:rPr>
              <a:t>3 out of every 4 children of have caries experience</a:t>
            </a:r>
          </a:p>
          <a:p>
            <a:pPr marL="457200" indent="-457200">
              <a:spcAft>
                <a:spcPts val="2000"/>
              </a:spcAft>
              <a:buClr>
                <a:srgbClr val="4382FF"/>
              </a:buClr>
              <a:buFont typeface="Arial" panose="020B0604020202020204" pitchFamily="34" charset="0"/>
              <a:buChar char="•"/>
            </a:pPr>
            <a:r>
              <a:rPr lang="en-US" sz="2900" dirty="0">
                <a:solidFill>
                  <a:schemeClr val="tx1">
                    <a:lumMod val="75000"/>
                    <a:lumOff val="25000"/>
                  </a:schemeClr>
                </a:solidFill>
                <a:latin typeface="Arial" panose="020B0604020202020204" pitchFamily="34" charset="0"/>
                <a:cs typeface="Arial" panose="020B0604020202020204" pitchFamily="34" charset="0"/>
              </a:rPr>
              <a:t>Nearly 1 in 3 have untreated decay</a:t>
            </a:r>
          </a:p>
        </p:txBody>
      </p:sp>
      <p:pic>
        <p:nvPicPr>
          <p:cNvPr id="16" name="Picture 15">
            <a:extLst>
              <a:ext uri="{FF2B5EF4-FFF2-40B4-BE49-F238E27FC236}">
                <a16:creationId xmlns:a16="http://schemas.microsoft.com/office/drawing/2014/main" id="{E736EB30-730A-441E-AABD-102131A02F1F}"/>
              </a:ext>
            </a:extLst>
          </p:cNvPr>
          <p:cNvPicPr>
            <a:picLocks noChangeAspect="1"/>
          </p:cNvPicPr>
          <p:nvPr/>
        </p:nvPicPr>
        <p:blipFill rotWithShape="1">
          <a:blip r:embed="rId3"/>
          <a:srcRect l="34768" t="22907" r="36653" b="13556"/>
          <a:stretch/>
        </p:blipFill>
        <p:spPr>
          <a:xfrm>
            <a:off x="6096000" y="1876825"/>
            <a:ext cx="4309847" cy="4915861"/>
          </a:xfrm>
          <a:prstGeom prst="rect">
            <a:avLst/>
          </a:prstGeom>
        </p:spPr>
      </p:pic>
    </p:spTree>
    <p:extLst>
      <p:ext uri="{BB962C8B-B14F-4D97-AF65-F5344CB8AC3E}">
        <p14:creationId xmlns:p14="http://schemas.microsoft.com/office/powerpoint/2010/main" val="300297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impact of poor oral health</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112913" y="1280160"/>
            <a:ext cx="5718219" cy="4733940"/>
          </a:xfrm>
          <a:prstGeom prst="rect">
            <a:avLst/>
          </a:prstGeom>
        </p:spPr>
        <p:txBody>
          <a:bodyPr wrap="square">
            <a:spAutoFit/>
          </a:bodyPr>
          <a:lstStyle/>
          <a:p>
            <a:pPr marL="457200" indent="-457200">
              <a:spcAft>
                <a:spcPts val="20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Untreated decay can cause pain, and it’s </a:t>
            </a:r>
            <a:r>
              <a:rPr lang="en-US" sz="2800" b="1" dirty="0">
                <a:solidFill>
                  <a:schemeClr val="bg2">
                    <a:lumMod val="25000"/>
                  </a:schemeClr>
                </a:solidFill>
                <a:latin typeface="Arial" panose="020B0604020202020204" pitchFamily="34" charset="0"/>
                <a:cs typeface="Arial" panose="020B0604020202020204" pitchFamily="34" charset="0"/>
              </a:rPr>
              <a:t>an infection </a:t>
            </a:r>
            <a:r>
              <a:rPr lang="en-US" sz="2800" dirty="0">
                <a:solidFill>
                  <a:schemeClr val="tx1">
                    <a:lumMod val="75000"/>
                    <a:lumOff val="25000"/>
                  </a:schemeClr>
                </a:solidFill>
                <a:latin typeface="Arial" panose="020B0604020202020204" pitchFamily="34" charset="0"/>
                <a:cs typeface="Arial" panose="020B0604020202020204" pitchFamily="34" charset="0"/>
              </a:rPr>
              <a:t>that can spread to other parts of the body, where it has the potential to be fatal.</a:t>
            </a:r>
          </a:p>
          <a:p>
            <a:pPr marL="457200" indent="-457200">
              <a:spcAft>
                <a:spcPts val="20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Oral health problems can make it difficult for children to chew food, sleep at night, or socialize with other kids — and their self-esteem can suffer.</a:t>
            </a:r>
          </a:p>
        </p:txBody>
      </p:sp>
      <p:sp>
        <p:nvSpPr>
          <p:cNvPr id="2" name="Rectangle 1"/>
          <p:cNvSpPr/>
          <p:nvPr/>
        </p:nvSpPr>
        <p:spPr>
          <a:xfrm>
            <a:off x="2487168" y="6428232"/>
            <a:ext cx="8140307" cy="223138"/>
          </a:xfrm>
          <a:prstGeom prst="rect">
            <a:avLst/>
          </a:prstGeom>
        </p:spPr>
        <p:txBody>
          <a:bodyPr wrap="square">
            <a:spAutoFit/>
          </a:bodyPr>
          <a:lstStyle/>
          <a:p>
            <a:r>
              <a:rPr lang="en-US" sz="850" i="1"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a:t>
            </a:r>
            <a:r>
              <a:rPr lang="en-US" sz="850" b="1" i="1"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Source: </a:t>
            </a:r>
            <a:r>
              <a:rPr lang="en-US" sz="850" i="1" dirty="0">
                <a:solidFill>
                  <a:schemeClr val="tx1">
                    <a:lumMod val="85000"/>
                    <a:lumOff val="15000"/>
                  </a:schemeClr>
                </a:solidFill>
                <a:latin typeface="Arial" panose="020B0604020202020204" pitchFamily="34" charset="0"/>
                <a:ea typeface="Times New Roman" panose="02020603050405020304" pitchFamily="18" charset="0"/>
                <a:cs typeface="Arial" panose="020B0604020202020204" pitchFamily="34" charset="0"/>
              </a:rPr>
              <a:t>Centers for Disease Control and Prevention, “Oral Health Conditions,” accessed on May 29, 2019 at https://www.cdc.gov/oralhealth/conditions/index.html)</a:t>
            </a:r>
            <a:endParaRPr lang="en-US" sz="850" b="1" i="1"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26207"/>
          <a:stretch/>
        </p:blipFill>
        <p:spPr>
          <a:xfrm>
            <a:off x="1021103" y="1366374"/>
            <a:ext cx="3924384" cy="3537040"/>
          </a:xfrm>
          <a:prstGeom prst="rect">
            <a:avLst/>
          </a:prstGeom>
        </p:spPr>
      </p:pic>
    </p:spTree>
    <p:extLst>
      <p:ext uri="{BB962C8B-B14F-4D97-AF65-F5344CB8AC3E}">
        <p14:creationId xmlns:p14="http://schemas.microsoft.com/office/powerpoint/2010/main" val="303405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82880"/>
            <a:ext cx="12192000" cy="833263"/>
            <a:chOff x="0" y="246888"/>
            <a:chExt cx="12192000" cy="833263"/>
          </a:xfrm>
        </p:grpSpPr>
        <p:sp>
          <p:nvSpPr>
            <p:cNvPr id="11" name="Rectangle 10"/>
            <p:cNvSpPr/>
            <p:nvPr/>
          </p:nvSpPr>
          <p:spPr>
            <a:xfrm>
              <a:off x="0" y="246888"/>
              <a:ext cx="12192000" cy="833263"/>
            </a:xfrm>
            <a:prstGeom prst="rect">
              <a:avLst/>
            </a:prstGeom>
            <a:solidFill>
              <a:srgbClr val="002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79" y="320040"/>
              <a:ext cx="11369470" cy="707886"/>
            </a:xfrm>
            <a:prstGeom prst="rect">
              <a:avLst/>
            </a:prstGeom>
          </p:spPr>
          <p:txBody>
            <a:bodyPr wrap="square">
              <a:spAutoFit/>
            </a:bodyPr>
            <a:lstStyle/>
            <a:p>
              <a:r>
                <a:rPr lang="en-US" altLang="en-US" sz="4000" b="1"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Putting kids on a disturbing trajectory</a:t>
              </a:r>
              <a:endParaRPr lang="en-US" sz="4000" spc="-5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7" name="Group 6"/>
          <p:cNvGrpSpPr/>
          <p:nvPr/>
        </p:nvGrpSpPr>
        <p:grpSpPr>
          <a:xfrm>
            <a:off x="0" y="6169325"/>
            <a:ext cx="12192000" cy="688675"/>
            <a:chOff x="0" y="6169325"/>
            <a:chExt cx="12192000" cy="6886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8" y="6169325"/>
              <a:ext cx="1922708" cy="505974"/>
            </a:xfrm>
            <a:prstGeom prst="rect">
              <a:avLst/>
            </a:prstGeom>
          </p:spPr>
        </p:pic>
        <p:cxnSp>
          <p:nvCxnSpPr>
            <p:cNvPr id="5" name="Straight Connector 4"/>
            <p:cNvCxnSpPr/>
            <p:nvPr/>
          </p:nvCxnSpPr>
          <p:spPr>
            <a:xfrm>
              <a:off x="0" y="6858000"/>
              <a:ext cx="12192000" cy="0"/>
            </a:xfrm>
            <a:prstGeom prst="line">
              <a:avLst/>
            </a:prstGeom>
            <a:ln w="76200">
              <a:solidFill>
                <a:srgbClr val="001746"/>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60120" y="1280160"/>
            <a:ext cx="9732756" cy="1384995"/>
          </a:xfrm>
          <a:prstGeom prst="rect">
            <a:avLst/>
          </a:prstGeom>
        </p:spPr>
        <p:txBody>
          <a:bodyPr wrap="square">
            <a:spAutoFit/>
          </a:bodyPr>
          <a:lstStyle/>
          <a:p>
            <a:pPr marL="457200" indent="-457200">
              <a:spcAft>
                <a:spcPts val="1400"/>
              </a:spcAft>
              <a:buClr>
                <a:srgbClr val="4382FF"/>
              </a:buClr>
              <a:buFont typeface="Arial" panose="020B0604020202020204" pitchFamily="34" charset="0"/>
              <a:buChar char="•"/>
            </a:pPr>
            <a:r>
              <a:rPr lang="en-US" sz="2800" b="1" dirty="0">
                <a:solidFill>
                  <a:schemeClr val="bg2">
                    <a:lumMod val="25000"/>
                  </a:schemeClr>
                </a:solidFill>
                <a:latin typeface="Arial" panose="020B0604020202020204" pitchFamily="34" charset="0"/>
                <a:cs typeface="Arial" panose="020B0604020202020204" pitchFamily="34" charset="0"/>
              </a:rPr>
              <a:t>Early detection </a:t>
            </a:r>
            <a:r>
              <a:rPr lang="en-US" sz="2800" dirty="0">
                <a:solidFill>
                  <a:schemeClr val="tx1">
                    <a:lumMod val="75000"/>
                    <a:lumOff val="25000"/>
                  </a:schemeClr>
                </a:solidFill>
                <a:latin typeface="Arial" panose="020B0604020202020204" pitchFamily="34" charset="0"/>
                <a:cs typeface="Arial" panose="020B0604020202020204" pitchFamily="34" charset="0"/>
              </a:rPr>
              <a:t>and regular prevention of dental disease is crucial to avoid severe disease that often requires invasive and costly treatment.</a:t>
            </a:r>
          </a:p>
        </p:txBody>
      </p:sp>
      <p:sp>
        <p:nvSpPr>
          <p:cNvPr id="2" name="Rectangle 1"/>
          <p:cNvSpPr/>
          <p:nvPr/>
        </p:nvSpPr>
        <p:spPr>
          <a:xfrm>
            <a:off x="2819613" y="6321356"/>
            <a:ext cx="4766043" cy="353943"/>
          </a:xfrm>
          <a:prstGeom prst="rect">
            <a:avLst/>
          </a:prstGeom>
        </p:spPr>
        <p:txBody>
          <a:bodyPr wrap="square">
            <a:spAutoFit/>
          </a:bodyPr>
          <a:lstStyle/>
          <a:p>
            <a:r>
              <a:rPr lang="en-US" sz="850" i="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a:t>
            </a:r>
            <a:r>
              <a:rPr lang="en-US" sz="850" b="1" i="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Source: </a:t>
            </a:r>
            <a:r>
              <a:rPr lang="en-US" sz="850" i="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Hudgins JD, Porter JJ, Monuteaux MC, Bourgeois, FT. Trends in Opioid Prescribing for Adolescents and Young Adults in Ambulatory Care Settings. Pediatrics 2019; 143:6)</a:t>
            </a:r>
            <a:endParaRPr lang="en-US" sz="850" i="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 name="Rectangle 8"/>
          <p:cNvSpPr/>
          <p:nvPr/>
        </p:nvSpPr>
        <p:spPr>
          <a:xfrm>
            <a:off x="960120" y="2798064"/>
            <a:ext cx="5904319" cy="3108543"/>
          </a:xfrm>
          <a:prstGeom prst="rect">
            <a:avLst/>
          </a:prstGeom>
        </p:spPr>
        <p:txBody>
          <a:bodyPr wrap="square">
            <a:spAutoFit/>
          </a:bodyPr>
          <a:lstStyle/>
          <a:p>
            <a:pPr marL="457200" indent="-457200">
              <a:spcAft>
                <a:spcPts val="1400"/>
              </a:spcAft>
              <a:buClr>
                <a:srgbClr val="4382FF"/>
              </a:buClr>
              <a:buFont typeface="Arial" panose="020B0604020202020204" pitchFamily="34" charset="0"/>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Trips to a hospital ER (where children are often taken when tooth pain becomes severe) often lead to a prescription for </a:t>
            </a:r>
            <a:r>
              <a:rPr lang="en-US" sz="2800" b="1" dirty="0">
                <a:solidFill>
                  <a:schemeClr val="bg2">
                    <a:lumMod val="25000"/>
                  </a:schemeClr>
                </a:solidFill>
                <a:latin typeface="Arial" panose="020B0604020202020204" pitchFamily="34" charset="0"/>
                <a:cs typeface="Arial" panose="020B0604020202020204" pitchFamily="34" charset="0"/>
              </a:rPr>
              <a:t>opioids</a:t>
            </a:r>
            <a:r>
              <a:rPr lang="en-US" sz="2800" dirty="0">
                <a:solidFill>
                  <a:schemeClr val="tx1">
                    <a:lumMod val="75000"/>
                    <a:lumOff val="25000"/>
                  </a:schemeClr>
                </a:solidFill>
                <a:latin typeface="Arial" panose="020B0604020202020204" pitchFamily="34" charset="0"/>
                <a:cs typeface="Arial" panose="020B0604020202020204" pitchFamily="34" charset="0"/>
              </a:rPr>
              <a:t> to control the pain, rather than treatment for the disease.</a:t>
            </a:r>
          </a:p>
        </p:txBody>
      </p:sp>
      <p:grpSp>
        <p:nvGrpSpPr>
          <p:cNvPr id="10" name="Group 9"/>
          <p:cNvGrpSpPr/>
          <p:nvPr/>
        </p:nvGrpSpPr>
        <p:grpSpPr>
          <a:xfrm>
            <a:off x="6693408" y="2423160"/>
            <a:ext cx="4803433" cy="3500102"/>
            <a:chOff x="7251191" y="2398423"/>
            <a:chExt cx="4803433" cy="3500102"/>
          </a:xfrm>
        </p:grpSpPr>
        <p:sp>
          <p:nvSpPr>
            <p:cNvPr id="13" name="Flowchart: Stored Data 12"/>
            <p:cNvSpPr/>
            <p:nvPr/>
          </p:nvSpPr>
          <p:spPr>
            <a:xfrm>
              <a:off x="7251191" y="2398423"/>
              <a:ext cx="4803433" cy="3500102"/>
            </a:xfrm>
            <a:prstGeom prst="flowChartOnlineStorage">
              <a:avLst/>
            </a:prstGeom>
            <a:solidFill>
              <a:srgbClr val="FFE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69565" y="2580055"/>
              <a:ext cx="3653996" cy="3113673"/>
            </a:xfrm>
            <a:prstGeom prst="rect">
              <a:avLst/>
            </a:prstGeom>
          </p:spPr>
          <p:txBody>
            <a:bodyPr wrap="square">
              <a:spAutoFit/>
            </a:bodyPr>
            <a:lstStyle/>
            <a:p>
              <a:pPr>
                <a:spcAft>
                  <a:spcPts val="1000"/>
                </a:spcAft>
                <a:buClr>
                  <a:srgbClr val="4382FF"/>
                </a:buClr>
              </a:pPr>
              <a:r>
                <a:rPr lang="en-US" sz="26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DID YOU KNOW?</a:t>
              </a:r>
            </a:p>
            <a:p>
              <a:pPr>
                <a:spcAft>
                  <a:spcPts val="2000"/>
                </a:spcAft>
                <a:buClr>
                  <a:srgbClr val="4382FF"/>
                </a:buClr>
              </a:pPr>
              <a:r>
                <a:rPr lang="en-US" sz="2700" dirty="0">
                  <a:solidFill>
                    <a:schemeClr val="tx1">
                      <a:lumMod val="75000"/>
                      <a:lumOff val="25000"/>
                    </a:schemeClr>
                  </a:solidFill>
                  <a:latin typeface="Arial" panose="020B0604020202020204" pitchFamily="34" charset="0"/>
                  <a:cs typeface="Arial" panose="020B0604020202020204" pitchFamily="34" charset="0"/>
                </a:rPr>
                <a:t>Dental problems   were </a:t>
              </a:r>
              <a:r>
                <a:rPr lang="en-US" sz="2700" b="1" dirty="0">
                  <a:solidFill>
                    <a:schemeClr val="bg2">
                      <a:lumMod val="25000"/>
                    </a:schemeClr>
                  </a:solidFill>
                  <a:latin typeface="Arial" panose="020B0604020202020204" pitchFamily="34" charset="0"/>
                  <a:cs typeface="Arial" panose="020B0604020202020204" pitchFamily="34" charset="0"/>
                </a:rPr>
                <a:t>the leading reason </a:t>
              </a:r>
              <a:r>
                <a:rPr lang="en-US" sz="2700" dirty="0">
                  <a:solidFill>
                    <a:schemeClr val="tx1">
                      <a:lumMod val="75000"/>
                      <a:lumOff val="25000"/>
                    </a:schemeClr>
                  </a:solidFill>
                  <a:latin typeface="Arial" panose="020B0604020202020204" pitchFamily="34" charset="0"/>
                  <a:cs typeface="Arial" panose="020B0604020202020204" pitchFamily="34" charset="0"/>
                </a:rPr>
                <a:t>why teens  and young adults  were prescribed opioids after ER visits.</a:t>
              </a:r>
            </a:p>
          </p:txBody>
        </p:sp>
      </p:grpSp>
    </p:spTree>
    <p:extLst>
      <p:ext uri="{BB962C8B-B14F-4D97-AF65-F5344CB8AC3E}">
        <p14:creationId xmlns:p14="http://schemas.microsoft.com/office/powerpoint/2010/main" val="29589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21110</TotalTime>
  <Words>2299</Words>
  <Application>Microsoft Office PowerPoint</Application>
  <PresentationFormat>Widescreen</PresentationFormat>
  <Paragraphs>186</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vt:lpstr>
      <vt:lpstr>Office Theme</vt:lpstr>
      <vt:lpstr>How KOHA helps to put California children on a path toward healthy and successful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Gearing Up for Success:  8 key questions</dc:title>
  <dc:creator>Matt Jacob</dc:creator>
  <cp:lastModifiedBy>Lopez, Annic</cp:lastModifiedBy>
  <cp:revision>1094</cp:revision>
  <dcterms:created xsi:type="dcterms:W3CDTF">2018-04-08T12:58:09Z</dcterms:created>
  <dcterms:modified xsi:type="dcterms:W3CDTF">2021-08-06T20:43:28Z</dcterms:modified>
</cp:coreProperties>
</file>