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4.xml" ContentType="application/vnd.openxmlformats-officedocument.drawingml.chartshapes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20" r:id="rId2"/>
  </p:sldMasterIdLst>
  <p:notesMasterIdLst>
    <p:notesMasterId r:id="rId48"/>
  </p:notesMasterIdLst>
  <p:sldIdLst>
    <p:sldId id="256" r:id="rId3"/>
    <p:sldId id="402" r:id="rId4"/>
    <p:sldId id="287" r:id="rId5"/>
    <p:sldId id="317" r:id="rId6"/>
    <p:sldId id="341" r:id="rId7"/>
    <p:sldId id="346" r:id="rId8"/>
    <p:sldId id="326" r:id="rId9"/>
    <p:sldId id="348" r:id="rId10"/>
    <p:sldId id="351" r:id="rId11"/>
    <p:sldId id="352" r:id="rId12"/>
    <p:sldId id="354" r:id="rId13"/>
    <p:sldId id="355" r:id="rId14"/>
    <p:sldId id="353" r:id="rId15"/>
    <p:sldId id="357" r:id="rId16"/>
    <p:sldId id="383" r:id="rId17"/>
    <p:sldId id="369" r:id="rId18"/>
    <p:sldId id="384" r:id="rId19"/>
    <p:sldId id="370" r:id="rId20"/>
    <p:sldId id="385" r:id="rId21"/>
    <p:sldId id="371" r:id="rId22"/>
    <p:sldId id="386" r:id="rId23"/>
    <p:sldId id="372" r:id="rId24"/>
    <p:sldId id="387" r:id="rId25"/>
    <p:sldId id="373" r:id="rId26"/>
    <p:sldId id="388" r:id="rId27"/>
    <p:sldId id="374" r:id="rId28"/>
    <p:sldId id="389" r:id="rId29"/>
    <p:sldId id="375" r:id="rId30"/>
    <p:sldId id="390" r:id="rId31"/>
    <p:sldId id="364" r:id="rId32"/>
    <p:sldId id="376" r:id="rId33"/>
    <p:sldId id="377" r:id="rId34"/>
    <p:sldId id="391" r:id="rId35"/>
    <p:sldId id="401" r:id="rId36"/>
    <p:sldId id="392" r:id="rId37"/>
    <p:sldId id="393" r:id="rId38"/>
    <p:sldId id="394" r:id="rId39"/>
    <p:sldId id="395" r:id="rId40"/>
    <p:sldId id="396" r:id="rId41"/>
    <p:sldId id="397" r:id="rId42"/>
    <p:sldId id="398" r:id="rId43"/>
    <p:sldId id="399" r:id="rId44"/>
    <p:sldId id="400" r:id="rId45"/>
    <p:sldId id="336" r:id="rId46"/>
    <p:sldId id="337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even Dauterman" initials="SD" lastIdx="12" clrIdx="0">
    <p:extLst>
      <p:ext uri="{19B8F6BF-5375-455C-9EA6-DF929625EA0E}">
        <p15:presenceInfo xmlns:p15="http://schemas.microsoft.com/office/powerpoint/2012/main" userId="S-1-5-21-1229272821-484763869-682003330-8207" providerId="AD"/>
      </p:ext>
    </p:extLst>
  </p:cmAuthor>
  <p:cmAuthor id="2" name="Himangi Mutha " initials="HM" lastIdx="2" clrIdx="1">
    <p:extLst>
      <p:ext uri="{19B8F6BF-5375-455C-9EA6-DF929625EA0E}">
        <p15:presenceInfo xmlns:p15="http://schemas.microsoft.com/office/powerpoint/2012/main" userId="Himangi Mutha " providerId="None"/>
      </p:ext>
    </p:extLst>
  </p:cmAuthor>
  <p:cmAuthor id="3" name="Mark Doty" initials="MD" lastIdx="12" clrIdx="2">
    <p:extLst>
      <p:ext uri="{19B8F6BF-5375-455C-9EA6-DF929625EA0E}">
        <p15:presenceInfo xmlns:p15="http://schemas.microsoft.com/office/powerpoint/2012/main" userId="S-1-5-21-1229272821-484763869-682003330-8189" providerId="AD"/>
      </p:ext>
    </p:extLst>
  </p:cmAuthor>
  <p:cmAuthor id="4" name="Utsav Domadia" initials="UD" lastIdx="8" clrIdx="3">
    <p:extLst>
      <p:ext uri="{19B8F6BF-5375-455C-9EA6-DF929625EA0E}">
        <p15:presenceInfo xmlns:p15="http://schemas.microsoft.com/office/powerpoint/2012/main" userId="S-1-5-21-1229272821-484763869-682003330-818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414A"/>
    <a:srgbClr val="130DBF"/>
    <a:srgbClr val="019247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81" autoAdjust="0"/>
    <p:restoredTop sz="94660"/>
  </p:normalViewPr>
  <p:slideViewPr>
    <p:cSldViewPr snapToGrid="0">
      <p:cViewPr varScale="1">
        <p:scale>
          <a:sx n="89" d="100"/>
          <a:sy n="89" d="100"/>
        </p:scale>
        <p:origin x="480" y="8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PROJECTS\Fresno%20County\Deliverables\Overall%20Collision%20Analysis)11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TJKM%20Work\Fresno%20County%20SS4A\Collsion%20Analysis\Overall%20Collision%20Analysis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TJKM%20Work\Fresno%20County%20SS4A\Collsion%20Analysis\Overall%20Collision%20Analysis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tjkm.com\companyfiles\employees\PROJECTS\JURISDICTION\F\Fresno%20County\090-087%20SS4A%20Safety%20Action%20Plan\Deliverables\Citywise_Report\Fresno%20County%20Maptionnaire%20Summary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IN" sz="1100" b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Collisions by Severity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5328759354655001"/>
          <c:y val="0.14070515480149534"/>
          <c:w val="0.45506100925898396"/>
          <c:h val="0.76125052926770631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E6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6EE-457C-BC7E-E341148E9517}"/>
              </c:ext>
            </c:extLst>
          </c:dPt>
          <c:dPt>
            <c:idx val="1"/>
            <c:bubble3D val="0"/>
            <c:explosion val="1"/>
            <c:spPr>
              <a:solidFill>
                <a:srgbClr val="0070F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6EE-457C-BC7E-E341148E9517}"/>
              </c:ext>
            </c:extLst>
          </c:dPt>
          <c:dPt>
            <c:idx val="2"/>
            <c:bubble3D val="0"/>
            <c:spPr>
              <a:solidFill>
                <a:srgbClr val="FFDC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6EE-457C-BC7E-E341148E9517}"/>
              </c:ext>
            </c:extLst>
          </c:dPt>
          <c:dPt>
            <c:idx val="3"/>
            <c:bubble3D val="0"/>
            <c:spPr>
              <a:solidFill>
                <a:srgbClr val="38BD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6EE-457C-BC7E-E341148E9517}"/>
              </c:ext>
            </c:extLst>
          </c:dPt>
          <c:dLbls>
            <c:dLbl>
              <c:idx val="0"/>
              <c:layout>
                <c:manualLayout>
                  <c:x val="0.21752377584005367"/>
                  <c:y val="-0.1017549136747352"/>
                </c:manualLayout>
              </c:layout>
              <c:tx>
                <c:rich>
                  <a:bodyPr/>
                  <a:lstStyle/>
                  <a:p>
                    <a:fld id="{A489AB0D-7C29-4203-800C-BBE6E5A009BD}" type="CELLRANGE">
                      <a:rPr lang="en-US" baseline="0"/>
                      <a:pPr/>
                      <a:t>[CELLRANGE]</a:t>
                    </a:fld>
                    <a:r>
                      <a:rPr lang="en-US" baseline="0"/>
                      <a:t>
</a:t>
                    </a:r>
                    <a:fld id="{F08D512E-53C8-4EEE-AD8F-F0A555BEA92E}" type="CATEGORYNAME">
                      <a:rPr lang="en-US" baseline="0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1D03A91E-82C5-4CC9-81F6-1F55E3E9D0B5}" type="PERCENTAGE">
                      <a:rPr lang="en-US" baseline="0"/>
                      <a:pPr/>
                      <a:t>[PERCENTAGE]</a:t>
                    </a:fld>
                    <a:endParaRPr lang="en-US" baseline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6EE-457C-BC7E-E341148E9517}"/>
                </c:ext>
                <c:ext xmlns:c15="http://schemas.microsoft.com/office/drawing/2012/chart" uri="{CE6537A1-D6FC-4f65-9D91-7224C49458BB}">
                  <c15:layout>
                    <c:manualLayout>
                      <c:w val="0.12791570986843645"/>
                      <c:h val="0.29472683394188542"/>
                    </c:manualLayout>
                  </c15:layout>
                  <c15:dlblFieldTable/>
                  <c15:showDataLabelsRange val="1"/>
                </c:ext>
              </c:extLst>
            </c:dLbl>
            <c:dLbl>
              <c:idx val="1"/>
              <c:layout>
                <c:manualLayout>
                  <c:x val="0.2198317367416972"/>
                  <c:y val="0.11860506377316357"/>
                </c:manualLayout>
              </c:layout>
              <c:tx>
                <c:rich>
                  <a:bodyPr/>
                  <a:lstStyle/>
                  <a:p>
                    <a:fld id="{1E7050DC-17B3-4FAF-9901-AF3A519634C4}" type="CELLRANGE">
                      <a:rPr lang="en-US" baseline="0"/>
                      <a:pPr/>
                      <a:t>[CELLRANGE]</a:t>
                    </a:fld>
                    <a:r>
                      <a:rPr lang="en-US" baseline="0"/>
                      <a:t>
</a:t>
                    </a:r>
                    <a:fld id="{E36A101A-0CCF-470F-83E6-2B72D3D0E973}" type="CATEGORYNAME">
                      <a:rPr lang="en-US" baseline="0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8E1B4F6B-5CA8-41C9-BD2B-4AC0270EFE33}" type="PERCENTAGE">
                      <a:rPr lang="en-US" baseline="0"/>
                      <a:pPr/>
                      <a:t>[PERCENTAGE]</a:t>
                    </a:fld>
                    <a:endParaRPr lang="en-US" baseline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6EE-457C-BC7E-E341148E9517}"/>
                </c:ext>
                <c:ext xmlns:c15="http://schemas.microsoft.com/office/drawing/2012/chart" uri="{CE6537A1-D6FC-4f65-9D91-7224C49458BB}">
                  <c15:layout>
                    <c:manualLayout>
                      <c:w val="0.21823466135411532"/>
                      <c:h val="0.32009401809848398"/>
                    </c:manualLayout>
                  </c15:layout>
                  <c15:dlblFieldTable/>
                  <c15:showDataLabelsRange val="1"/>
                </c:ext>
              </c:extLst>
            </c:dLbl>
            <c:dLbl>
              <c:idx val="2"/>
              <c:layout>
                <c:manualLayout>
                  <c:x val="-0.33957700014116687"/>
                  <c:y val="2.7891359147617659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defRPr>
                    </a:pPr>
                    <a:fld id="{F7E02245-8873-406E-A931-57E745866057}" type="CELLRANGE">
                      <a:rPr lang="en-US" baseline="0"/>
                      <a:pPr>
                        <a:defRPr sz="1000">
                          <a:latin typeface="Segoe UI" panose="020B0502040204020203" pitchFamily="34" charset="0"/>
                          <a:cs typeface="Segoe UI" panose="020B0502040204020203" pitchFamily="34" charset="0"/>
                        </a:defRPr>
                      </a:pPr>
                      <a:t>[CELLRANGE]</a:t>
                    </a:fld>
                    <a:r>
                      <a:rPr lang="en-US" baseline="0"/>
                      <a:t>
</a:t>
                    </a:r>
                    <a:fld id="{F3123742-AD17-419A-B022-7A5FC9831D1A}" type="CATEGORYNAME">
                      <a:rPr lang="en-US" baseline="0"/>
                      <a:pPr>
                        <a:defRPr sz="1000">
                          <a:latin typeface="Segoe UI" panose="020B0502040204020203" pitchFamily="34" charset="0"/>
                          <a:cs typeface="Segoe UI" panose="020B0502040204020203" pitchFamily="34" charset="0"/>
                        </a:defRPr>
                      </a:pPr>
                      <a:t>[CATEGORY NAME]</a:t>
                    </a:fld>
                    <a:r>
                      <a:rPr lang="en-US" baseline="0"/>
                      <a:t>
</a:t>
                    </a:r>
                    <a:fld id="{0CCBD4BF-0E64-432E-8AF7-C51273B8DBEA}" type="PERCENTAGE">
                      <a:rPr lang="en-US" baseline="0"/>
                      <a:pPr>
                        <a:defRPr sz="1000">
                          <a:latin typeface="Segoe UI" panose="020B0502040204020203" pitchFamily="34" charset="0"/>
                          <a:cs typeface="Segoe UI" panose="020B0502040204020203" pitchFamily="34" charset="0"/>
                        </a:defRPr>
                      </a:pPr>
                      <a:t>[PERCENTAGE]</a:t>
                    </a:fld>
                    <a:endParaRPr lang="en-US" baseline="0"/>
                  </a:p>
                </c:rich>
              </c:tx>
              <c:spPr>
                <a:solidFill>
                  <a:sysClr val="window" lastClr="FFFFFF"/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56EE-457C-BC7E-E341148E9517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ound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1656650083608778"/>
                      <c:h val="0.33187566321031398"/>
                    </c:manualLayout>
                  </c15:layout>
                  <c15:dlblFieldTable/>
                  <c15:showDataLabelsRange val="1"/>
                </c:ext>
              </c:extLst>
            </c:dLbl>
            <c:dLbl>
              <c:idx val="3"/>
              <c:layout>
                <c:manualLayout>
                  <c:x val="-0.2592852567409718"/>
                  <c:y val="2.7185071634437136E-3"/>
                </c:manualLayout>
              </c:layout>
              <c:tx>
                <c:rich>
                  <a:bodyPr/>
                  <a:lstStyle/>
                  <a:p>
                    <a:fld id="{1B058878-69BB-4044-AAA4-A606C76A50FE}" type="CELLRANGE">
                      <a:rPr lang="en-US" baseline="0"/>
                      <a:pPr/>
                      <a:t>[CELLRANGE]</a:t>
                    </a:fld>
                    <a:r>
                      <a:rPr lang="en-US" baseline="0"/>
                      <a:t>
</a:t>
                    </a:r>
                    <a:fld id="{142A0856-746F-4BF8-B5E8-6BD3F5716203}" type="CATEGORYNAME">
                      <a:rPr lang="en-US" baseline="0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8018B63A-6177-4269-8A86-658F5AE88C7F}" type="PERCENTAGE">
                      <a:rPr lang="en-US" baseline="0"/>
                      <a:pPr/>
                      <a:t>[PERCENTAGE]</a:t>
                    </a:fld>
                    <a:endParaRPr lang="en-US" baseline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56EE-457C-BC7E-E341148E9517}"/>
                </c:ext>
                <c:ext xmlns:c15="http://schemas.microsoft.com/office/drawing/2012/chart" uri="{CE6537A1-D6FC-4f65-9D91-7224C49458BB}">
                  <c15:dlblFieldTable/>
                  <c15:showDataLabelsRange val="1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chemeClr val="accent1">
                    <a:lumMod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15875" cap="sq" cmpd="sng" algn="ctr">
                  <a:solidFill>
                    <a:schemeClr val="tx1">
                      <a:alpha val="80000"/>
                    </a:schemeClr>
                  </a:solidFill>
                  <a:prstDash val="sysDot"/>
                  <a:bevel/>
                  <a:headEnd type="triangle" w="sm" len="sm"/>
                  <a:tailEnd type="diamond"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oundRect">
                    <a:avLst/>
                  </a:prstGeom>
                  <a:noFill/>
                  <a:ln>
                    <a:noFill/>
                  </a:ln>
                </c15:spPr>
                <c15:showDataLabelsRange val="1"/>
              </c:ext>
            </c:extLst>
          </c:dLbls>
          <c:cat>
            <c:strRef>
              <c:f>Severity!$A$1:$A$4</c:f>
              <c:strCache>
                <c:ptCount val="4"/>
                <c:pt idx="0">
                  <c:v>Fatal</c:v>
                </c:pt>
                <c:pt idx="1">
                  <c:v>Severe Injury</c:v>
                </c:pt>
                <c:pt idx="2">
                  <c:v>Visible Injury</c:v>
                </c:pt>
                <c:pt idx="3">
                  <c:v>Complaint of Pain</c:v>
                </c:pt>
              </c:strCache>
            </c:strRef>
          </c:cat>
          <c:val>
            <c:numRef>
              <c:f>Severity!$B$1:$B$4</c:f>
              <c:numCache>
                <c:formatCode>General</c:formatCode>
                <c:ptCount val="4"/>
                <c:pt idx="0">
                  <c:v>303</c:v>
                </c:pt>
                <c:pt idx="1">
                  <c:v>792</c:v>
                </c:pt>
                <c:pt idx="2" formatCode="#,##0">
                  <c:v>1832</c:v>
                </c:pt>
                <c:pt idx="3" formatCode="#,##0">
                  <c:v>2843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56EE-457C-BC7E-E341148E9517}"/>
            </c:ext>
            <c:ext xmlns:c15="http://schemas.microsoft.com/office/drawing/2012/chart" uri="{02D57815-91ED-43cb-92C2-25804820EDAC}">
              <c15:datalabelsRange>
                <c15:f>Severity!$B$1:$B$4</c15:f>
                <c15:dlblRangeCache>
                  <c:ptCount val="4"/>
                  <c:pt idx="0">
                    <c:v>303</c:v>
                  </c:pt>
                  <c:pt idx="1">
                    <c:v>792</c:v>
                  </c:pt>
                  <c:pt idx="2">
                    <c:v>1,832</c:v>
                  </c:pt>
                  <c:pt idx="3">
                    <c:v>2,843</c:v>
                  </c:pt>
                </c15:dlblRangeCache>
              </c15:datalabelsRang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65"/>
        <c:holeSize val="5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IN" sz="1100" b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Collisions by Severity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5328759354655001"/>
          <c:y val="0.14070515480149534"/>
          <c:w val="0.45506100925898396"/>
          <c:h val="0.76125052926770631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E6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CF5-4FCD-8C30-F17A57513E57}"/>
              </c:ext>
            </c:extLst>
          </c:dPt>
          <c:dPt>
            <c:idx val="1"/>
            <c:bubble3D val="0"/>
            <c:explosion val="1"/>
            <c:spPr>
              <a:solidFill>
                <a:srgbClr val="0070F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CF5-4FCD-8C30-F17A57513E57}"/>
              </c:ext>
            </c:extLst>
          </c:dPt>
          <c:dPt>
            <c:idx val="2"/>
            <c:bubble3D val="0"/>
            <c:spPr>
              <a:solidFill>
                <a:srgbClr val="FFDC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CF5-4FCD-8C30-F17A57513E57}"/>
              </c:ext>
            </c:extLst>
          </c:dPt>
          <c:dPt>
            <c:idx val="3"/>
            <c:bubble3D val="0"/>
            <c:spPr>
              <a:solidFill>
                <a:srgbClr val="38BD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CF5-4FCD-8C30-F17A57513E57}"/>
              </c:ext>
            </c:extLst>
          </c:dPt>
          <c:dLbls>
            <c:dLbl>
              <c:idx val="0"/>
              <c:layout>
                <c:manualLayout>
                  <c:x val="0.16965345145902977"/>
                  <c:y val="3.3130379414010154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CF5-4FCD-8C30-F17A57513E57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5951403203964973"/>
                  <c:y val="0.11672944299603068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BCF5-4FCD-8C30-F17A57513E57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1650474255268046"/>
                  <c:y val="-9.6255009178194711E-2"/>
                </c:manualLayout>
              </c:layout>
              <c:spPr>
                <a:solidFill>
                  <a:sysClr val="window" lastClr="FFFFFF"/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BCF5-4FCD-8C30-F17A57513E57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ound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8133952989439375"/>
                      <c:h val="0.21755232328490426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0.2365489702828158"/>
                  <c:y val="-0.12832436266724345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BCF5-4FCD-8C30-F17A57513E57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ysClr val="window" lastClr="FFFFFF"/>
              </a:solidFill>
              <a:ln>
                <a:solidFill>
                  <a:schemeClr val="accent1">
                    <a:lumMod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15875" cap="sq" cmpd="sng" algn="ctr">
                  <a:solidFill>
                    <a:schemeClr val="tx1">
                      <a:alpha val="80000"/>
                    </a:schemeClr>
                  </a:solidFill>
                  <a:prstDash val="sysDot"/>
                  <a:bevel/>
                  <a:headEnd type="triangle" w="sm" len="sm"/>
                  <a:tailEnd type="diamond"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ound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'Severity-Pedestrian'!$A$1:$A$4</c:f>
              <c:strCache>
                <c:ptCount val="4"/>
                <c:pt idx="0">
                  <c:v>Fatal</c:v>
                </c:pt>
                <c:pt idx="1">
                  <c:v>Severe Injury</c:v>
                </c:pt>
                <c:pt idx="2">
                  <c:v>Visible Injury</c:v>
                </c:pt>
                <c:pt idx="3">
                  <c:v>Complaint of Pain</c:v>
                </c:pt>
              </c:strCache>
            </c:strRef>
          </c:cat>
          <c:val>
            <c:numRef>
              <c:f>'Severity-Pedestrian'!$B$1:$B$4</c:f>
              <c:numCache>
                <c:formatCode>General</c:formatCode>
                <c:ptCount val="4"/>
                <c:pt idx="0">
                  <c:v>31</c:v>
                </c:pt>
                <c:pt idx="1">
                  <c:v>39</c:v>
                </c:pt>
                <c:pt idx="2">
                  <c:v>19</c:v>
                </c:pt>
                <c:pt idx="3">
                  <c:v>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BCF5-4FCD-8C30-F17A57513E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65"/>
        <c:holeSize val="5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IN" sz="1100" b="1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Collisions by Severity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5328759354655001"/>
          <c:y val="0.14070515480149534"/>
          <c:w val="0.45506100925898396"/>
          <c:h val="0.76125052926770631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E6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CF5-4FCD-8C30-F17A57513E57}"/>
              </c:ext>
            </c:extLst>
          </c:dPt>
          <c:dPt>
            <c:idx val="1"/>
            <c:bubble3D val="0"/>
            <c:explosion val="1"/>
            <c:spPr>
              <a:solidFill>
                <a:srgbClr val="0070F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CF5-4FCD-8C30-F17A57513E57}"/>
              </c:ext>
            </c:extLst>
          </c:dPt>
          <c:dPt>
            <c:idx val="2"/>
            <c:bubble3D val="0"/>
            <c:spPr>
              <a:solidFill>
                <a:srgbClr val="FFDC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CF5-4FCD-8C30-F17A57513E57}"/>
              </c:ext>
            </c:extLst>
          </c:dPt>
          <c:dPt>
            <c:idx val="3"/>
            <c:bubble3D val="0"/>
            <c:spPr>
              <a:solidFill>
                <a:srgbClr val="38BD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CF5-4FCD-8C30-F17A57513E57}"/>
              </c:ext>
            </c:extLst>
          </c:dPt>
          <c:dLbls>
            <c:dLbl>
              <c:idx val="0"/>
              <c:layout>
                <c:manualLayout>
                  <c:x val="0.16965345145902977"/>
                  <c:y val="3.3130379414010154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CF5-4FCD-8C30-F17A57513E57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6616679580984467"/>
                  <c:y val="0.13551507381071581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BCF5-4FCD-8C30-F17A57513E57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3.3993202979923726E-2"/>
                  <c:y val="-0.23746734769140662"/>
                </c:manualLayout>
              </c:layout>
              <c:spPr>
                <a:solidFill>
                  <a:sysClr val="window" lastClr="FFFFFF"/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BCF5-4FCD-8C30-F17A57513E57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ound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5705989713338834"/>
                      <c:h val="0.14383812235790938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0.17501619510158228"/>
                  <c:y val="-8.1768043310915473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BCF5-4FCD-8C30-F17A57513E57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ysClr val="window" lastClr="FFFFFF"/>
              </a:solidFill>
              <a:ln>
                <a:solidFill>
                  <a:schemeClr val="accent1">
                    <a:lumMod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15875" cap="sq" cmpd="sng" algn="ctr">
                  <a:solidFill>
                    <a:schemeClr val="tx1">
                      <a:alpha val="80000"/>
                    </a:schemeClr>
                  </a:solidFill>
                  <a:prstDash val="sysDot"/>
                  <a:bevel/>
                  <a:headEnd type="triangle" w="sm" len="sm"/>
                  <a:tailEnd type="diamond"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ound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'Severity-Bicycle'!$A$1:$A$4</c:f>
              <c:strCache>
                <c:ptCount val="4"/>
                <c:pt idx="0">
                  <c:v>Fatal</c:v>
                </c:pt>
                <c:pt idx="1">
                  <c:v>Severe Injury</c:v>
                </c:pt>
                <c:pt idx="2">
                  <c:v>Visible Injury</c:v>
                </c:pt>
                <c:pt idx="3">
                  <c:v>Complaint of Pain</c:v>
                </c:pt>
              </c:strCache>
            </c:strRef>
          </c:cat>
          <c:val>
            <c:numRef>
              <c:f>'Severity-Bicycle'!$B$1:$B$4</c:f>
              <c:numCache>
                <c:formatCode>General</c:formatCode>
                <c:ptCount val="4"/>
                <c:pt idx="0">
                  <c:v>17</c:v>
                </c:pt>
                <c:pt idx="1">
                  <c:v>26</c:v>
                </c:pt>
                <c:pt idx="2">
                  <c:v>47</c:v>
                </c:pt>
                <c:pt idx="3">
                  <c:v>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BCF5-4FCD-8C30-F17A57513E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65"/>
        <c:holeSize val="5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439109689125278E-2"/>
          <c:y val="3.3458799440315955E-2"/>
          <c:w val="0.93848877069785797"/>
          <c:h val="0.7722846801114836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Graphs!$B$1</c:f>
              <c:strCache>
                <c:ptCount val="1"/>
                <c:pt idx="0">
                  <c:v>Bike Lane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4F36-48E2-8B1E-D4731B19BE4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Graphs!$A$2:$A$11</c:f>
              <c:strCache>
                <c:ptCount val="10"/>
                <c:pt idx="0">
                  <c:v>W Beran Way</c:v>
                </c:pt>
                <c:pt idx="1">
                  <c:v>Olive Ave</c:v>
                </c:pt>
                <c:pt idx="2">
                  <c:v>Ashlan Ave</c:v>
                </c:pt>
                <c:pt idx="3">
                  <c:v>Belmont Ave</c:v>
                </c:pt>
                <c:pt idx="4">
                  <c:v>Fowler Ave</c:v>
                </c:pt>
                <c:pt idx="5">
                  <c:v>N Bethel Ave</c:v>
                </c:pt>
                <c:pt idx="6">
                  <c:v>Manning Ave</c:v>
                </c:pt>
                <c:pt idx="7">
                  <c:v>Shaw Ave</c:v>
                </c:pt>
                <c:pt idx="8">
                  <c:v>Kings Canyon Rd</c:v>
                </c:pt>
                <c:pt idx="9">
                  <c:v>Millerton Rd</c:v>
                </c:pt>
              </c:strCache>
            </c:strRef>
          </c:cat>
          <c:val>
            <c:numRef>
              <c:f>Graphs!$B$2:$B$11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F36-48E2-8B1E-D4731B19BE49}"/>
            </c:ext>
          </c:extLst>
        </c:ser>
        <c:ser>
          <c:idx val="1"/>
          <c:order val="1"/>
          <c:tx>
            <c:strRef>
              <c:f>Graphs!$C$1</c:f>
              <c:strCache>
                <c:ptCount val="1"/>
                <c:pt idx="0">
                  <c:v>Crosswalk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4F36-48E2-8B1E-D4731B19BE4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Graphs!$A$2:$A$11</c:f>
              <c:strCache>
                <c:ptCount val="10"/>
                <c:pt idx="0">
                  <c:v>W Beran Way</c:v>
                </c:pt>
                <c:pt idx="1">
                  <c:v>Olive Ave</c:v>
                </c:pt>
                <c:pt idx="2">
                  <c:v>Ashlan Ave</c:v>
                </c:pt>
                <c:pt idx="3">
                  <c:v>Belmont Ave</c:v>
                </c:pt>
                <c:pt idx="4">
                  <c:v>Fowler Ave</c:v>
                </c:pt>
                <c:pt idx="5">
                  <c:v>N Bethel Ave</c:v>
                </c:pt>
                <c:pt idx="6">
                  <c:v>Manning Ave</c:v>
                </c:pt>
                <c:pt idx="7">
                  <c:v>Shaw Ave</c:v>
                </c:pt>
                <c:pt idx="8">
                  <c:v>Kings Canyon Rd</c:v>
                </c:pt>
                <c:pt idx="9">
                  <c:v>Millerton Rd</c:v>
                </c:pt>
              </c:strCache>
            </c:strRef>
          </c:cat>
          <c:val>
            <c:numRef>
              <c:f>Graphs!$C$2:$C$11</c:f>
              <c:numCache>
                <c:formatCode>General</c:formatCode>
                <c:ptCount val="10"/>
                <c:pt idx="0">
                  <c:v>0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4F36-48E2-8B1E-D4731B19BE49}"/>
            </c:ext>
          </c:extLst>
        </c:ser>
        <c:ser>
          <c:idx val="2"/>
          <c:order val="2"/>
          <c:tx>
            <c:strRef>
              <c:f>Graphs!$D$1</c:f>
              <c:strCache>
                <c:ptCount val="1"/>
                <c:pt idx="0">
                  <c:v>Flooding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2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4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5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6-4F36-48E2-8B1E-D4731B19BE4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Graphs!$A$2:$A$11</c:f>
              <c:strCache>
                <c:ptCount val="10"/>
                <c:pt idx="0">
                  <c:v>W Beran Way</c:v>
                </c:pt>
                <c:pt idx="1">
                  <c:v>Olive Ave</c:v>
                </c:pt>
                <c:pt idx="2">
                  <c:v>Ashlan Ave</c:v>
                </c:pt>
                <c:pt idx="3">
                  <c:v>Belmont Ave</c:v>
                </c:pt>
                <c:pt idx="4">
                  <c:v>Fowler Ave</c:v>
                </c:pt>
                <c:pt idx="5">
                  <c:v>N Bethel Ave</c:v>
                </c:pt>
                <c:pt idx="6">
                  <c:v>Manning Ave</c:v>
                </c:pt>
                <c:pt idx="7">
                  <c:v>Shaw Ave</c:v>
                </c:pt>
                <c:pt idx="8">
                  <c:v>Kings Canyon Rd</c:v>
                </c:pt>
                <c:pt idx="9">
                  <c:v>Millerton Rd</c:v>
                </c:pt>
              </c:strCache>
            </c:strRef>
          </c:cat>
          <c:val>
            <c:numRef>
              <c:f>Graphs!$D$2:$D$11</c:f>
              <c:numCache>
                <c:formatCode>General</c:formatCode>
                <c:ptCount val="10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7-4F36-48E2-8B1E-D4731B19BE49}"/>
            </c:ext>
          </c:extLst>
        </c:ser>
        <c:ser>
          <c:idx val="3"/>
          <c:order val="3"/>
          <c:tx>
            <c:strRef>
              <c:f>Graphs!$E$1</c:f>
              <c:strCache>
                <c:ptCount val="1"/>
                <c:pt idx="0">
                  <c:v>Lighting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8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9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A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B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C-4F36-48E2-8B1E-D4731B19BE4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Graphs!$A$2:$A$11</c:f>
              <c:strCache>
                <c:ptCount val="10"/>
                <c:pt idx="0">
                  <c:v>W Beran Way</c:v>
                </c:pt>
                <c:pt idx="1">
                  <c:v>Olive Ave</c:v>
                </c:pt>
                <c:pt idx="2">
                  <c:v>Ashlan Ave</c:v>
                </c:pt>
                <c:pt idx="3">
                  <c:v>Belmont Ave</c:v>
                </c:pt>
                <c:pt idx="4">
                  <c:v>Fowler Ave</c:v>
                </c:pt>
                <c:pt idx="5">
                  <c:v>N Bethel Ave</c:v>
                </c:pt>
                <c:pt idx="6">
                  <c:v>Manning Ave</c:v>
                </c:pt>
                <c:pt idx="7">
                  <c:v>Shaw Ave</c:v>
                </c:pt>
                <c:pt idx="8">
                  <c:v>Kings Canyon Rd</c:v>
                </c:pt>
                <c:pt idx="9">
                  <c:v>Millerton Rd</c:v>
                </c:pt>
              </c:strCache>
            </c:strRef>
          </c:cat>
          <c:val>
            <c:numRef>
              <c:f>Graphs!$E$2:$E$11</c:f>
              <c:numCache>
                <c:formatCode>General</c:formatCode>
                <c:ptCount val="10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D-4F36-48E2-8B1E-D4731B19BE49}"/>
            </c:ext>
          </c:extLst>
        </c:ser>
        <c:ser>
          <c:idx val="4"/>
          <c:order val="4"/>
          <c:tx>
            <c:strRef>
              <c:f>Graphs!$F$1</c:f>
              <c:strCache>
                <c:ptCount val="1"/>
                <c:pt idx="0">
                  <c:v>Pavement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E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F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0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1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2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3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4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5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6-4F36-48E2-8B1E-D4731B19BE4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Graphs!$A$2:$A$11</c:f>
              <c:strCache>
                <c:ptCount val="10"/>
                <c:pt idx="0">
                  <c:v>W Beran Way</c:v>
                </c:pt>
                <c:pt idx="1">
                  <c:v>Olive Ave</c:v>
                </c:pt>
                <c:pt idx="2">
                  <c:v>Ashlan Ave</c:v>
                </c:pt>
                <c:pt idx="3">
                  <c:v>Belmont Ave</c:v>
                </c:pt>
                <c:pt idx="4">
                  <c:v>Fowler Ave</c:v>
                </c:pt>
                <c:pt idx="5">
                  <c:v>N Bethel Ave</c:v>
                </c:pt>
                <c:pt idx="6">
                  <c:v>Manning Ave</c:v>
                </c:pt>
                <c:pt idx="7">
                  <c:v>Shaw Ave</c:v>
                </c:pt>
                <c:pt idx="8">
                  <c:v>Kings Canyon Rd</c:v>
                </c:pt>
                <c:pt idx="9">
                  <c:v>Millerton Rd</c:v>
                </c:pt>
              </c:strCache>
            </c:strRef>
          </c:cat>
          <c:val>
            <c:numRef>
              <c:f>Graphs!$F$2:$F$11</c:f>
              <c:numCache>
                <c:formatCode>General</c:formatCode>
                <c:ptCount val="10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7-4F36-48E2-8B1E-D4731B19BE49}"/>
            </c:ext>
          </c:extLst>
        </c:ser>
        <c:ser>
          <c:idx val="5"/>
          <c:order val="5"/>
          <c:tx>
            <c:strRef>
              <c:f>Graphs!$G$1</c:f>
              <c:strCache>
                <c:ptCount val="1"/>
                <c:pt idx="0">
                  <c:v>Potholes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5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8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9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A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B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C-4F36-48E2-8B1E-D4731B19BE4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Graphs!$A$2:$A$11</c:f>
              <c:strCache>
                <c:ptCount val="10"/>
                <c:pt idx="0">
                  <c:v>W Beran Way</c:v>
                </c:pt>
                <c:pt idx="1">
                  <c:v>Olive Ave</c:v>
                </c:pt>
                <c:pt idx="2">
                  <c:v>Ashlan Ave</c:v>
                </c:pt>
                <c:pt idx="3">
                  <c:v>Belmont Ave</c:v>
                </c:pt>
                <c:pt idx="4">
                  <c:v>Fowler Ave</c:v>
                </c:pt>
                <c:pt idx="5">
                  <c:v>N Bethel Ave</c:v>
                </c:pt>
                <c:pt idx="6">
                  <c:v>Manning Ave</c:v>
                </c:pt>
                <c:pt idx="7">
                  <c:v>Shaw Ave</c:v>
                </c:pt>
                <c:pt idx="8">
                  <c:v>Kings Canyon Rd</c:v>
                </c:pt>
                <c:pt idx="9">
                  <c:v>Millerton Rd</c:v>
                </c:pt>
              </c:strCache>
            </c:strRef>
          </c:cat>
          <c:val>
            <c:numRef>
              <c:f>Graphs!$G$2:$G$11</c:f>
              <c:numCache>
                <c:formatCode>General</c:formatCode>
                <c:ptCount val="10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D-4F36-48E2-8B1E-D4731B19BE49}"/>
            </c:ext>
          </c:extLst>
        </c:ser>
        <c:ser>
          <c:idx val="6"/>
          <c:order val="6"/>
          <c:tx>
            <c:strRef>
              <c:f>Graphs!$H$1</c:f>
              <c:strCache>
                <c:ptCount val="1"/>
                <c:pt idx="0">
                  <c:v>Sidewalk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E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F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0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1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2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3-4F36-48E2-8B1E-D4731B19BE4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Graphs!$A$2:$A$11</c:f>
              <c:strCache>
                <c:ptCount val="10"/>
                <c:pt idx="0">
                  <c:v>W Beran Way</c:v>
                </c:pt>
                <c:pt idx="1">
                  <c:v>Olive Ave</c:v>
                </c:pt>
                <c:pt idx="2">
                  <c:v>Ashlan Ave</c:v>
                </c:pt>
                <c:pt idx="3">
                  <c:v>Belmont Ave</c:v>
                </c:pt>
                <c:pt idx="4">
                  <c:v>Fowler Ave</c:v>
                </c:pt>
                <c:pt idx="5">
                  <c:v>N Bethel Ave</c:v>
                </c:pt>
                <c:pt idx="6">
                  <c:v>Manning Ave</c:v>
                </c:pt>
                <c:pt idx="7">
                  <c:v>Shaw Ave</c:v>
                </c:pt>
                <c:pt idx="8">
                  <c:v>Kings Canyon Rd</c:v>
                </c:pt>
                <c:pt idx="9">
                  <c:v>Millerton Rd</c:v>
                </c:pt>
              </c:strCache>
            </c:strRef>
          </c:cat>
          <c:val>
            <c:numRef>
              <c:f>Graphs!$H$2:$H$11</c:f>
              <c:numCache>
                <c:formatCode>General</c:formatCode>
                <c:ptCount val="10"/>
                <c:pt idx="0">
                  <c:v>4</c:v>
                </c:pt>
                <c:pt idx="1">
                  <c:v>3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34-4F36-48E2-8B1E-D4731B19BE49}"/>
            </c:ext>
          </c:extLst>
        </c:ser>
        <c:ser>
          <c:idx val="7"/>
          <c:order val="7"/>
          <c:tx>
            <c:strRef>
              <c:f>Graphs!$I$1</c:f>
              <c:strCache>
                <c:ptCount val="1"/>
                <c:pt idx="0">
                  <c:v>Speeding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5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6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7-4F36-48E2-8B1E-D4731B19BE4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Graphs!$A$2:$A$11</c:f>
              <c:strCache>
                <c:ptCount val="10"/>
                <c:pt idx="0">
                  <c:v>W Beran Way</c:v>
                </c:pt>
                <c:pt idx="1">
                  <c:v>Olive Ave</c:v>
                </c:pt>
                <c:pt idx="2">
                  <c:v>Ashlan Ave</c:v>
                </c:pt>
                <c:pt idx="3">
                  <c:v>Belmont Ave</c:v>
                </c:pt>
                <c:pt idx="4">
                  <c:v>Fowler Ave</c:v>
                </c:pt>
                <c:pt idx="5">
                  <c:v>N Bethel Ave</c:v>
                </c:pt>
                <c:pt idx="6">
                  <c:v>Manning Ave</c:v>
                </c:pt>
                <c:pt idx="7">
                  <c:v>Shaw Ave</c:v>
                </c:pt>
                <c:pt idx="8">
                  <c:v>Kings Canyon Rd</c:v>
                </c:pt>
                <c:pt idx="9">
                  <c:v>Millerton Rd</c:v>
                </c:pt>
              </c:strCache>
            </c:strRef>
          </c:cat>
          <c:val>
            <c:numRef>
              <c:f>Graphs!$I$2:$I$11</c:f>
              <c:numCache>
                <c:formatCode>General</c:formatCode>
                <c:ptCount val="10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2</c:v>
                </c:pt>
                <c:pt idx="9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38-4F36-48E2-8B1E-D4731B19BE49}"/>
            </c:ext>
          </c:extLst>
        </c:ser>
        <c:ser>
          <c:idx val="8"/>
          <c:order val="8"/>
          <c:tx>
            <c:strRef>
              <c:f>Graphs!$J$1</c:f>
              <c:strCache>
                <c:ptCount val="1"/>
                <c:pt idx="0">
                  <c:v>Traffic Congestion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9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A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B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C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D-4F36-48E2-8B1E-D4731B19BE49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E-4F36-48E2-8B1E-D4731B19BE4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Graphs!$A$2:$A$11</c:f>
              <c:strCache>
                <c:ptCount val="10"/>
                <c:pt idx="0">
                  <c:v>W Beran Way</c:v>
                </c:pt>
                <c:pt idx="1">
                  <c:v>Olive Ave</c:v>
                </c:pt>
                <c:pt idx="2">
                  <c:v>Ashlan Ave</c:v>
                </c:pt>
                <c:pt idx="3">
                  <c:v>Belmont Ave</c:v>
                </c:pt>
                <c:pt idx="4">
                  <c:v>Fowler Ave</c:v>
                </c:pt>
                <c:pt idx="5">
                  <c:v>N Bethel Ave</c:v>
                </c:pt>
                <c:pt idx="6">
                  <c:v>Manning Ave</c:v>
                </c:pt>
                <c:pt idx="7">
                  <c:v>Shaw Ave</c:v>
                </c:pt>
                <c:pt idx="8">
                  <c:v>Kings Canyon Rd</c:v>
                </c:pt>
                <c:pt idx="9">
                  <c:v>Millerton Rd</c:v>
                </c:pt>
              </c:strCache>
            </c:strRef>
          </c:cat>
          <c:val>
            <c:numRef>
              <c:f>Graphs!$J$2:$J$11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2</c:v>
                </c:pt>
                <c:pt idx="7">
                  <c:v>3</c:v>
                </c:pt>
                <c:pt idx="8">
                  <c:v>0</c:v>
                </c:pt>
                <c:pt idx="9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3F-4F36-48E2-8B1E-D4731B19BE4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31520984"/>
        <c:axId val="331992232"/>
      </c:barChart>
      <c:catAx>
        <c:axId val="331520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992232"/>
        <c:crosses val="autoZero"/>
        <c:auto val="1"/>
        <c:lblAlgn val="ctr"/>
        <c:lblOffset val="100"/>
        <c:noMultiLvlLbl val="0"/>
      </c:catAx>
      <c:valAx>
        <c:axId val="3319922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520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109168977991224"/>
          <c:y val="0.87131018367366675"/>
          <c:w val="0.79781649634221252"/>
          <c:h val="5.312904159040557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498505-4850-4D55-9B59-9D8B63C18579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BE948ED5-2CF5-425B-8332-F62B8127A365}">
      <dgm:prSet phldrT="[Text]" custT="1"/>
      <dgm:spPr/>
      <dgm:t>
        <a:bodyPr/>
        <a:lstStyle/>
        <a:p>
          <a:r>
            <a:rPr lang="en-IN" sz="1400" dirty="0">
              <a:latin typeface="Segoe UI" panose="020B0502040204020203" pitchFamily="34" charset="0"/>
              <a:cs typeface="Segoe UI" panose="020B0502040204020203" pitchFamily="34" charset="0"/>
            </a:rPr>
            <a:t>Online Community Input</a:t>
          </a:r>
        </a:p>
      </dgm:t>
    </dgm:pt>
    <dgm:pt modelId="{716E4B83-4E08-4981-9EAA-66E3CDF12E1F}" type="parTrans" cxnId="{3D4ED3B1-3035-46B3-B87E-6B794C1B751D}">
      <dgm:prSet/>
      <dgm:spPr/>
      <dgm:t>
        <a:bodyPr/>
        <a:lstStyle/>
        <a:p>
          <a:endParaRPr lang="en-IN"/>
        </a:p>
      </dgm:t>
    </dgm:pt>
    <dgm:pt modelId="{29080705-0A26-4198-AD6D-6B597DCA11E8}" type="sibTrans" cxnId="{3D4ED3B1-3035-46B3-B87E-6B794C1B751D}">
      <dgm:prSet/>
      <dgm:spPr/>
      <dgm:t>
        <a:bodyPr/>
        <a:lstStyle/>
        <a:p>
          <a:endParaRPr lang="en-IN"/>
        </a:p>
      </dgm:t>
    </dgm:pt>
    <dgm:pt modelId="{2BE3AD44-CD21-420A-91E9-A9CC40CF6432}">
      <dgm:prSet phldrT="[Text]" custT="1"/>
      <dgm:spPr/>
      <dgm:t>
        <a:bodyPr/>
        <a:lstStyle/>
        <a:p>
          <a:r>
            <a:rPr lang="en-IN" sz="1400" dirty="0">
              <a:latin typeface="Segoe UI" panose="020B0502040204020203" pitchFamily="34" charset="0"/>
              <a:cs typeface="Segoe UI" panose="020B0502040204020203" pitchFamily="34" charset="0"/>
            </a:rPr>
            <a:t>Maptionnaire</a:t>
          </a:r>
        </a:p>
      </dgm:t>
    </dgm:pt>
    <dgm:pt modelId="{8142DF93-15A0-456A-B0AD-0191D46CEA9F}" type="parTrans" cxnId="{52E41E8D-5AFD-48EB-9E8D-492418670787}">
      <dgm:prSet/>
      <dgm:spPr/>
      <dgm:t>
        <a:bodyPr/>
        <a:lstStyle/>
        <a:p>
          <a:endParaRPr lang="en-IN"/>
        </a:p>
      </dgm:t>
    </dgm:pt>
    <dgm:pt modelId="{5C3C16A0-F249-4B36-A9A8-B1FEF8DEEE8E}" type="sibTrans" cxnId="{52E41E8D-5AFD-48EB-9E8D-492418670787}">
      <dgm:prSet/>
      <dgm:spPr/>
      <dgm:t>
        <a:bodyPr/>
        <a:lstStyle/>
        <a:p>
          <a:endParaRPr lang="en-IN"/>
        </a:p>
      </dgm:t>
    </dgm:pt>
    <dgm:pt modelId="{7905A9B0-A26E-420D-8062-60A01750A212}">
      <dgm:prSet phldrT="[Text]" custT="1"/>
      <dgm:spPr/>
      <dgm:t>
        <a:bodyPr/>
        <a:lstStyle/>
        <a:p>
          <a:r>
            <a:rPr lang="en-IN" sz="1400" dirty="0">
              <a:latin typeface="Segoe UI" panose="020B0502040204020203" pitchFamily="34" charset="0"/>
              <a:cs typeface="Segoe UI" panose="020B0502040204020203" pitchFamily="34" charset="0"/>
            </a:rPr>
            <a:t>Questionnaire</a:t>
          </a:r>
        </a:p>
        <a:p>
          <a:r>
            <a:rPr lang="en-IN" sz="1400" dirty="0">
              <a:latin typeface="Segoe UI" panose="020B0502040204020203" pitchFamily="34" charset="0"/>
              <a:cs typeface="Segoe UI" panose="020B0502040204020203" pitchFamily="34" charset="0"/>
            </a:rPr>
            <a:t>(193 Responses)</a:t>
          </a:r>
        </a:p>
      </dgm:t>
    </dgm:pt>
    <dgm:pt modelId="{D6C9BF76-B4C7-42A4-BCEA-42292D6EE344}" type="parTrans" cxnId="{7617429E-3EBE-430C-9940-D9FE13916B39}">
      <dgm:prSet/>
      <dgm:spPr/>
      <dgm:t>
        <a:bodyPr/>
        <a:lstStyle/>
        <a:p>
          <a:endParaRPr lang="en-IN"/>
        </a:p>
      </dgm:t>
    </dgm:pt>
    <dgm:pt modelId="{229DE610-4756-4667-A176-15C3387FD450}" type="sibTrans" cxnId="{7617429E-3EBE-430C-9940-D9FE13916B39}">
      <dgm:prSet/>
      <dgm:spPr/>
      <dgm:t>
        <a:bodyPr/>
        <a:lstStyle/>
        <a:p>
          <a:endParaRPr lang="en-IN"/>
        </a:p>
      </dgm:t>
    </dgm:pt>
    <dgm:pt modelId="{2668D10A-C98B-4AFD-954A-E97312975460}">
      <dgm:prSet phldrT="[Text]" phldr="0" custT="1"/>
      <dgm:spPr/>
      <dgm:t>
        <a:bodyPr/>
        <a:lstStyle/>
        <a:p>
          <a:r>
            <a:rPr lang="en-IN" sz="1400" dirty="0">
              <a:latin typeface="Segoe UI" panose="020B0502040204020203" pitchFamily="34" charset="0"/>
              <a:cs typeface="Segoe UI" panose="020B0502040204020203" pitchFamily="34" charset="0"/>
            </a:rPr>
            <a:t>Map Input </a:t>
          </a:r>
        </a:p>
        <a:p>
          <a:r>
            <a:rPr lang="en-IN" sz="1400" dirty="0">
              <a:latin typeface="Segoe UI" panose="020B0502040204020203" pitchFamily="34" charset="0"/>
              <a:cs typeface="Segoe UI" panose="020B0502040204020203" pitchFamily="34" charset="0"/>
            </a:rPr>
            <a:t>(247 </a:t>
          </a:r>
          <a:r>
            <a:rPr lang="en-IN" sz="1400" dirty="0" smtClean="0">
              <a:latin typeface="Segoe UI" panose="020B0502040204020203" pitchFamily="34" charset="0"/>
              <a:cs typeface="Segoe UI" panose="020B0502040204020203" pitchFamily="34" charset="0"/>
            </a:rPr>
            <a:t>Traffic </a:t>
          </a:r>
          <a:r>
            <a:rPr lang="en-IN" sz="1400" dirty="0">
              <a:latin typeface="Segoe UI" panose="020B0502040204020203" pitchFamily="34" charset="0"/>
              <a:cs typeface="Segoe UI" panose="020B0502040204020203" pitchFamily="34" charset="0"/>
            </a:rPr>
            <a:t>Safety </a:t>
          </a:r>
          <a:r>
            <a:rPr lang="en-IN" sz="1400" dirty="0" smtClean="0">
              <a:latin typeface="Segoe UI" panose="020B0502040204020203" pitchFamily="34" charset="0"/>
              <a:cs typeface="Segoe UI" panose="020B0502040204020203" pitchFamily="34" charset="0"/>
            </a:rPr>
            <a:t>Concerns)</a:t>
          </a:r>
          <a:endParaRPr lang="en-IN" sz="140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FA8B036E-87CF-4C2A-B823-AC2E1CDF0C2D}" type="parTrans" cxnId="{12A0F97D-E550-4338-ABC3-967C56E4203B}">
      <dgm:prSet/>
      <dgm:spPr/>
      <dgm:t>
        <a:bodyPr/>
        <a:lstStyle/>
        <a:p>
          <a:endParaRPr lang="en-IN"/>
        </a:p>
      </dgm:t>
    </dgm:pt>
    <dgm:pt modelId="{F641A6EC-4A92-448A-9E77-2CBC288E3C09}" type="sibTrans" cxnId="{12A0F97D-E550-4338-ABC3-967C56E4203B}">
      <dgm:prSet/>
      <dgm:spPr/>
      <dgm:t>
        <a:bodyPr/>
        <a:lstStyle/>
        <a:p>
          <a:endParaRPr lang="en-IN"/>
        </a:p>
      </dgm:t>
    </dgm:pt>
    <dgm:pt modelId="{236CFB5C-650F-4F0F-A774-3EB5B5A314D8}">
      <dgm:prSet phldrT="[Text]" phldr="0" custT="1"/>
      <dgm:spPr/>
      <dgm:t>
        <a:bodyPr/>
        <a:lstStyle/>
        <a:p>
          <a:r>
            <a:rPr lang="en-IN" sz="1400" dirty="0">
              <a:latin typeface="Segoe UI" panose="020B0502040204020203" pitchFamily="34" charset="0"/>
              <a:cs typeface="Segoe UI" panose="020B0502040204020203" pitchFamily="34" charset="0"/>
            </a:rPr>
            <a:t>Pin a location</a:t>
          </a:r>
        </a:p>
        <a:p>
          <a:r>
            <a:rPr lang="en-IN" sz="1400" dirty="0">
              <a:latin typeface="Segoe UI" panose="020B0502040204020203" pitchFamily="34" charset="0"/>
              <a:cs typeface="Segoe UI" panose="020B0502040204020203" pitchFamily="34" charset="0"/>
            </a:rPr>
            <a:t> (166 Responses)</a:t>
          </a:r>
        </a:p>
      </dgm:t>
    </dgm:pt>
    <dgm:pt modelId="{1C333E7D-C7E8-4F5C-AD2F-DBB42FB96D82}" type="parTrans" cxnId="{9599B7D0-8693-467F-9CA7-995950485A24}">
      <dgm:prSet/>
      <dgm:spPr/>
      <dgm:t>
        <a:bodyPr/>
        <a:lstStyle/>
        <a:p>
          <a:endParaRPr lang="en-IN"/>
        </a:p>
      </dgm:t>
    </dgm:pt>
    <dgm:pt modelId="{ED591F8C-1906-47EC-A1E7-528EECBF5B3C}" type="sibTrans" cxnId="{9599B7D0-8693-467F-9CA7-995950485A24}">
      <dgm:prSet/>
      <dgm:spPr/>
      <dgm:t>
        <a:bodyPr/>
        <a:lstStyle/>
        <a:p>
          <a:endParaRPr lang="en-IN"/>
        </a:p>
      </dgm:t>
    </dgm:pt>
    <dgm:pt modelId="{F6D99DD0-5703-4C36-B826-44AA25AA57D0}">
      <dgm:prSet phldrT="[Text]" phldr="0" custT="1"/>
      <dgm:spPr/>
      <dgm:t>
        <a:bodyPr/>
        <a:lstStyle/>
        <a:p>
          <a:r>
            <a:rPr lang="en-IN" sz="1400" dirty="0">
              <a:latin typeface="Segoe UI" panose="020B0502040204020203" pitchFamily="34" charset="0"/>
              <a:cs typeface="Segoe UI" panose="020B0502040204020203" pitchFamily="34" charset="0"/>
            </a:rPr>
            <a:t>Draw a line </a:t>
          </a:r>
        </a:p>
        <a:p>
          <a:r>
            <a:rPr lang="en-IN" sz="1400" dirty="0">
              <a:latin typeface="Segoe UI" panose="020B0502040204020203" pitchFamily="34" charset="0"/>
              <a:cs typeface="Segoe UI" panose="020B0502040204020203" pitchFamily="34" charset="0"/>
            </a:rPr>
            <a:t>(81Responses)</a:t>
          </a:r>
        </a:p>
      </dgm:t>
    </dgm:pt>
    <dgm:pt modelId="{1DD0EE39-7E8A-42C9-878A-6D6CD47A9759}" type="parTrans" cxnId="{0841168C-9E00-4363-BEA6-0ED37B8277A1}">
      <dgm:prSet/>
      <dgm:spPr/>
      <dgm:t>
        <a:bodyPr/>
        <a:lstStyle/>
        <a:p>
          <a:endParaRPr lang="en-IN"/>
        </a:p>
      </dgm:t>
    </dgm:pt>
    <dgm:pt modelId="{EB150FBC-11F0-4321-9B94-2FF72D2D1A3A}" type="sibTrans" cxnId="{0841168C-9E00-4363-BEA6-0ED37B8277A1}">
      <dgm:prSet/>
      <dgm:spPr/>
      <dgm:t>
        <a:bodyPr/>
        <a:lstStyle/>
        <a:p>
          <a:endParaRPr lang="en-IN"/>
        </a:p>
      </dgm:t>
    </dgm:pt>
    <dgm:pt modelId="{3BFBAC66-7BAE-40AA-9C72-B92EB03EEE89}" type="pres">
      <dgm:prSet presAssocID="{F5498505-4850-4D55-9B59-9D8B63C18579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22F28B5-7495-42D3-BC27-00A66088F83D}" type="pres">
      <dgm:prSet presAssocID="{F5498505-4850-4D55-9B59-9D8B63C18579}" presName="hierFlow" presStyleCnt="0"/>
      <dgm:spPr/>
    </dgm:pt>
    <dgm:pt modelId="{AA5A5A6F-BF0B-4389-9D49-C24D4ED04C86}" type="pres">
      <dgm:prSet presAssocID="{F5498505-4850-4D55-9B59-9D8B63C18579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4228789D-1B0A-4AD4-96FF-E1ED90A3C2C1}" type="pres">
      <dgm:prSet presAssocID="{BE948ED5-2CF5-425B-8332-F62B8127A365}" presName="Name14" presStyleCnt="0"/>
      <dgm:spPr/>
    </dgm:pt>
    <dgm:pt modelId="{FA8B71E6-1E85-4F1A-88D5-13DBFA5A8089}" type="pres">
      <dgm:prSet presAssocID="{BE948ED5-2CF5-425B-8332-F62B8127A365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17B11EB-CAF6-4D33-ABE9-EFC1615ABC39}" type="pres">
      <dgm:prSet presAssocID="{BE948ED5-2CF5-425B-8332-F62B8127A365}" presName="hierChild2" presStyleCnt="0"/>
      <dgm:spPr/>
    </dgm:pt>
    <dgm:pt modelId="{5FA2FD0B-2614-450B-8403-755ACF7DB5E3}" type="pres">
      <dgm:prSet presAssocID="{8142DF93-15A0-456A-B0AD-0191D46CEA9F}" presName="Name19" presStyleLbl="parChTrans1D2" presStyleIdx="0" presStyleCnt="1"/>
      <dgm:spPr/>
      <dgm:t>
        <a:bodyPr/>
        <a:lstStyle/>
        <a:p>
          <a:endParaRPr lang="en-US"/>
        </a:p>
      </dgm:t>
    </dgm:pt>
    <dgm:pt modelId="{71576A57-94C5-43F5-A373-677899298A4A}" type="pres">
      <dgm:prSet presAssocID="{2BE3AD44-CD21-420A-91E9-A9CC40CF6432}" presName="Name21" presStyleCnt="0"/>
      <dgm:spPr/>
    </dgm:pt>
    <dgm:pt modelId="{C5FB93EF-38C9-45F9-8F24-9DCA33C71269}" type="pres">
      <dgm:prSet presAssocID="{2BE3AD44-CD21-420A-91E9-A9CC40CF6432}" presName="level2Shape" presStyleLbl="node2" presStyleIdx="0" presStyleCnt="1"/>
      <dgm:spPr/>
      <dgm:t>
        <a:bodyPr/>
        <a:lstStyle/>
        <a:p>
          <a:endParaRPr lang="en-US"/>
        </a:p>
      </dgm:t>
    </dgm:pt>
    <dgm:pt modelId="{2A5CA5C2-0894-46BA-9495-D28AB45D7021}" type="pres">
      <dgm:prSet presAssocID="{2BE3AD44-CD21-420A-91E9-A9CC40CF6432}" presName="hierChild3" presStyleCnt="0"/>
      <dgm:spPr/>
    </dgm:pt>
    <dgm:pt modelId="{2E401C4E-743A-48A0-B95E-2BDEB28871D0}" type="pres">
      <dgm:prSet presAssocID="{D6C9BF76-B4C7-42A4-BCEA-42292D6EE344}" presName="Name19" presStyleLbl="parChTrans1D3" presStyleIdx="0" presStyleCnt="2"/>
      <dgm:spPr/>
      <dgm:t>
        <a:bodyPr/>
        <a:lstStyle/>
        <a:p>
          <a:endParaRPr lang="en-US"/>
        </a:p>
      </dgm:t>
    </dgm:pt>
    <dgm:pt modelId="{9B27029F-C18D-45F2-B4E1-059D4E0C47A8}" type="pres">
      <dgm:prSet presAssocID="{7905A9B0-A26E-420D-8062-60A01750A212}" presName="Name21" presStyleCnt="0"/>
      <dgm:spPr/>
    </dgm:pt>
    <dgm:pt modelId="{A88DFEA1-E873-4F55-A731-A273E273574D}" type="pres">
      <dgm:prSet presAssocID="{7905A9B0-A26E-420D-8062-60A01750A212}" presName="level2Shape" presStyleLbl="node3" presStyleIdx="0" presStyleCnt="2"/>
      <dgm:spPr/>
      <dgm:t>
        <a:bodyPr/>
        <a:lstStyle/>
        <a:p>
          <a:endParaRPr lang="en-US"/>
        </a:p>
      </dgm:t>
    </dgm:pt>
    <dgm:pt modelId="{574702BF-F193-495A-B4E9-79DCCED348D6}" type="pres">
      <dgm:prSet presAssocID="{7905A9B0-A26E-420D-8062-60A01750A212}" presName="hierChild3" presStyleCnt="0"/>
      <dgm:spPr/>
    </dgm:pt>
    <dgm:pt modelId="{C081D954-8F82-4EF0-9172-01179710C6C8}" type="pres">
      <dgm:prSet presAssocID="{FA8B036E-87CF-4C2A-B823-AC2E1CDF0C2D}" presName="Name19" presStyleLbl="parChTrans1D3" presStyleIdx="1" presStyleCnt="2"/>
      <dgm:spPr/>
      <dgm:t>
        <a:bodyPr/>
        <a:lstStyle/>
        <a:p>
          <a:endParaRPr lang="en-US"/>
        </a:p>
      </dgm:t>
    </dgm:pt>
    <dgm:pt modelId="{AF874DF9-197A-4194-B8B9-C231333CCADE}" type="pres">
      <dgm:prSet presAssocID="{2668D10A-C98B-4AFD-954A-E97312975460}" presName="Name21" presStyleCnt="0"/>
      <dgm:spPr/>
    </dgm:pt>
    <dgm:pt modelId="{15EC94A2-5FDB-4E5A-8674-6ABFFDED536F}" type="pres">
      <dgm:prSet presAssocID="{2668D10A-C98B-4AFD-954A-E97312975460}" presName="level2Shape" presStyleLbl="node3" presStyleIdx="1" presStyleCnt="2"/>
      <dgm:spPr/>
      <dgm:t>
        <a:bodyPr/>
        <a:lstStyle/>
        <a:p>
          <a:endParaRPr lang="en-US"/>
        </a:p>
      </dgm:t>
    </dgm:pt>
    <dgm:pt modelId="{7D30EB11-DD15-4932-9868-D1A53DF9F771}" type="pres">
      <dgm:prSet presAssocID="{2668D10A-C98B-4AFD-954A-E97312975460}" presName="hierChild3" presStyleCnt="0"/>
      <dgm:spPr/>
    </dgm:pt>
    <dgm:pt modelId="{D4547005-26BA-46C6-9648-D540AE2B938B}" type="pres">
      <dgm:prSet presAssocID="{1C333E7D-C7E8-4F5C-AD2F-DBB42FB96D82}" presName="Name19" presStyleLbl="parChTrans1D4" presStyleIdx="0" presStyleCnt="2"/>
      <dgm:spPr/>
      <dgm:t>
        <a:bodyPr/>
        <a:lstStyle/>
        <a:p>
          <a:endParaRPr lang="en-US"/>
        </a:p>
      </dgm:t>
    </dgm:pt>
    <dgm:pt modelId="{CE4C014D-7BD9-4DC9-A489-114BD8675E5F}" type="pres">
      <dgm:prSet presAssocID="{236CFB5C-650F-4F0F-A774-3EB5B5A314D8}" presName="Name21" presStyleCnt="0"/>
      <dgm:spPr/>
    </dgm:pt>
    <dgm:pt modelId="{4AA35F5E-9C0E-437A-9B37-9114E7E2DBD4}" type="pres">
      <dgm:prSet presAssocID="{236CFB5C-650F-4F0F-A774-3EB5B5A314D8}" presName="level2Shape" presStyleLbl="node4" presStyleIdx="0" presStyleCnt="2"/>
      <dgm:spPr/>
      <dgm:t>
        <a:bodyPr/>
        <a:lstStyle/>
        <a:p>
          <a:endParaRPr lang="en-US"/>
        </a:p>
      </dgm:t>
    </dgm:pt>
    <dgm:pt modelId="{EFB89775-0E37-464E-8628-E86171117EE8}" type="pres">
      <dgm:prSet presAssocID="{236CFB5C-650F-4F0F-A774-3EB5B5A314D8}" presName="hierChild3" presStyleCnt="0"/>
      <dgm:spPr/>
    </dgm:pt>
    <dgm:pt modelId="{DE8EAEBD-E630-40CB-8176-235AD8C39ADC}" type="pres">
      <dgm:prSet presAssocID="{1DD0EE39-7E8A-42C9-878A-6D6CD47A9759}" presName="Name19" presStyleLbl="parChTrans1D4" presStyleIdx="1" presStyleCnt="2"/>
      <dgm:spPr/>
      <dgm:t>
        <a:bodyPr/>
        <a:lstStyle/>
        <a:p>
          <a:endParaRPr lang="en-US"/>
        </a:p>
      </dgm:t>
    </dgm:pt>
    <dgm:pt modelId="{EBB81321-D1AE-4C66-A0DC-A89596A8E468}" type="pres">
      <dgm:prSet presAssocID="{F6D99DD0-5703-4C36-B826-44AA25AA57D0}" presName="Name21" presStyleCnt="0"/>
      <dgm:spPr/>
    </dgm:pt>
    <dgm:pt modelId="{205C7D66-289E-41FF-B35C-3FD0F7735EB6}" type="pres">
      <dgm:prSet presAssocID="{F6D99DD0-5703-4C36-B826-44AA25AA57D0}" presName="level2Shape" presStyleLbl="node4" presStyleIdx="1" presStyleCnt="2"/>
      <dgm:spPr/>
      <dgm:t>
        <a:bodyPr/>
        <a:lstStyle/>
        <a:p>
          <a:endParaRPr lang="en-US"/>
        </a:p>
      </dgm:t>
    </dgm:pt>
    <dgm:pt modelId="{7222D3E6-421C-437F-8318-9BAA17B00B6C}" type="pres">
      <dgm:prSet presAssocID="{F6D99DD0-5703-4C36-B826-44AA25AA57D0}" presName="hierChild3" presStyleCnt="0"/>
      <dgm:spPr/>
    </dgm:pt>
    <dgm:pt modelId="{3574C0A5-C59B-47ED-9666-62D01248C82F}" type="pres">
      <dgm:prSet presAssocID="{F5498505-4850-4D55-9B59-9D8B63C18579}" presName="bgShapesFlow" presStyleCnt="0"/>
      <dgm:spPr/>
    </dgm:pt>
  </dgm:ptLst>
  <dgm:cxnLst>
    <dgm:cxn modelId="{3318D67A-B0BA-419E-AC49-F8EF111FB1BD}" type="presOf" srcId="{F5498505-4850-4D55-9B59-9D8B63C18579}" destId="{3BFBAC66-7BAE-40AA-9C72-B92EB03EEE89}" srcOrd="0" destOrd="0" presId="urn:microsoft.com/office/officeart/2005/8/layout/hierarchy6"/>
    <dgm:cxn modelId="{508D1FD0-E395-40F0-9B3E-4A8D28CFFD85}" type="presOf" srcId="{BE948ED5-2CF5-425B-8332-F62B8127A365}" destId="{FA8B71E6-1E85-4F1A-88D5-13DBFA5A8089}" srcOrd="0" destOrd="0" presId="urn:microsoft.com/office/officeart/2005/8/layout/hierarchy6"/>
    <dgm:cxn modelId="{12A0F97D-E550-4338-ABC3-967C56E4203B}" srcId="{2BE3AD44-CD21-420A-91E9-A9CC40CF6432}" destId="{2668D10A-C98B-4AFD-954A-E97312975460}" srcOrd="1" destOrd="0" parTransId="{FA8B036E-87CF-4C2A-B823-AC2E1CDF0C2D}" sibTransId="{F641A6EC-4A92-448A-9E77-2CBC288E3C09}"/>
    <dgm:cxn modelId="{FEE79156-7326-4CEE-A536-4218A24BA10D}" type="presOf" srcId="{2BE3AD44-CD21-420A-91E9-A9CC40CF6432}" destId="{C5FB93EF-38C9-45F9-8F24-9DCA33C71269}" srcOrd="0" destOrd="0" presId="urn:microsoft.com/office/officeart/2005/8/layout/hierarchy6"/>
    <dgm:cxn modelId="{EDA66998-BDD2-4373-884B-514672FDC757}" type="presOf" srcId="{1C333E7D-C7E8-4F5C-AD2F-DBB42FB96D82}" destId="{D4547005-26BA-46C6-9648-D540AE2B938B}" srcOrd="0" destOrd="0" presId="urn:microsoft.com/office/officeart/2005/8/layout/hierarchy6"/>
    <dgm:cxn modelId="{1671B002-5C36-445C-A732-BD94105D6D41}" type="presOf" srcId="{D6C9BF76-B4C7-42A4-BCEA-42292D6EE344}" destId="{2E401C4E-743A-48A0-B95E-2BDEB28871D0}" srcOrd="0" destOrd="0" presId="urn:microsoft.com/office/officeart/2005/8/layout/hierarchy6"/>
    <dgm:cxn modelId="{D1624417-D62A-4614-9969-6C45C17390CE}" type="presOf" srcId="{7905A9B0-A26E-420D-8062-60A01750A212}" destId="{A88DFEA1-E873-4F55-A731-A273E273574D}" srcOrd="0" destOrd="0" presId="urn:microsoft.com/office/officeart/2005/8/layout/hierarchy6"/>
    <dgm:cxn modelId="{3D4ED3B1-3035-46B3-B87E-6B794C1B751D}" srcId="{F5498505-4850-4D55-9B59-9D8B63C18579}" destId="{BE948ED5-2CF5-425B-8332-F62B8127A365}" srcOrd="0" destOrd="0" parTransId="{716E4B83-4E08-4981-9EAA-66E3CDF12E1F}" sibTransId="{29080705-0A26-4198-AD6D-6B597DCA11E8}"/>
    <dgm:cxn modelId="{519907BB-9BAC-4776-959B-3C71176B03EE}" type="presOf" srcId="{FA8B036E-87CF-4C2A-B823-AC2E1CDF0C2D}" destId="{C081D954-8F82-4EF0-9172-01179710C6C8}" srcOrd="0" destOrd="0" presId="urn:microsoft.com/office/officeart/2005/8/layout/hierarchy6"/>
    <dgm:cxn modelId="{7617429E-3EBE-430C-9940-D9FE13916B39}" srcId="{2BE3AD44-CD21-420A-91E9-A9CC40CF6432}" destId="{7905A9B0-A26E-420D-8062-60A01750A212}" srcOrd="0" destOrd="0" parTransId="{D6C9BF76-B4C7-42A4-BCEA-42292D6EE344}" sibTransId="{229DE610-4756-4667-A176-15C3387FD450}"/>
    <dgm:cxn modelId="{0841168C-9E00-4363-BEA6-0ED37B8277A1}" srcId="{2668D10A-C98B-4AFD-954A-E97312975460}" destId="{F6D99DD0-5703-4C36-B826-44AA25AA57D0}" srcOrd="1" destOrd="0" parTransId="{1DD0EE39-7E8A-42C9-878A-6D6CD47A9759}" sibTransId="{EB150FBC-11F0-4321-9B94-2FF72D2D1A3A}"/>
    <dgm:cxn modelId="{4A5ECBA2-6225-43BF-8FBC-0B3582EEE692}" type="presOf" srcId="{F6D99DD0-5703-4C36-B826-44AA25AA57D0}" destId="{205C7D66-289E-41FF-B35C-3FD0F7735EB6}" srcOrd="0" destOrd="0" presId="urn:microsoft.com/office/officeart/2005/8/layout/hierarchy6"/>
    <dgm:cxn modelId="{4BA24EEB-D012-4AF3-8362-101483E3FCB5}" type="presOf" srcId="{1DD0EE39-7E8A-42C9-878A-6D6CD47A9759}" destId="{DE8EAEBD-E630-40CB-8176-235AD8C39ADC}" srcOrd="0" destOrd="0" presId="urn:microsoft.com/office/officeart/2005/8/layout/hierarchy6"/>
    <dgm:cxn modelId="{D6ED5E8D-E3A7-4B6D-B4FB-741D40AC9B96}" type="presOf" srcId="{2668D10A-C98B-4AFD-954A-E97312975460}" destId="{15EC94A2-5FDB-4E5A-8674-6ABFFDED536F}" srcOrd="0" destOrd="0" presId="urn:microsoft.com/office/officeart/2005/8/layout/hierarchy6"/>
    <dgm:cxn modelId="{A59CECAF-775F-4BB5-82B0-31B19DD8006A}" type="presOf" srcId="{8142DF93-15A0-456A-B0AD-0191D46CEA9F}" destId="{5FA2FD0B-2614-450B-8403-755ACF7DB5E3}" srcOrd="0" destOrd="0" presId="urn:microsoft.com/office/officeart/2005/8/layout/hierarchy6"/>
    <dgm:cxn modelId="{52E41E8D-5AFD-48EB-9E8D-492418670787}" srcId="{BE948ED5-2CF5-425B-8332-F62B8127A365}" destId="{2BE3AD44-CD21-420A-91E9-A9CC40CF6432}" srcOrd="0" destOrd="0" parTransId="{8142DF93-15A0-456A-B0AD-0191D46CEA9F}" sibTransId="{5C3C16A0-F249-4B36-A9A8-B1FEF8DEEE8E}"/>
    <dgm:cxn modelId="{35D10724-5069-4BEF-9DE4-1ABE56F2845C}" type="presOf" srcId="{236CFB5C-650F-4F0F-A774-3EB5B5A314D8}" destId="{4AA35F5E-9C0E-437A-9B37-9114E7E2DBD4}" srcOrd="0" destOrd="0" presId="urn:microsoft.com/office/officeart/2005/8/layout/hierarchy6"/>
    <dgm:cxn modelId="{9599B7D0-8693-467F-9CA7-995950485A24}" srcId="{2668D10A-C98B-4AFD-954A-E97312975460}" destId="{236CFB5C-650F-4F0F-A774-3EB5B5A314D8}" srcOrd="0" destOrd="0" parTransId="{1C333E7D-C7E8-4F5C-AD2F-DBB42FB96D82}" sibTransId="{ED591F8C-1906-47EC-A1E7-528EECBF5B3C}"/>
    <dgm:cxn modelId="{7A34E9EB-6A30-4CB2-AAF3-64B7461AA014}" type="presParOf" srcId="{3BFBAC66-7BAE-40AA-9C72-B92EB03EEE89}" destId="{422F28B5-7495-42D3-BC27-00A66088F83D}" srcOrd="0" destOrd="0" presId="urn:microsoft.com/office/officeart/2005/8/layout/hierarchy6"/>
    <dgm:cxn modelId="{F05DE18B-6F22-40B4-919C-73F36408D265}" type="presParOf" srcId="{422F28B5-7495-42D3-BC27-00A66088F83D}" destId="{AA5A5A6F-BF0B-4389-9D49-C24D4ED04C86}" srcOrd="0" destOrd="0" presId="urn:microsoft.com/office/officeart/2005/8/layout/hierarchy6"/>
    <dgm:cxn modelId="{0359C53E-4F4D-4DEE-9F8E-9F309C7F5C32}" type="presParOf" srcId="{AA5A5A6F-BF0B-4389-9D49-C24D4ED04C86}" destId="{4228789D-1B0A-4AD4-96FF-E1ED90A3C2C1}" srcOrd="0" destOrd="0" presId="urn:microsoft.com/office/officeart/2005/8/layout/hierarchy6"/>
    <dgm:cxn modelId="{EC8529B4-003C-4EC2-8FD3-FE8AF9D6DB67}" type="presParOf" srcId="{4228789D-1B0A-4AD4-96FF-E1ED90A3C2C1}" destId="{FA8B71E6-1E85-4F1A-88D5-13DBFA5A8089}" srcOrd="0" destOrd="0" presId="urn:microsoft.com/office/officeart/2005/8/layout/hierarchy6"/>
    <dgm:cxn modelId="{4A236F35-7D05-493C-958D-E27A3122E573}" type="presParOf" srcId="{4228789D-1B0A-4AD4-96FF-E1ED90A3C2C1}" destId="{917B11EB-CAF6-4D33-ABE9-EFC1615ABC39}" srcOrd="1" destOrd="0" presId="urn:microsoft.com/office/officeart/2005/8/layout/hierarchy6"/>
    <dgm:cxn modelId="{350B5D81-08D0-4E36-881A-334E0C080C0A}" type="presParOf" srcId="{917B11EB-CAF6-4D33-ABE9-EFC1615ABC39}" destId="{5FA2FD0B-2614-450B-8403-755ACF7DB5E3}" srcOrd="0" destOrd="0" presId="urn:microsoft.com/office/officeart/2005/8/layout/hierarchy6"/>
    <dgm:cxn modelId="{0A263AB0-59AA-4C39-8C1A-1996B8D295AE}" type="presParOf" srcId="{917B11EB-CAF6-4D33-ABE9-EFC1615ABC39}" destId="{71576A57-94C5-43F5-A373-677899298A4A}" srcOrd="1" destOrd="0" presId="urn:microsoft.com/office/officeart/2005/8/layout/hierarchy6"/>
    <dgm:cxn modelId="{865E35DC-E21D-47D2-AEFD-F3484D1D3CDB}" type="presParOf" srcId="{71576A57-94C5-43F5-A373-677899298A4A}" destId="{C5FB93EF-38C9-45F9-8F24-9DCA33C71269}" srcOrd="0" destOrd="0" presId="urn:microsoft.com/office/officeart/2005/8/layout/hierarchy6"/>
    <dgm:cxn modelId="{C4B1FA3D-573E-4FE3-B773-F0ED85E55C16}" type="presParOf" srcId="{71576A57-94C5-43F5-A373-677899298A4A}" destId="{2A5CA5C2-0894-46BA-9495-D28AB45D7021}" srcOrd="1" destOrd="0" presId="urn:microsoft.com/office/officeart/2005/8/layout/hierarchy6"/>
    <dgm:cxn modelId="{8FE1E3BC-2BBA-437E-8BC4-D4D0DE1CDA9F}" type="presParOf" srcId="{2A5CA5C2-0894-46BA-9495-D28AB45D7021}" destId="{2E401C4E-743A-48A0-B95E-2BDEB28871D0}" srcOrd="0" destOrd="0" presId="urn:microsoft.com/office/officeart/2005/8/layout/hierarchy6"/>
    <dgm:cxn modelId="{464C7990-4482-4420-9CD7-9F92C7124FC1}" type="presParOf" srcId="{2A5CA5C2-0894-46BA-9495-D28AB45D7021}" destId="{9B27029F-C18D-45F2-B4E1-059D4E0C47A8}" srcOrd="1" destOrd="0" presId="urn:microsoft.com/office/officeart/2005/8/layout/hierarchy6"/>
    <dgm:cxn modelId="{389C556D-5C56-4952-AEC0-89DF154BE7E5}" type="presParOf" srcId="{9B27029F-C18D-45F2-B4E1-059D4E0C47A8}" destId="{A88DFEA1-E873-4F55-A731-A273E273574D}" srcOrd="0" destOrd="0" presId="urn:microsoft.com/office/officeart/2005/8/layout/hierarchy6"/>
    <dgm:cxn modelId="{35AFDAF5-89F1-496B-BEED-2AB0028385EC}" type="presParOf" srcId="{9B27029F-C18D-45F2-B4E1-059D4E0C47A8}" destId="{574702BF-F193-495A-B4E9-79DCCED348D6}" srcOrd="1" destOrd="0" presId="urn:microsoft.com/office/officeart/2005/8/layout/hierarchy6"/>
    <dgm:cxn modelId="{AFD1B86D-1F7D-4471-BF5B-D2CA21EAB5C1}" type="presParOf" srcId="{2A5CA5C2-0894-46BA-9495-D28AB45D7021}" destId="{C081D954-8F82-4EF0-9172-01179710C6C8}" srcOrd="2" destOrd="0" presId="urn:microsoft.com/office/officeart/2005/8/layout/hierarchy6"/>
    <dgm:cxn modelId="{CC967CD7-2A46-4A37-A3A1-C9E3CE4EC007}" type="presParOf" srcId="{2A5CA5C2-0894-46BA-9495-D28AB45D7021}" destId="{AF874DF9-197A-4194-B8B9-C231333CCADE}" srcOrd="3" destOrd="0" presId="urn:microsoft.com/office/officeart/2005/8/layout/hierarchy6"/>
    <dgm:cxn modelId="{8969B0B1-C232-42A1-8525-9AA8E96C17AC}" type="presParOf" srcId="{AF874DF9-197A-4194-B8B9-C231333CCADE}" destId="{15EC94A2-5FDB-4E5A-8674-6ABFFDED536F}" srcOrd="0" destOrd="0" presId="urn:microsoft.com/office/officeart/2005/8/layout/hierarchy6"/>
    <dgm:cxn modelId="{198C1F24-A2B3-4C7A-A56B-BCCB5D8BBBBA}" type="presParOf" srcId="{AF874DF9-197A-4194-B8B9-C231333CCADE}" destId="{7D30EB11-DD15-4932-9868-D1A53DF9F771}" srcOrd="1" destOrd="0" presId="urn:microsoft.com/office/officeart/2005/8/layout/hierarchy6"/>
    <dgm:cxn modelId="{96D811B2-645A-4237-9FC3-83B35FF475E6}" type="presParOf" srcId="{7D30EB11-DD15-4932-9868-D1A53DF9F771}" destId="{D4547005-26BA-46C6-9648-D540AE2B938B}" srcOrd="0" destOrd="0" presId="urn:microsoft.com/office/officeart/2005/8/layout/hierarchy6"/>
    <dgm:cxn modelId="{353D6659-7FC1-455C-ACD4-FDFFA866A48C}" type="presParOf" srcId="{7D30EB11-DD15-4932-9868-D1A53DF9F771}" destId="{CE4C014D-7BD9-4DC9-A489-114BD8675E5F}" srcOrd="1" destOrd="0" presId="urn:microsoft.com/office/officeart/2005/8/layout/hierarchy6"/>
    <dgm:cxn modelId="{CBDF47E2-324A-452D-A77C-4B1D2E7B9CBF}" type="presParOf" srcId="{CE4C014D-7BD9-4DC9-A489-114BD8675E5F}" destId="{4AA35F5E-9C0E-437A-9B37-9114E7E2DBD4}" srcOrd="0" destOrd="0" presId="urn:microsoft.com/office/officeart/2005/8/layout/hierarchy6"/>
    <dgm:cxn modelId="{6B82ED9E-E011-43DA-8372-F18DC33D38C6}" type="presParOf" srcId="{CE4C014D-7BD9-4DC9-A489-114BD8675E5F}" destId="{EFB89775-0E37-464E-8628-E86171117EE8}" srcOrd="1" destOrd="0" presId="urn:microsoft.com/office/officeart/2005/8/layout/hierarchy6"/>
    <dgm:cxn modelId="{6D46B1EF-0C66-4526-89B8-2DAA4B78B6AB}" type="presParOf" srcId="{7D30EB11-DD15-4932-9868-D1A53DF9F771}" destId="{DE8EAEBD-E630-40CB-8176-235AD8C39ADC}" srcOrd="2" destOrd="0" presId="urn:microsoft.com/office/officeart/2005/8/layout/hierarchy6"/>
    <dgm:cxn modelId="{EEE4949A-D2CE-4C07-9614-2436545E5EF7}" type="presParOf" srcId="{7D30EB11-DD15-4932-9868-D1A53DF9F771}" destId="{EBB81321-D1AE-4C66-A0DC-A89596A8E468}" srcOrd="3" destOrd="0" presId="urn:microsoft.com/office/officeart/2005/8/layout/hierarchy6"/>
    <dgm:cxn modelId="{DF84AAAD-AC38-4F6D-A78C-677FD3EB3DCC}" type="presParOf" srcId="{EBB81321-D1AE-4C66-A0DC-A89596A8E468}" destId="{205C7D66-289E-41FF-B35C-3FD0F7735EB6}" srcOrd="0" destOrd="0" presId="urn:microsoft.com/office/officeart/2005/8/layout/hierarchy6"/>
    <dgm:cxn modelId="{CC9B32CB-42F7-4266-B047-961106B375BB}" type="presParOf" srcId="{EBB81321-D1AE-4C66-A0DC-A89596A8E468}" destId="{7222D3E6-421C-437F-8318-9BAA17B00B6C}" srcOrd="1" destOrd="0" presId="urn:microsoft.com/office/officeart/2005/8/layout/hierarchy6"/>
    <dgm:cxn modelId="{6DE7B9BD-FBCC-4199-B830-60E6CD618DF7}" type="presParOf" srcId="{3BFBAC66-7BAE-40AA-9C72-B92EB03EEE89}" destId="{3574C0A5-C59B-47ED-9666-62D01248C82F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0.36861</cdr:x>
      <cdr:y>0.39652</cdr:y>
    </cdr:from>
    <cdr:to>
      <cdr:x>0.61173</cdr:x>
      <cdr:y>0.70866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17402" y="1138959"/>
          <a:ext cx="934882" cy="8965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IN" sz="1300" b="1" dirty="0">
              <a:latin typeface="Segoe UI" panose="020B0502040204020203" pitchFamily="34" charset="0"/>
              <a:cs typeface="Segoe UI" panose="020B0502040204020203" pitchFamily="34" charset="0"/>
            </a:rPr>
            <a:t>5,770 </a:t>
          </a:r>
        </a:p>
        <a:p xmlns:a="http://schemas.openxmlformats.org/drawingml/2006/main">
          <a:pPr algn="ctr"/>
          <a:r>
            <a:rPr lang="en-IN" sz="1300" b="1" dirty="0">
              <a:latin typeface="Segoe UI" panose="020B0502040204020203" pitchFamily="34" charset="0"/>
              <a:cs typeface="Segoe UI" panose="020B0502040204020203" pitchFamily="34" charset="0"/>
            </a:rPr>
            <a:t>Injury</a:t>
          </a:r>
        </a:p>
        <a:p xmlns:a="http://schemas.openxmlformats.org/drawingml/2006/main">
          <a:pPr algn="ctr"/>
          <a:r>
            <a:rPr lang="en-IN" sz="1300" b="1" dirty="0">
              <a:latin typeface="Segoe UI" panose="020B0502040204020203" pitchFamily="34" charset="0"/>
              <a:cs typeface="Segoe UI" panose="020B0502040204020203" pitchFamily="34" charset="0"/>
            </a:rPr>
            <a:t>Collisions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0.36815</cdr:x>
      <cdr:y>0.41505</cdr:y>
    </cdr:from>
    <cdr:to>
      <cdr:x>0.59248</cdr:x>
      <cdr:y>0.72718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19686" y="1358641"/>
          <a:ext cx="926005" cy="10217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IN" sz="1300" b="1" dirty="0">
              <a:latin typeface="Segoe UI" panose="020B0502040204020203" pitchFamily="34" charset="0"/>
              <a:cs typeface="Segoe UI" panose="020B0502040204020203" pitchFamily="34" charset="0"/>
            </a:rPr>
            <a:t>115</a:t>
          </a:r>
        </a:p>
        <a:p xmlns:a="http://schemas.openxmlformats.org/drawingml/2006/main">
          <a:pPr algn="ctr"/>
          <a:r>
            <a:rPr lang="en-IN" sz="1300" b="1" dirty="0">
              <a:latin typeface="Segoe UI" panose="020B0502040204020203" pitchFamily="34" charset="0"/>
              <a:cs typeface="Segoe UI" panose="020B0502040204020203" pitchFamily="34" charset="0"/>
            </a:rPr>
            <a:t>Injury</a:t>
          </a:r>
        </a:p>
        <a:p xmlns:a="http://schemas.openxmlformats.org/drawingml/2006/main">
          <a:pPr algn="ctr"/>
          <a:r>
            <a:rPr lang="en-IN" sz="1300" b="1" dirty="0">
              <a:latin typeface="Segoe UI" panose="020B0502040204020203" pitchFamily="34" charset="0"/>
              <a:cs typeface="Segoe UI" panose="020B0502040204020203" pitchFamily="34" charset="0"/>
            </a:rPr>
            <a:t>Collisions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0.366</cdr:x>
      <cdr:y>0.41855</cdr:y>
    </cdr:from>
    <cdr:to>
      <cdr:x>0.5895</cdr:x>
      <cdr:y>0.73068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96034" y="1440317"/>
          <a:ext cx="974637" cy="10740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IN" sz="1300" b="1" dirty="0">
              <a:latin typeface="Segoe UI" panose="020B0502040204020203" pitchFamily="34" charset="0"/>
              <a:cs typeface="Segoe UI" panose="020B0502040204020203" pitchFamily="34" charset="0"/>
            </a:rPr>
            <a:t>107</a:t>
          </a:r>
        </a:p>
        <a:p xmlns:a="http://schemas.openxmlformats.org/drawingml/2006/main">
          <a:pPr algn="ctr"/>
          <a:r>
            <a:rPr lang="en-IN" sz="1300" b="1" dirty="0">
              <a:latin typeface="Segoe UI" panose="020B0502040204020203" pitchFamily="34" charset="0"/>
              <a:cs typeface="Segoe UI" panose="020B0502040204020203" pitchFamily="34" charset="0"/>
            </a:rPr>
            <a:t>Injury</a:t>
          </a:r>
        </a:p>
        <a:p xmlns:a="http://schemas.openxmlformats.org/drawingml/2006/main">
          <a:pPr algn="ctr"/>
          <a:r>
            <a:rPr lang="en-IN" sz="1300" b="1" dirty="0">
              <a:latin typeface="Segoe UI" panose="020B0502040204020203" pitchFamily="34" charset="0"/>
              <a:cs typeface="Segoe UI" panose="020B0502040204020203" pitchFamily="34" charset="0"/>
            </a:rPr>
            <a:t>Collisions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0.24406</cdr:x>
      <cdr:y>0.09159</cdr:y>
    </cdr:from>
    <cdr:to>
      <cdr:x>0.83245</cdr:x>
      <cdr:y>0.21455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xmlns="" id="{864ED9D1-54E2-604D-5FD1-B9A208AC7853}"/>
            </a:ext>
          </a:extLst>
        </cdr:cNvPr>
        <cdr:cNvSpPr txBox="1"/>
      </cdr:nvSpPr>
      <cdr:spPr>
        <a:xfrm xmlns:a="http://schemas.openxmlformats.org/drawingml/2006/main">
          <a:off x="1762125" y="347664"/>
          <a:ext cx="4248150" cy="4667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kern="1200"/>
        </a:p>
      </cdr:txBody>
    </cdr:sp>
  </cdr:relSizeAnchor>
  <cdr:relSizeAnchor xmlns:cdr="http://schemas.openxmlformats.org/drawingml/2006/chartDrawing">
    <cdr:from>
      <cdr:x>0.04137</cdr:x>
      <cdr:y>0.93624</cdr:y>
    </cdr:from>
    <cdr:to>
      <cdr:x>0.98818</cdr:x>
      <cdr:y>1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xmlns="" id="{4C71AC9D-4545-DFD7-071C-AA6543A80766}"/>
            </a:ext>
          </a:extLst>
        </cdr:cNvPr>
        <cdr:cNvSpPr txBox="1"/>
      </cdr:nvSpPr>
      <cdr:spPr>
        <a:xfrm xmlns:a="http://schemas.openxmlformats.org/drawingml/2006/main">
          <a:off x="376317" y="4287179"/>
          <a:ext cx="8612539" cy="2919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000" i="1" kern="1200" dirty="0"/>
            <a:t>Note:</a:t>
          </a:r>
          <a:r>
            <a:rPr lang="en-US" sz="1000" i="1" kern="1200" baseline="0" dirty="0"/>
            <a:t> This graph represents the top ten corridors and top nine issue categories from the maptionnaire responses.</a:t>
          </a:r>
          <a:endParaRPr lang="en-US" sz="1000" i="1" kern="12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3BBDC9-7D95-4C5C-A9C6-619739BD4B38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03FF8B-6935-4E8F-9D99-DF44B50E9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286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B7A604-1517-449D-90FD-FD4325741F3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338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B7A604-1517-449D-90FD-FD4325741F3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7841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B7A604-1517-449D-90FD-FD4325741F3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9677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B7A604-1517-449D-90FD-FD4325741F3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732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Injury Collision</a:t>
            </a:r>
            <a:r>
              <a:rPr lang="en-US" baseline="0" dirty="0"/>
              <a:t>s and KSI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B7A604-1517-449D-90FD-FD4325741F3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8973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Injury Collisions –Ped/Bike-Add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7A604-1517-449D-90FD-FD4325741F3E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5574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Injury Collisions –Ped/Bike-Add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B7A604-1517-449D-90FD-FD4325741F3E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4629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Sliding window</a:t>
            </a:r>
            <a:r>
              <a:rPr lang="en-US" baseline="0" dirty="0"/>
              <a:t> method: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B7A604-1517-449D-90FD-FD4325741F3E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6921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Sliding window</a:t>
            </a:r>
            <a:r>
              <a:rPr lang="en-US" baseline="0" dirty="0"/>
              <a:t> method: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B7A604-1517-449D-90FD-FD4325741F3E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1424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Sliding window</a:t>
            </a:r>
            <a:r>
              <a:rPr lang="en-US" baseline="0" dirty="0"/>
              <a:t> method: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B7A604-1517-449D-90FD-FD4325741F3E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3734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Sliding window</a:t>
            </a:r>
            <a:r>
              <a:rPr lang="en-US" baseline="0" dirty="0"/>
              <a:t> method: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B7A604-1517-449D-90FD-FD4325741F3E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6406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Sliding window</a:t>
            </a:r>
            <a:r>
              <a:rPr lang="en-US" baseline="0" dirty="0"/>
              <a:t> method: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B7A604-1517-449D-90FD-FD4325741F3E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809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Sliding window</a:t>
            </a:r>
            <a:r>
              <a:rPr lang="en-US" baseline="0" dirty="0"/>
              <a:t> method: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B7A604-1517-449D-90FD-FD4325741F3E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7394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Sliding window</a:t>
            </a:r>
            <a:r>
              <a:rPr lang="en-US" baseline="0" dirty="0"/>
              <a:t> method: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B7A604-1517-449D-90FD-FD4325741F3E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2896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69742F8-664F-32EA-DC43-E00096C19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F265B9B-EA78-9564-DCA3-A177A9D191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20F88921-78A7-634A-2D8F-4AD28FFB5E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Injury Collision</a:t>
            </a:r>
            <a:r>
              <a:rPr lang="en-US" baseline="0" dirty="0"/>
              <a:t>s and KSI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AB858EA-A0C7-D1B0-36D8-012F6C5529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B7A604-1517-449D-90FD-FD4325741F3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9204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Injury Collision</a:t>
            </a:r>
            <a:r>
              <a:rPr lang="en-US" baseline="0" dirty="0"/>
              <a:t>s and KSI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7A604-1517-449D-90FD-FD4325741F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96607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067929B-A3B8-3C8F-1718-CD18A1C75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C77EE8F2-1430-FB3C-92DF-59A8CE6BC4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480111E6-F69A-C305-5A9B-CBFB90A80D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Injury Collision</a:t>
            </a:r>
            <a:r>
              <a:rPr lang="en-US" baseline="0" dirty="0"/>
              <a:t>s and KSI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2AEA93E-93C1-C398-ACBD-296128617A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B7A604-1517-449D-90FD-FD4325741F3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1834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041B02F-CDC1-F711-151C-63B8E97E7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CB69353E-B22E-03A9-69E5-494A8ACEFC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CD4729D9-ED12-0432-EBD7-4395CF4E6E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Injury Collision</a:t>
            </a:r>
            <a:r>
              <a:rPr lang="en-US" baseline="0" dirty="0"/>
              <a:t>s and KSI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DA5D862-FE07-B966-A9E9-D24603E216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7A604-1517-449D-90FD-FD4325741F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60894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54328AA-86A2-2A7F-B518-658CD516E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160BBBB5-2F62-4656-AC87-D1C5388DC9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D94E10B6-273E-5FFE-E837-87BA108F0D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Injury Collision</a:t>
            </a:r>
            <a:r>
              <a:rPr lang="en-US" baseline="0" dirty="0"/>
              <a:t>s and KSI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3F6A9FD-1C81-5D6B-07D3-65BDB1D970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B7A604-1517-449D-90FD-FD4325741F3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8312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2299864-B787-2532-82BD-9E7A7F891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41AFEB91-9654-0942-48F1-4A006B3820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EC9F39ED-9C61-E1E8-53B5-32CAEB2CEA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Injury Collision</a:t>
            </a:r>
            <a:r>
              <a:rPr lang="en-US" baseline="0" dirty="0"/>
              <a:t>s and KSI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AF71B3C-B227-77A4-3F06-9228ACBA33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7A604-1517-449D-90FD-FD4325741F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45787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7A3BD5E-640B-3719-2279-D87BD4871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77128B5D-C2D0-5335-E462-D5EBE94780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C63ADE0B-19D0-E789-5510-1344DAF4BB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Injury Collision</a:t>
            </a:r>
            <a:r>
              <a:rPr lang="en-US" baseline="0" dirty="0"/>
              <a:t>s and KSI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3B7F4EE-5F48-19E7-E46C-0279556BA9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B7A604-1517-449D-90FD-FD4325741F3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7305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AE6757F-E454-8A86-84A2-9DC580DE8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DC6C1A8E-E848-4A00-82FB-2AF2CCEEB0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9D43C7C5-57A4-682E-B395-7F68679A10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Injury Collision</a:t>
            </a:r>
            <a:r>
              <a:rPr lang="en-US" baseline="0" dirty="0"/>
              <a:t>s and KSI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9B81045-A288-AF51-34A6-344D28C6AD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7A604-1517-449D-90FD-FD4325741F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26847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7D63C8C-1341-8842-B2DF-25790AD22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004AA534-EA8E-BE29-5761-FDF469AD52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86E81A75-9F95-ED35-0D0D-6B3A3E6B48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Injury Collision</a:t>
            </a:r>
            <a:r>
              <a:rPr lang="en-US" baseline="0" dirty="0"/>
              <a:t>s and KSI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A3EA3E6-3D12-B620-005E-4F9914F833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B7A604-1517-449D-90FD-FD4325741F3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5250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091FFCD-C080-F4F0-248D-E0236D0E1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B752DEF0-7991-1626-9250-D484ECA77B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CCE227D7-430A-0FE4-A83F-FA9A91AD9A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Injury Collision</a:t>
            </a:r>
            <a:r>
              <a:rPr lang="en-US" baseline="0" dirty="0"/>
              <a:t>s and KSI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E547912-D352-1B7C-B83F-E955B25BC4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7A604-1517-449D-90FD-FD4325741F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89989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97652CD-24C3-A695-9E20-177BF79C1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C4771912-961A-77B4-FC39-EDE80BEBD7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B5A21CCE-FF7D-46C6-DE59-4B64CEB311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Injury Collision</a:t>
            </a:r>
            <a:r>
              <a:rPr lang="en-US" baseline="0" dirty="0"/>
              <a:t>s and KSI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04A7BA4-6865-24C0-0D89-F08CE683C6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B7A604-1517-449D-90FD-FD4325741F3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6202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F1C97F2-5A2B-A4A7-F224-F83B31B54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15C3FF17-AFB8-63E4-DC04-DEF24D065C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CD6EC770-E68F-BB52-F23D-9C45C38B02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Injury Collision</a:t>
            </a:r>
            <a:r>
              <a:rPr lang="en-US" baseline="0" dirty="0"/>
              <a:t>s and KSI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6883E82-FB57-37F9-E43A-10BFE299DE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7A604-1517-449D-90FD-FD4325741F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02973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1AD3A71-4EEA-D2E4-9282-52B813B6E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4AD53F36-2D08-9FB3-55E2-18B215D5CF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17BFBFE8-843E-12AB-F829-168DE8B64C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Injury Collision</a:t>
            </a:r>
            <a:r>
              <a:rPr lang="en-US" baseline="0" dirty="0"/>
              <a:t>s and KSI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E5E05DA-2ACB-E824-89BB-DDE9C7B475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B7A604-1517-449D-90FD-FD4325741F3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8462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3C370EF-A9BC-899C-3466-BA5971708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0C8B1028-DBDD-959D-D000-5A33841794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81F0674B-9C74-C484-4914-69CBB0604F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Injury Collision</a:t>
            </a:r>
            <a:r>
              <a:rPr lang="en-US" baseline="0" dirty="0"/>
              <a:t>s and KSI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A55300F-5F70-7548-413A-BDB3A8034A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7A604-1517-449D-90FD-FD4325741F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27912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2FE9D77-6A37-985E-E1B3-3AD5DC1B5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57707212-3720-567F-51DF-5983F559A9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F3C8CC87-29EC-7861-3614-A8200FBBDC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Injury Collision</a:t>
            </a:r>
            <a:r>
              <a:rPr lang="en-US" baseline="0" dirty="0"/>
              <a:t>s and KSI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530425D-2746-9787-DDCA-CEC638A938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B7A604-1517-449D-90FD-FD4325741F3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6658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99F85B0-6A27-3014-7860-6E2322999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AC5F8746-EE45-9E36-DDC6-BCDF2367FD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FFFB9B61-0934-8948-F15E-EEF69E403C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Injury Collision</a:t>
            </a:r>
            <a:r>
              <a:rPr lang="en-US" baseline="0" dirty="0"/>
              <a:t>s and KSI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CA2F226-F45E-85C3-4160-1F903C65DB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7A604-1517-449D-90FD-FD4325741F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928185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BCD737E-D2F7-40E0-3B5E-4D763E868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C0AF6080-011B-7E66-4F17-2477E45303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62C1EEC1-5C5B-998C-3C62-384F189A17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Injury Collision</a:t>
            </a:r>
            <a:r>
              <a:rPr lang="en-US" baseline="0" dirty="0"/>
              <a:t>s and KSI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7DA9BFD-AE9A-3363-92CD-88808E07C2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7A604-1517-449D-90FD-FD4325741F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170537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3CBEB38-B2C2-0111-397C-9753D4B4C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C4243D5D-A66F-AF2F-2552-197D821FAC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070964EF-F633-34D2-274F-F7664ADB13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Injury Collision</a:t>
            </a:r>
            <a:r>
              <a:rPr lang="en-US" baseline="0" dirty="0"/>
              <a:t>s and KSI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BA65E38-123A-4B4F-4C9E-E92AF306C1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7A604-1517-449D-90FD-FD4325741F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28700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C93BEC3-6B96-5AC2-9906-09EAF9561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A82286BC-CCAC-8FCB-EF3C-8AA904A4CA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BDCC8299-6F9E-9E46-944E-0FC01E6F6A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Injury Collision</a:t>
            </a:r>
            <a:r>
              <a:rPr lang="en-US" baseline="0" dirty="0"/>
              <a:t>s and KSI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B710846-BB62-0AB3-4C58-D9F200B4A4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7A604-1517-449D-90FD-FD4325741F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164114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C93BEC3-6B96-5AC2-9906-09EAF9561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A82286BC-CCAC-8FCB-EF3C-8AA904A4CA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BDCC8299-6F9E-9E46-944E-0FC01E6F6A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Injury Collision</a:t>
            </a:r>
            <a:r>
              <a:rPr lang="en-US" baseline="0" dirty="0"/>
              <a:t>s and KSI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B710846-BB62-0AB3-4C58-D9F200B4A4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7A604-1517-449D-90FD-FD4325741F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235859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25A5321-FE4F-A4D2-D76B-6E750441D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DC3CB8B0-E3F8-5D30-620D-3F9B5D2AC8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973793CD-EE05-5232-B312-9D611F77E1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Injury Collision</a:t>
            </a:r>
            <a:r>
              <a:rPr lang="en-US" baseline="0" dirty="0"/>
              <a:t>s and KSI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8F552AF-79AC-9BA7-5625-EBAB8EBAA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7A604-1517-449D-90FD-FD4325741F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293044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2341E1A-8E6F-B81B-4E7C-DCE093510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973763EF-D35B-28F9-4775-A3669FEF89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4E8154D0-0053-5E15-3CF7-53B3DC8A3D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Injury Collision</a:t>
            </a:r>
            <a:r>
              <a:rPr lang="en-US" baseline="0" dirty="0"/>
              <a:t>s and KSI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E8B4BA9-D387-A9AF-1BD8-193DA31A46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7A604-1517-449D-90FD-FD4325741F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599351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E8829D1-EB80-64AC-1010-F409189EA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088EC97D-6D4C-C9F2-4676-688AF5AEFC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EB4BCC2A-EE39-37BB-2CF3-6C04CACD86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Injury Collision</a:t>
            </a:r>
            <a:r>
              <a:rPr lang="en-US" baseline="0" dirty="0"/>
              <a:t>s and KSI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7402A6C-33E7-9C12-4F3D-7BA823E346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7A604-1517-449D-90FD-FD4325741F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054423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551A8E0-0148-5050-DCE2-8E3925E44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7F08122B-FEA8-AAE7-C689-D0FBA46543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7EB89B56-24A2-6490-2235-61F3C0B896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Injury Collision</a:t>
            </a:r>
            <a:r>
              <a:rPr lang="en-US" baseline="0" dirty="0"/>
              <a:t>s and KSI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AD71BAE-BC7F-A4B4-4CA4-DFEF4F4CC2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7A604-1517-449D-90FD-FD4325741F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005259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A26CDDE-B62B-5066-0A90-465B5E392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322A2914-93A6-F77F-487D-5082478D64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E5F2DD72-783F-FEA1-C368-8B8DAD2AFA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Injury Collision</a:t>
            </a:r>
            <a:r>
              <a:rPr lang="en-US" baseline="0" dirty="0"/>
              <a:t>s and KSI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BB6A1C8-7A44-3660-732D-B2D9AA0E2D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7A604-1517-449D-90FD-FD4325741F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13363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81B991A-5037-6D66-80D9-962C79844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1121B31C-72E0-B59B-9067-5672244284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3FC31C34-D67D-3D71-B9D9-0872C044FD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Injury Collision</a:t>
            </a:r>
            <a:r>
              <a:rPr lang="en-US" baseline="0" dirty="0"/>
              <a:t>s and KSI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4E297A0-65E4-A3F9-E411-25B2A5EDAB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7A604-1517-449D-90FD-FD4325741F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047520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D320B25-7769-C1AC-8CF2-714C03FA8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82A8A45E-ABDC-DECA-8D29-31309D3A9D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6A8C6D1D-929A-DF21-ECD0-79FAD6A554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Injury Collision</a:t>
            </a:r>
            <a:r>
              <a:rPr lang="en-US" baseline="0" dirty="0"/>
              <a:t>s and KSI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19F151F-934F-17DF-3178-0844F588F2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7A604-1517-449D-90FD-FD4325741F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470833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66CEF36-8CDD-2FFC-A332-8094BF4CD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D66DD31F-57A5-097F-0992-D0AF8976E0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3678AFE3-6743-CBBF-9D4A-E977BDA57C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Injury Collision</a:t>
            </a:r>
            <a:r>
              <a:rPr lang="en-US" baseline="0" dirty="0"/>
              <a:t>s and KSI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EC4C263-B927-53DC-C07B-9A5651D309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7A604-1517-449D-90FD-FD4325741F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428247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EC9BA78-E02D-DC0B-B31D-F23A56F74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D88C8E15-57C3-4417-E3B2-F083AFE89E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65B48D16-0A75-89B9-AE06-B657D1293E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Injury Collision</a:t>
            </a:r>
            <a:r>
              <a:rPr lang="en-US" baseline="0" dirty="0"/>
              <a:t>s and KSI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3EDC7C2-04D2-1FA3-6885-4DD7D78869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7A604-1517-449D-90FD-FD4325741F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372926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B7A604-1517-449D-90FD-FD4325741F3E}" type="slidenum">
              <a:rPr lang="en-US" smtClean="0">
                <a:solidFill>
                  <a:prstClr val="black"/>
                </a:solidFill>
              </a:rPr>
              <a:pPr/>
              <a:t>44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277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EF1E4-2AD9-4DF9-BC81-9CEB04DCAD9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A79C-86BA-4374-9AE3-3A00103821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429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1F40B-FE4A-4E99-971D-83EE90C0C26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A79C-86BA-4374-9AE3-3A00103821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320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8ED2-2546-4977-B235-9D826157926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A79C-86BA-4374-9AE3-3A00103821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061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AB3BF-2471-4502-8E5B-5BC3771E271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A79C-86BA-4374-9AE3-3A00103821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172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581DB-7061-419F-9DD1-BEEBEAD50D9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A79C-86BA-4374-9AE3-3A00103821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660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A133B-05F6-4E2A-B8B1-6158F91DA27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A79C-86BA-4374-9AE3-3A00103821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682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11A86-46E6-42BE-99C6-522CA70A296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A79C-86BA-4374-9AE3-3A00103821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261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97613-44B8-4842-A980-02304AF39DF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A79C-86BA-4374-9AE3-3A00103821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243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0674A-3066-4FFA-9634-D7990593A12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A79C-86BA-4374-9AE3-3A00103821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55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F782-218A-43C4-8401-62E9B1CE72B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A79C-86BA-4374-9AE3-3A00103821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077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E037-3609-4981-BD89-C3724134CDD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A79C-86BA-4374-9AE3-3A00103821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8029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EF1E4-2AD9-4DF9-BC81-9CEB04DCAD99}" type="datetime1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A79C-86BA-4374-9AE3-3A0010382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820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1F40B-FE4A-4E99-971D-83EE90C0C26B}" type="datetime1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A79C-86BA-4374-9AE3-3A0010382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2061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8ED2-2546-4977-B235-9D826157926C}" type="datetime1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A79C-86BA-4374-9AE3-3A0010382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546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AB3BF-2471-4502-8E5B-5BC3771E271F}" type="datetime1">
              <a:rPr lang="en-US" smtClean="0"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A79C-86BA-4374-9AE3-3A0010382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1334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581DB-7061-419F-9DD1-BEEBEAD50D91}" type="datetime1">
              <a:rPr lang="en-US" smtClean="0"/>
              <a:t>4/22/2026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A79C-86BA-4374-9AE3-3A0010382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6291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A133B-05F6-4E2A-B8B1-6158F91DA272}" type="datetime1">
              <a:rPr lang="en-US" smtClean="0"/>
              <a:t>4/22/2026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A79C-86BA-4374-9AE3-3A0010382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3336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11A86-46E6-42BE-99C6-522CA70A2965}" type="datetime1">
              <a:rPr lang="en-US" smtClean="0"/>
              <a:t>4/22/2026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A79C-86BA-4374-9AE3-3A0010382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7160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97613-44B8-4842-A980-02304AF39DF1}" type="datetime1">
              <a:rPr lang="en-US" smtClean="0"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A79C-86BA-4374-9AE3-3A0010382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3977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0674A-3066-4FFA-9634-D7990593A127}" type="datetime1">
              <a:rPr lang="en-US" smtClean="0"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A79C-86BA-4374-9AE3-3A0010382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0351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F782-218A-43C4-8401-62E9B1CE72B5}" type="datetime1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A79C-86BA-4374-9AE3-3A0010382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8632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E037-3609-4981-BD89-C3724134CDD4}" type="datetime1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A79C-86BA-4374-9AE3-3A0010382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698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2067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5AFDAD-3019-42DE-9929-D069C51602D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84A79C-86BA-4374-9AE3-3A00103821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Google Shape;73;p10"/>
          <p:cNvSpPr/>
          <p:nvPr userDrawn="1"/>
        </p:nvSpPr>
        <p:spPr>
          <a:xfrm>
            <a:off x="7356366" y="6693278"/>
            <a:ext cx="3960984" cy="177422"/>
          </a:xfrm>
          <a:prstGeom prst="rect">
            <a:avLst/>
          </a:prstGeom>
          <a:solidFill>
            <a:srgbClr val="DBC9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Google Shape;74;p10"/>
          <p:cNvSpPr/>
          <p:nvPr userDrawn="1"/>
        </p:nvSpPr>
        <p:spPr>
          <a:xfrm>
            <a:off x="11317350" y="6693276"/>
            <a:ext cx="893700" cy="177423"/>
          </a:xfrm>
          <a:prstGeom prst="rect">
            <a:avLst/>
          </a:prstGeom>
          <a:solidFill>
            <a:srgbClr val="6C4C3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Google Shape;75;p10"/>
          <p:cNvSpPr/>
          <p:nvPr userDrawn="1"/>
        </p:nvSpPr>
        <p:spPr>
          <a:xfrm>
            <a:off x="0" y="6693277"/>
            <a:ext cx="893700" cy="177423"/>
          </a:xfrm>
          <a:prstGeom prst="rect">
            <a:avLst/>
          </a:prstGeom>
          <a:solidFill>
            <a:srgbClr val="ACC4A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0" name="Google Shape;76;p10"/>
          <p:cNvSpPr/>
          <p:nvPr userDrawn="1"/>
        </p:nvSpPr>
        <p:spPr>
          <a:xfrm>
            <a:off x="893710" y="6693277"/>
            <a:ext cx="6462600" cy="177423"/>
          </a:xfrm>
          <a:prstGeom prst="rect">
            <a:avLst/>
          </a:prstGeom>
          <a:solidFill>
            <a:srgbClr val="A2917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6693276"/>
            <a:ext cx="12211050" cy="1774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5" y="6122137"/>
            <a:ext cx="705130" cy="70003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50" y="6122137"/>
            <a:ext cx="911352" cy="71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779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rgbClr val="23662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5AFDAD-3019-42DE-9929-D069C51602D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84A79C-86BA-4374-9AE3-3A00103821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Google Shape;73;p10"/>
          <p:cNvSpPr/>
          <p:nvPr userDrawn="1"/>
        </p:nvSpPr>
        <p:spPr>
          <a:xfrm>
            <a:off x="7356366" y="6693278"/>
            <a:ext cx="3960984" cy="177422"/>
          </a:xfrm>
          <a:prstGeom prst="rect">
            <a:avLst/>
          </a:prstGeom>
          <a:solidFill>
            <a:srgbClr val="DBC9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74;p10"/>
          <p:cNvSpPr/>
          <p:nvPr userDrawn="1"/>
        </p:nvSpPr>
        <p:spPr>
          <a:xfrm>
            <a:off x="11317350" y="6693276"/>
            <a:ext cx="893700" cy="177423"/>
          </a:xfrm>
          <a:prstGeom prst="rect">
            <a:avLst/>
          </a:prstGeom>
          <a:solidFill>
            <a:srgbClr val="6C4C3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75;p10"/>
          <p:cNvSpPr/>
          <p:nvPr userDrawn="1"/>
        </p:nvSpPr>
        <p:spPr>
          <a:xfrm>
            <a:off x="0" y="6693277"/>
            <a:ext cx="893700" cy="177423"/>
          </a:xfrm>
          <a:prstGeom prst="rect">
            <a:avLst/>
          </a:prstGeom>
          <a:solidFill>
            <a:srgbClr val="ACC4A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76;p10"/>
          <p:cNvSpPr/>
          <p:nvPr userDrawn="1"/>
        </p:nvSpPr>
        <p:spPr>
          <a:xfrm>
            <a:off x="893710" y="6693277"/>
            <a:ext cx="6462600" cy="177423"/>
          </a:xfrm>
          <a:prstGeom prst="rect">
            <a:avLst/>
          </a:prstGeom>
          <a:solidFill>
            <a:srgbClr val="A2917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Rectangle 10"/>
          <p:cNvSpPr/>
          <p:nvPr userDrawn="1"/>
        </p:nvSpPr>
        <p:spPr>
          <a:xfrm>
            <a:off x="0" y="6693276"/>
            <a:ext cx="12211050" cy="1774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5" y="6122137"/>
            <a:ext cx="705130" cy="70003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50" y="6122137"/>
            <a:ext cx="911352" cy="71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011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jf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JP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jpg"/><Relationship Id="rId9" Type="http://schemas.openxmlformats.org/officeDocument/2006/relationships/image" Target="../media/image22.jf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0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66"/>
          <a:stretch/>
        </p:blipFill>
        <p:spPr bwMode="auto">
          <a:xfrm>
            <a:off x="0" y="0"/>
            <a:ext cx="12192001" cy="6918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0" y="1955005"/>
            <a:ext cx="12192000" cy="3355378"/>
          </a:xfrm>
          <a:prstGeom prst="rect">
            <a:avLst/>
          </a:prstGeom>
          <a:solidFill>
            <a:schemeClr val="accent1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242952" y="2717223"/>
            <a:ext cx="11568074" cy="9600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kern="1200">
                <a:solidFill>
                  <a:srgbClr val="236621"/>
                </a:solidFill>
                <a:latin typeface="Lato" panose="020F0502020204030203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5400" b="1" dirty="0">
                <a:solidFill>
                  <a:schemeClr val="bg1"/>
                </a:solidFill>
                <a:latin typeface="+mn-lt"/>
              </a:rPr>
              <a:t>Safe Streets for All (SS4A) Action Plan</a:t>
            </a:r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329287" y="3695217"/>
            <a:ext cx="9144000" cy="13794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 smtClean="0">
                <a:solidFill>
                  <a:schemeClr val="bg1"/>
                </a:solidFill>
                <a:latin typeface="+mn-lt"/>
              </a:rPr>
              <a:t>Virtual Community Workshop #2</a:t>
            </a:r>
            <a:endParaRPr lang="en-US" b="1" dirty="0">
              <a:solidFill>
                <a:schemeClr val="bg1"/>
              </a:solidFill>
              <a:latin typeface="+mn-lt"/>
            </a:endParaRPr>
          </a:p>
          <a:p>
            <a:pPr algn="l"/>
            <a:r>
              <a:rPr lang="en-US" b="1" dirty="0">
                <a:solidFill>
                  <a:schemeClr val="bg1"/>
                </a:solidFill>
                <a:latin typeface="+mn-lt"/>
              </a:rPr>
              <a:t>April </a:t>
            </a:r>
            <a:r>
              <a:rPr lang="en-US" b="1" dirty="0" smtClean="0">
                <a:solidFill>
                  <a:schemeClr val="bg1"/>
                </a:solidFill>
                <a:latin typeface="+mn-lt"/>
              </a:rPr>
              <a:t>22, </a:t>
            </a:r>
            <a:r>
              <a:rPr lang="en-US" b="1" dirty="0">
                <a:solidFill>
                  <a:schemeClr val="bg1"/>
                </a:solidFill>
                <a:latin typeface="+mn-lt"/>
              </a:rPr>
              <a:t>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A79C-86BA-4374-9AE3-3A0010382100}" type="slidenum">
              <a:rPr lang="en-US" smtClean="0"/>
              <a:t>1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781" y="117029"/>
            <a:ext cx="1595537" cy="158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3" b="15564"/>
          <a:stretch/>
        </p:blipFill>
        <p:spPr>
          <a:xfrm>
            <a:off x="1717318" y="17460"/>
            <a:ext cx="2618601" cy="181056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019" y="4270206"/>
            <a:ext cx="1849025" cy="1040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22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7724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3D5B98"/>
                </a:solidFill>
                <a:latin typeface="+mn-lt"/>
              </a:rPr>
              <a:t>Audio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A79C-86BA-4374-9AE3-3A0010382100}" type="slidenum">
              <a:rPr lang="en-US" smtClean="0"/>
              <a:t>2</a:t>
            </a:fld>
            <a:endParaRPr lang="en-US"/>
          </a:p>
        </p:txBody>
      </p:sp>
      <p:pic>
        <p:nvPicPr>
          <p:cNvPr id="1026" name="Graphic 1">
            <a:extLst>
              <a:ext uri="{FF2B5EF4-FFF2-40B4-BE49-F238E27FC236}">
                <a16:creationId xmlns:a16="http://schemas.microsoft.com/office/drawing/2014/main" xmlns="" id="{41988870-39B7-EE6F-5789-3C7DD7E5EE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43" r="881" b="3967"/>
          <a:stretch>
            <a:fillRect/>
          </a:stretch>
        </p:blipFill>
        <p:spPr bwMode="auto">
          <a:xfrm>
            <a:off x="444993" y="1164566"/>
            <a:ext cx="10387614" cy="4779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0002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086" y="-11137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3D5B98"/>
                </a:solidFill>
                <a:latin typeface="+mn-lt"/>
              </a:rPr>
              <a:t>Agenda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74376" y="1130060"/>
            <a:ext cx="4988800" cy="4977442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Brief Recap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Project Timeline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Collision Analysis (Unincorporated County)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High Injury Network </a:t>
            </a:r>
            <a:r>
              <a:rPr lang="en-US" sz="2000" dirty="0">
                <a:solidFill>
                  <a:srgbClr val="000000"/>
                </a:solidFill>
              </a:rPr>
              <a:t>(Unincorporated County</a:t>
            </a:r>
            <a:r>
              <a:rPr lang="en-US" sz="2000" dirty="0" smtClean="0">
                <a:solidFill>
                  <a:srgbClr val="000000"/>
                </a:solidFill>
              </a:rPr>
              <a:t>)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Collision </a:t>
            </a:r>
            <a:r>
              <a:rPr lang="en-US" sz="2000" dirty="0" smtClean="0">
                <a:solidFill>
                  <a:srgbClr val="000000"/>
                </a:solidFill>
              </a:rPr>
              <a:t>Profiles (</a:t>
            </a:r>
            <a:r>
              <a:rPr lang="en-US" sz="2000" dirty="0">
                <a:solidFill>
                  <a:srgbClr val="000000"/>
                </a:solidFill>
              </a:rPr>
              <a:t>Unincorporated County</a:t>
            </a:r>
            <a:r>
              <a:rPr lang="en-US" sz="2000" dirty="0" smtClean="0">
                <a:solidFill>
                  <a:srgbClr val="000000"/>
                </a:solidFill>
              </a:rPr>
              <a:t>)</a:t>
            </a:r>
            <a:endParaRPr lang="en-US" sz="20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Participating Cities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High Injury </a:t>
            </a:r>
            <a:r>
              <a:rPr lang="en-US" sz="2000" dirty="0" smtClean="0">
                <a:solidFill>
                  <a:srgbClr val="000000"/>
                </a:solidFill>
              </a:rPr>
              <a:t>Network</a:t>
            </a:r>
            <a:endParaRPr lang="en-US" sz="2000" dirty="0">
              <a:solidFill>
                <a:srgbClr val="000000"/>
              </a:solidFill>
            </a:endParaRP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Potential Safety Countermeasures</a:t>
            </a:r>
            <a:endParaRPr lang="en-US" sz="2400" dirty="0" smtClean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Community Survey Summary</a:t>
            </a:r>
          </a:p>
          <a:p>
            <a:r>
              <a:rPr lang="en-US" sz="2400" dirty="0" smtClean="0">
                <a:solidFill>
                  <a:srgbClr val="000000"/>
                </a:solidFill>
              </a:rPr>
              <a:t>Draft </a:t>
            </a:r>
            <a:r>
              <a:rPr lang="en-US" sz="2400" dirty="0">
                <a:solidFill>
                  <a:srgbClr val="000000"/>
                </a:solidFill>
              </a:rPr>
              <a:t>Safety Projects (Unincorporated County)</a:t>
            </a:r>
          </a:p>
          <a:p>
            <a:r>
              <a:rPr lang="en-US" sz="2400" dirty="0" smtClean="0">
                <a:solidFill>
                  <a:srgbClr val="000000"/>
                </a:solidFill>
              </a:rPr>
              <a:t>Discussion/Questions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>
                <a:solidFill>
                  <a:srgbClr val="000000"/>
                </a:solidFill>
              </a:rPr>
              <a:t>Next Steps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A79C-86BA-4374-9AE3-3A0010382100}" type="slidenum">
              <a:rPr lang="en-US" smtClean="0"/>
              <a:t>3</a:t>
            </a:fld>
            <a:endParaRPr lang="en-U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63176" y="1481233"/>
            <a:ext cx="6636138" cy="37291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07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A79C-86BA-4374-9AE3-3A0010382100}" type="slidenum">
              <a:rPr lang="en-US" smtClean="0"/>
              <a:t>4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798343" y="1728979"/>
            <a:ext cx="9576839" cy="4684846"/>
            <a:chOff x="1327478" y="2048020"/>
            <a:chExt cx="9576839" cy="4684846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8075392" y="4945081"/>
              <a:ext cx="4681" cy="611161"/>
            </a:xfrm>
            <a:prstGeom prst="line">
              <a:avLst/>
            </a:prstGeom>
            <a:ln w="38100">
              <a:solidFill>
                <a:schemeClr val="accent6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9"/>
            <p:cNvGrpSpPr/>
            <p:nvPr/>
          </p:nvGrpSpPr>
          <p:grpSpPr>
            <a:xfrm>
              <a:off x="1327478" y="2048020"/>
              <a:ext cx="9576839" cy="4684846"/>
              <a:chOff x="1327478" y="2048020"/>
              <a:chExt cx="9576839" cy="4684846"/>
            </a:xfrm>
          </p:grpSpPr>
          <p:sp>
            <p:nvSpPr>
              <p:cNvPr id="16" name="Freeform 15"/>
              <p:cNvSpPr/>
              <p:nvPr/>
            </p:nvSpPr>
            <p:spPr>
              <a:xfrm>
                <a:off x="8290290" y="2351314"/>
                <a:ext cx="1865046" cy="1119028"/>
              </a:xfrm>
              <a:custGeom>
                <a:avLst/>
                <a:gdLst>
                  <a:gd name="connsiteX0" fmla="*/ 0 w 2330452"/>
                  <a:gd name="connsiteY0" fmla="*/ 233050 h 1398271"/>
                  <a:gd name="connsiteX1" fmla="*/ 233050 w 2330452"/>
                  <a:gd name="connsiteY1" fmla="*/ 0 h 1398271"/>
                  <a:gd name="connsiteX2" fmla="*/ 2097402 w 2330452"/>
                  <a:gd name="connsiteY2" fmla="*/ 0 h 1398271"/>
                  <a:gd name="connsiteX3" fmla="*/ 2330452 w 2330452"/>
                  <a:gd name="connsiteY3" fmla="*/ 233050 h 1398271"/>
                  <a:gd name="connsiteX4" fmla="*/ 2330452 w 2330452"/>
                  <a:gd name="connsiteY4" fmla="*/ 1165221 h 1398271"/>
                  <a:gd name="connsiteX5" fmla="*/ 2097402 w 2330452"/>
                  <a:gd name="connsiteY5" fmla="*/ 1398271 h 1398271"/>
                  <a:gd name="connsiteX6" fmla="*/ 233050 w 2330452"/>
                  <a:gd name="connsiteY6" fmla="*/ 1398271 h 1398271"/>
                  <a:gd name="connsiteX7" fmla="*/ 0 w 2330452"/>
                  <a:gd name="connsiteY7" fmla="*/ 1165221 h 1398271"/>
                  <a:gd name="connsiteX8" fmla="*/ 0 w 2330452"/>
                  <a:gd name="connsiteY8" fmla="*/ 233050 h 1398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30452" h="1398271">
                    <a:moveTo>
                      <a:pt x="0" y="233050"/>
                    </a:moveTo>
                    <a:cubicBezTo>
                      <a:pt x="0" y="104340"/>
                      <a:pt x="104340" y="0"/>
                      <a:pt x="233050" y="0"/>
                    </a:cubicBezTo>
                    <a:lnTo>
                      <a:pt x="2097402" y="0"/>
                    </a:lnTo>
                    <a:cubicBezTo>
                      <a:pt x="2226112" y="0"/>
                      <a:pt x="2330452" y="104340"/>
                      <a:pt x="2330452" y="233050"/>
                    </a:cubicBezTo>
                    <a:lnTo>
                      <a:pt x="2330452" y="1165221"/>
                    </a:lnTo>
                    <a:cubicBezTo>
                      <a:pt x="2330452" y="1293931"/>
                      <a:pt x="2226112" y="1398271"/>
                      <a:pt x="2097402" y="1398271"/>
                    </a:cubicBezTo>
                    <a:lnTo>
                      <a:pt x="233050" y="1398271"/>
                    </a:lnTo>
                    <a:cubicBezTo>
                      <a:pt x="104340" y="1398271"/>
                      <a:pt x="0" y="1293931"/>
                      <a:pt x="0" y="1165221"/>
                    </a:cubicBezTo>
                    <a:lnTo>
                      <a:pt x="0" y="23305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82050" tIns="182050" rIns="182050" bIns="182050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6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Develop Safety Countermeasures</a:t>
                </a:r>
              </a:p>
            </p:txBody>
          </p:sp>
          <p:grpSp>
            <p:nvGrpSpPr>
              <p:cNvPr id="11" name="Group 10"/>
              <p:cNvGrpSpPr/>
              <p:nvPr/>
            </p:nvGrpSpPr>
            <p:grpSpPr>
              <a:xfrm>
                <a:off x="1327478" y="2347642"/>
                <a:ext cx="8801927" cy="3019536"/>
                <a:chOff x="677909" y="2303025"/>
                <a:chExt cx="9363540" cy="3212199"/>
              </a:xfrm>
            </p:grpSpPr>
            <p:sp>
              <p:nvSpPr>
                <p:cNvPr id="17" name="Freeform 16"/>
                <p:cNvSpPr/>
                <p:nvPr/>
              </p:nvSpPr>
              <p:spPr>
                <a:xfrm>
                  <a:off x="677909" y="2303025"/>
                  <a:ext cx="1984047" cy="1190428"/>
                </a:xfrm>
                <a:custGeom>
                  <a:avLst/>
                  <a:gdLst>
                    <a:gd name="connsiteX0" fmla="*/ 0 w 2330452"/>
                    <a:gd name="connsiteY0" fmla="*/ 233050 h 1398271"/>
                    <a:gd name="connsiteX1" fmla="*/ 233050 w 2330452"/>
                    <a:gd name="connsiteY1" fmla="*/ 0 h 1398271"/>
                    <a:gd name="connsiteX2" fmla="*/ 2097402 w 2330452"/>
                    <a:gd name="connsiteY2" fmla="*/ 0 h 1398271"/>
                    <a:gd name="connsiteX3" fmla="*/ 2330452 w 2330452"/>
                    <a:gd name="connsiteY3" fmla="*/ 233050 h 1398271"/>
                    <a:gd name="connsiteX4" fmla="*/ 2330452 w 2330452"/>
                    <a:gd name="connsiteY4" fmla="*/ 1165221 h 1398271"/>
                    <a:gd name="connsiteX5" fmla="*/ 2097402 w 2330452"/>
                    <a:gd name="connsiteY5" fmla="*/ 1398271 h 1398271"/>
                    <a:gd name="connsiteX6" fmla="*/ 233050 w 2330452"/>
                    <a:gd name="connsiteY6" fmla="*/ 1398271 h 1398271"/>
                    <a:gd name="connsiteX7" fmla="*/ 0 w 2330452"/>
                    <a:gd name="connsiteY7" fmla="*/ 1165221 h 1398271"/>
                    <a:gd name="connsiteX8" fmla="*/ 0 w 2330452"/>
                    <a:gd name="connsiteY8" fmla="*/ 233050 h 1398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330452" h="1398271">
                      <a:moveTo>
                        <a:pt x="0" y="233050"/>
                      </a:moveTo>
                      <a:cubicBezTo>
                        <a:pt x="0" y="104340"/>
                        <a:pt x="104340" y="0"/>
                        <a:pt x="233050" y="0"/>
                      </a:cubicBezTo>
                      <a:lnTo>
                        <a:pt x="2097402" y="0"/>
                      </a:lnTo>
                      <a:cubicBezTo>
                        <a:pt x="2226112" y="0"/>
                        <a:pt x="2330452" y="104340"/>
                        <a:pt x="2330452" y="233050"/>
                      </a:cubicBezTo>
                      <a:lnTo>
                        <a:pt x="2330452" y="1165221"/>
                      </a:lnTo>
                      <a:cubicBezTo>
                        <a:pt x="2330452" y="1293931"/>
                        <a:pt x="2226112" y="1398271"/>
                        <a:pt x="2097402" y="1398271"/>
                      </a:cubicBezTo>
                      <a:lnTo>
                        <a:pt x="233050" y="1398271"/>
                      </a:lnTo>
                      <a:cubicBezTo>
                        <a:pt x="104340" y="1398271"/>
                        <a:pt x="0" y="1293931"/>
                        <a:pt x="0" y="1165221"/>
                      </a:cubicBezTo>
                      <a:lnTo>
                        <a:pt x="0" y="233050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182050" tIns="182050" rIns="182050" bIns="182050" numCol="1" spcCol="1270" anchor="ctr" anchorCtr="0">
                  <a:noAutofit/>
                </a:bodyPr>
                <a:lstStyle/>
                <a:p>
                  <a:pPr lvl="0" algn="ctr" defTabSz="7112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1600" kern="12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Data Collection</a:t>
                  </a:r>
                </a:p>
                <a:p>
                  <a:pPr algn="ctr" defTabSz="7112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16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(6 years – </a:t>
                  </a:r>
                </a:p>
                <a:p>
                  <a:pPr algn="ctr" defTabSz="7112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16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2019 -</a:t>
                  </a:r>
                  <a:r>
                    <a:rPr lang="en-US" sz="16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2024)</a:t>
                  </a:r>
                  <a:endParaRPr lang="en-US" sz="1600" kern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8" name="Freeform 17"/>
                <p:cNvSpPr/>
                <p:nvPr/>
              </p:nvSpPr>
              <p:spPr>
                <a:xfrm>
                  <a:off x="3204231" y="2306931"/>
                  <a:ext cx="1984046" cy="1190428"/>
                </a:xfrm>
                <a:custGeom>
                  <a:avLst/>
                  <a:gdLst>
                    <a:gd name="connsiteX0" fmla="*/ 0 w 2330452"/>
                    <a:gd name="connsiteY0" fmla="*/ 233050 h 1398271"/>
                    <a:gd name="connsiteX1" fmla="*/ 233050 w 2330452"/>
                    <a:gd name="connsiteY1" fmla="*/ 0 h 1398271"/>
                    <a:gd name="connsiteX2" fmla="*/ 2097402 w 2330452"/>
                    <a:gd name="connsiteY2" fmla="*/ 0 h 1398271"/>
                    <a:gd name="connsiteX3" fmla="*/ 2330452 w 2330452"/>
                    <a:gd name="connsiteY3" fmla="*/ 233050 h 1398271"/>
                    <a:gd name="connsiteX4" fmla="*/ 2330452 w 2330452"/>
                    <a:gd name="connsiteY4" fmla="*/ 1165221 h 1398271"/>
                    <a:gd name="connsiteX5" fmla="*/ 2097402 w 2330452"/>
                    <a:gd name="connsiteY5" fmla="*/ 1398271 h 1398271"/>
                    <a:gd name="connsiteX6" fmla="*/ 233050 w 2330452"/>
                    <a:gd name="connsiteY6" fmla="*/ 1398271 h 1398271"/>
                    <a:gd name="connsiteX7" fmla="*/ 0 w 2330452"/>
                    <a:gd name="connsiteY7" fmla="*/ 1165221 h 1398271"/>
                    <a:gd name="connsiteX8" fmla="*/ 0 w 2330452"/>
                    <a:gd name="connsiteY8" fmla="*/ 233050 h 1398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330452" h="1398271">
                      <a:moveTo>
                        <a:pt x="0" y="233050"/>
                      </a:moveTo>
                      <a:cubicBezTo>
                        <a:pt x="0" y="104340"/>
                        <a:pt x="104340" y="0"/>
                        <a:pt x="233050" y="0"/>
                      </a:cubicBezTo>
                      <a:lnTo>
                        <a:pt x="2097402" y="0"/>
                      </a:lnTo>
                      <a:cubicBezTo>
                        <a:pt x="2226112" y="0"/>
                        <a:pt x="2330452" y="104340"/>
                        <a:pt x="2330452" y="233050"/>
                      </a:cubicBezTo>
                      <a:lnTo>
                        <a:pt x="2330452" y="1165221"/>
                      </a:lnTo>
                      <a:cubicBezTo>
                        <a:pt x="2330452" y="1293931"/>
                        <a:pt x="2226112" y="1398271"/>
                        <a:pt x="2097402" y="1398271"/>
                      </a:cubicBezTo>
                      <a:lnTo>
                        <a:pt x="233050" y="1398271"/>
                      </a:lnTo>
                      <a:cubicBezTo>
                        <a:pt x="104340" y="1398271"/>
                        <a:pt x="0" y="1293931"/>
                        <a:pt x="0" y="1165221"/>
                      </a:cubicBezTo>
                      <a:lnTo>
                        <a:pt x="0" y="233050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182050" tIns="182050" rIns="182050" bIns="182050" numCol="1" spcCol="1270" anchor="ctr" anchorCtr="0">
                  <a:noAutofit/>
                </a:bodyPr>
                <a:lstStyle/>
                <a:p>
                  <a:pPr lvl="0" algn="ctr" defTabSz="7112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1600" kern="12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Collision Trend Analysis</a:t>
                  </a:r>
                </a:p>
              </p:txBody>
            </p:sp>
            <p:sp>
              <p:nvSpPr>
                <p:cNvPr id="19" name="Freeform 18"/>
                <p:cNvSpPr/>
                <p:nvPr/>
              </p:nvSpPr>
              <p:spPr>
                <a:xfrm>
                  <a:off x="5644609" y="2306931"/>
                  <a:ext cx="1984046" cy="1190428"/>
                </a:xfrm>
                <a:custGeom>
                  <a:avLst/>
                  <a:gdLst>
                    <a:gd name="connsiteX0" fmla="*/ 0 w 2330452"/>
                    <a:gd name="connsiteY0" fmla="*/ 233050 h 1398271"/>
                    <a:gd name="connsiteX1" fmla="*/ 233050 w 2330452"/>
                    <a:gd name="connsiteY1" fmla="*/ 0 h 1398271"/>
                    <a:gd name="connsiteX2" fmla="*/ 2097402 w 2330452"/>
                    <a:gd name="connsiteY2" fmla="*/ 0 h 1398271"/>
                    <a:gd name="connsiteX3" fmla="*/ 2330452 w 2330452"/>
                    <a:gd name="connsiteY3" fmla="*/ 233050 h 1398271"/>
                    <a:gd name="connsiteX4" fmla="*/ 2330452 w 2330452"/>
                    <a:gd name="connsiteY4" fmla="*/ 1165221 h 1398271"/>
                    <a:gd name="connsiteX5" fmla="*/ 2097402 w 2330452"/>
                    <a:gd name="connsiteY5" fmla="*/ 1398271 h 1398271"/>
                    <a:gd name="connsiteX6" fmla="*/ 233050 w 2330452"/>
                    <a:gd name="connsiteY6" fmla="*/ 1398271 h 1398271"/>
                    <a:gd name="connsiteX7" fmla="*/ 0 w 2330452"/>
                    <a:gd name="connsiteY7" fmla="*/ 1165221 h 1398271"/>
                    <a:gd name="connsiteX8" fmla="*/ 0 w 2330452"/>
                    <a:gd name="connsiteY8" fmla="*/ 233050 h 1398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330452" h="1398271">
                      <a:moveTo>
                        <a:pt x="0" y="233050"/>
                      </a:moveTo>
                      <a:cubicBezTo>
                        <a:pt x="0" y="104340"/>
                        <a:pt x="104340" y="0"/>
                        <a:pt x="233050" y="0"/>
                      </a:cubicBezTo>
                      <a:lnTo>
                        <a:pt x="2097402" y="0"/>
                      </a:lnTo>
                      <a:cubicBezTo>
                        <a:pt x="2226112" y="0"/>
                        <a:pt x="2330452" y="104340"/>
                        <a:pt x="2330452" y="233050"/>
                      </a:cubicBezTo>
                      <a:lnTo>
                        <a:pt x="2330452" y="1165221"/>
                      </a:lnTo>
                      <a:cubicBezTo>
                        <a:pt x="2330452" y="1293931"/>
                        <a:pt x="2226112" y="1398271"/>
                        <a:pt x="2097402" y="1398271"/>
                      </a:cubicBezTo>
                      <a:lnTo>
                        <a:pt x="233050" y="1398271"/>
                      </a:lnTo>
                      <a:cubicBezTo>
                        <a:pt x="104340" y="1398271"/>
                        <a:pt x="0" y="1293931"/>
                        <a:pt x="0" y="1165221"/>
                      </a:cubicBezTo>
                      <a:lnTo>
                        <a:pt x="0" y="233050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182050" tIns="182050" rIns="182050" bIns="182050" numCol="1" spcCol="1270" anchor="ctr" anchorCtr="0">
                  <a:noAutofit/>
                </a:bodyPr>
                <a:lstStyle/>
                <a:p>
                  <a:pPr lvl="0" algn="ctr" defTabSz="7112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1600" kern="12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Identification of High-Risk Network</a:t>
                  </a:r>
                </a:p>
              </p:txBody>
            </p:sp>
            <p:sp>
              <p:nvSpPr>
                <p:cNvPr id="21" name="Freeform 20"/>
                <p:cNvSpPr/>
                <p:nvPr/>
              </p:nvSpPr>
              <p:spPr>
                <a:xfrm>
                  <a:off x="8057403" y="4324794"/>
                  <a:ext cx="1984046" cy="1190428"/>
                </a:xfrm>
                <a:custGeom>
                  <a:avLst/>
                  <a:gdLst>
                    <a:gd name="connsiteX0" fmla="*/ 0 w 2330452"/>
                    <a:gd name="connsiteY0" fmla="*/ 233050 h 1398271"/>
                    <a:gd name="connsiteX1" fmla="*/ 233050 w 2330452"/>
                    <a:gd name="connsiteY1" fmla="*/ 0 h 1398271"/>
                    <a:gd name="connsiteX2" fmla="*/ 2097402 w 2330452"/>
                    <a:gd name="connsiteY2" fmla="*/ 0 h 1398271"/>
                    <a:gd name="connsiteX3" fmla="*/ 2330452 w 2330452"/>
                    <a:gd name="connsiteY3" fmla="*/ 233050 h 1398271"/>
                    <a:gd name="connsiteX4" fmla="*/ 2330452 w 2330452"/>
                    <a:gd name="connsiteY4" fmla="*/ 1165221 h 1398271"/>
                    <a:gd name="connsiteX5" fmla="*/ 2097402 w 2330452"/>
                    <a:gd name="connsiteY5" fmla="*/ 1398271 h 1398271"/>
                    <a:gd name="connsiteX6" fmla="*/ 233050 w 2330452"/>
                    <a:gd name="connsiteY6" fmla="*/ 1398271 h 1398271"/>
                    <a:gd name="connsiteX7" fmla="*/ 0 w 2330452"/>
                    <a:gd name="connsiteY7" fmla="*/ 1165221 h 1398271"/>
                    <a:gd name="connsiteX8" fmla="*/ 0 w 2330452"/>
                    <a:gd name="connsiteY8" fmla="*/ 233050 h 1398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330452" h="1398271">
                      <a:moveTo>
                        <a:pt x="0" y="233050"/>
                      </a:moveTo>
                      <a:cubicBezTo>
                        <a:pt x="0" y="104340"/>
                        <a:pt x="104340" y="0"/>
                        <a:pt x="233050" y="0"/>
                      </a:cubicBezTo>
                      <a:lnTo>
                        <a:pt x="2097402" y="0"/>
                      </a:lnTo>
                      <a:cubicBezTo>
                        <a:pt x="2226112" y="0"/>
                        <a:pt x="2330452" y="104340"/>
                        <a:pt x="2330452" y="233050"/>
                      </a:cubicBezTo>
                      <a:lnTo>
                        <a:pt x="2330452" y="1165221"/>
                      </a:lnTo>
                      <a:cubicBezTo>
                        <a:pt x="2330452" y="1293931"/>
                        <a:pt x="2226112" y="1398271"/>
                        <a:pt x="2097402" y="1398271"/>
                      </a:cubicBezTo>
                      <a:lnTo>
                        <a:pt x="233050" y="1398271"/>
                      </a:lnTo>
                      <a:cubicBezTo>
                        <a:pt x="104340" y="1398271"/>
                        <a:pt x="0" y="1293931"/>
                        <a:pt x="0" y="1165221"/>
                      </a:cubicBezTo>
                      <a:lnTo>
                        <a:pt x="0" y="233050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182050" tIns="182050" rIns="182050" bIns="182050" numCol="1" spcCol="1270" anchor="ctr" anchorCtr="0">
                  <a:noAutofit/>
                </a:bodyPr>
                <a:lstStyle/>
                <a:p>
                  <a:pPr lvl="0" algn="ctr" defTabSz="7112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16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Integrate Plans &amp; Prioritize Improvements </a:t>
                  </a:r>
                  <a:endParaRPr lang="en-US" sz="1600" kern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2" name="Freeform 21"/>
                <p:cNvSpPr/>
                <p:nvPr/>
              </p:nvSpPr>
              <p:spPr>
                <a:xfrm>
                  <a:off x="5555290" y="4324796"/>
                  <a:ext cx="1984045" cy="1190428"/>
                </a:xfrm>
                <a:custGeom>
                  <a:avLst/>
                  <a:gdLst>
                    <a:gd name="connsiteX0" fmla="*/ 0 w 2330452"/>
                    <a:gd name="connsiteY0" fmla="*/ 233050 h 1398271"/>
                    <a:gd name="connsiteX1" fmla="*/ 233050 w 2330452"/>
                    <a:gd name="connsiteY1" fmla="*/ 0 h 1398271"/>
                    <a:gd name="connsiteX2" fmla="*/ 2097402 w 2330452"/>
                    <a:gd name="connsiteY2" fmla="*/ 0 h 1398271"/>
                    <a:gd name="connsiteX3" fmla="*/ 2330452 w 2330452"/>
                    <a:gd name="connsiteY3" fmla="*/ 233050 h 1398271"/>
                    <a:gd name="connsiteX4" fmla="*/ 2330452 w 2330452"/>
                    <a:gd name="connsiteY4" fmla="*/ 1165221 h 1398271"/>
                    <a:gd name="connsiteX5" fmla="*/ 2097402 w 2330452"/>
                    <a:gd name="connsiteY5" fmla="*/ 1398271 h 1398271"/>
                    <a:gd name="connsiteX6" fmla="*/ 233050 w 2330452"/>
                    <a:gd name="connsiteY6" fmla="*/ 1398271 h 1398271"/>
                    <a:gd name="connsiteX7" fmla="*/ 0 w 2330452"/>
                    <a:gd name="connsiteY7" fmla="*/ 1165221 h 1398271"/>
                    <a:gd name="connsiteX8" fmla="*/ 0 w 2330452"/>
                    <a:gd name="connsiteY8" fmla="*/ 233050 h 1398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330452" h="1398271">
                      <a:moveTo>
                        <a:pt x="0" y="233050"/>
                      </a:moveTo>
                      <a:cubicBezTo>
                        <a:pt x="0" y="104340"/>
                        <a:pt x="104340" y="0"/>
                        <a:pt x="233050" y="0"/>
                      </a:cubicBezTo>
                      <a:lnTo>
                        <a:pt x="2097402" y="0"/>
                      </a:lnTo>
                      <a:cubicBezTo>
                        <a:pt x="2226112" y="0"/>
                        <a:pt x="2330452" y="104340"/>
                        <a:pt x="2330452" y="233050"/>
                      </a:cubicBezTo>
                      <a:lnTo>
                        <a:pt x="2330452" y="1165221"/>
                      </a:lnTo>
                      <a:cubicBezTo>
                        <a:pt x="2330452" y="1293931"/>
                        <a:pt x="2226112" y="1398271"/>
                        <a:pt x="2097402" y="1398271"/>
                      </a:cubicBezTo>
                      <a:lnTo>
                        <a:pt x="233050" y="1398271"/>
                      </a:lnTo>
                      <a:cubicBezTo>
                        <a:pt x="104340" y="1398271"/>
                        <a:pt x="0" y="1293931"/>
                        <a:pt x="0" y="1165221"/>
                      </a:cubicBezTo>
                      <a:lnTo>
                        <a:pt x="0" y="233050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182050" tIns="182050" rIns="182050" bIns="182050" numCol="1" spcCol="1270" anchor="ctr" anchorCtr="0">
                  <a:noAutofit/>
                </a:bodyPr>
                <a:lstStyle/>
                <a:p>
                  <a:pPr lvl="0" algn="ctr" defTabSz="7112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1600" kern="12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Action Plan</a:t>
                  </a:r>
                </a:p>
              </p:txBody>
            </p:sp>
            <p:sp>
              <p:nvSpPr>
                <p:cNvPr id="23" name="Freeform 22"/>
                <p:cNvSpPr/>
                <p:nvPr/>
              </p:nvSpPr>
              <p:spPr>
                <a:xfrm>
                  <a:off x="3108384" y="4324796"/>
                  <a:ext cx="1984045" cy="1190428"/>
                </a:xfrm>
                <a:custGeom>
                  <a:avLst/>
                  <a:gdLst>
                    <a:gd name="connsiteX0" fmla="*/ 0 w 2330452"/>
                    <a:gd name="connsiteY0" fmla="*/ 233050 h 1398271"/>
                    <a:gd name="connsiteX1" fmla="*/ 233050 w 2330452"/>
                    <a:gd name="connsiteY1" fmla="*/ 0 h 1398271"/>
                    <a:gd name="connsiteX2" fmla="*/ 2097402 w 2330452"/>
                    <a:gd name="connsiteY2" fmla="*/ 0 h 1398271"/>
                    <a:gd name="connsiteX3" fmla="*/ 2330452 w 2330452"/>
                    <a:gd name="connsiteY3" fmla="*/ 233050 h 1398271"/>
                    <a:gd name="connsiteX4" fmla="*/ 2330452 w 2330452"/>
                    <a:gd name="connsiteY4" fmla="*/ 1165221 h 1398271"/>
                    <a:gd name="connsiteX5" fmla="*/ 2097402 w 2330452"/>
                    <a:gd name="connsiteY5" fmla="*/ 1398271 h 1398271"/>
                    <a:gd name="connsiteX6" fmla="*/ 233050 w 2330452"/>
                    <a:gd name="connsiteY6" fmla="*/ 1398271 h 1398271"/>
                    <a:gd name="connsiteX7" fmla="*/ 0 w 2330452"/>
                    <a:gd name="connsiteY7" fmla="*/ 1165221 h 1398271"/>
                    <a:gd name="connsiteX8" fmla="*/ 0 w 2330452"/>
                    <a:gd name="connsiteY8" fmla="*/ 233050 h 1398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330452" h="1398271">
                      <a:moveTo>
                        <a:pt x="0" y="233050"/>
                      </a:moveTo>
                      <a:cubicBezTo>
                        <a:pt x="0" y="104340"/>
                        <a:pt x="104340" y="0"/>
                        <a:pt x="233050" y="0"/>
                      </a:cubicBezTo>
                      <a:lnTo>
                        <a:pt x="2097402" y="0"/>
                      </a:lnTo>
                      <a:cubicBezTo>
                        <a:pt x="2226112" y="0"/>
                        <a:pt x="2330452" y="104340"/>
                        <a:pt x="2330452" y="233050"/>
                      </a:cubicBezTo>
                      <a:lnTo>
                        <a:pt x="2330452" y="1165221"/>
                      </a:lnTo>
                      <a:cubicBezTo>
                        <a:pt x="2330452" y="1293931"/>
                        <a:pt x="2226112" y="1398271"/>
                        <a:pt x="2097402" y="1398271"/>
                      </a:cubicBezTo>
                      <a:lnTo>
                        <a:pt x="233050" y="1398271"/>
                      </a:lnTo>
                      <a:cubicBezTo>
                        <a:pt x="104340" y="1398271"/>
                        <a:pt x="0" y="1293931"/>
                        <a:pt x="0" y="1165221"/>
                      </a:cubicBezTo>
                      <a:lnTo>
                        <a:pt x="0" y="233050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182050" tIns="182050" rIns="182050" bIns="182050" numCol="1" spcCol="1270" anchor="ctr" anchorCtr="0">
                  <a:noAutofit/>
                </a:bodyPr>
                <a:lstStyle/>
                <a:p>
                  <a:pPr lvl="0" algn="ctr" defTabSz="7112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1600" kern="12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Report</a:t>
                  </a:r>
                </a:p>
              </p:txBody>
            </p:sp>
            <p:sp>
              <p:nvSpPr>
                <p:cNvPr id="25" name="Right Arrow 24"/>
                <p:cNvSpPr/>
                <p:nvPr/>
              </p:nvSpPr>
              <p:spPr>
                <a:xfrm>
                  <a:off x="2540130" y="2595857"/>
                  <a:ext cx="871870" cy="612575"/>
                </a:xfrm>
                <a:prstGeom prst="rightArrow">
                  <a:avLst/>
                </a:prstGeom>
                <a:solidFill>
                  <a:srgbClr val="10414A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Right Arrow 25"/>
                <p:cNvSpPr/>
                <p:nvPr/>
              </p:nvSpPr>
              <p:spPr>
                <a:xfrm>
                  <a:off x="4980508" y="2595857"/>
                  <a:ext cx="871870" cy="612575"/>
                </a:xfrm>
                <a:prstGeom prst="rightArrow">
                  <a:avLst/>
                </a:prstGeom>
                <a:solidFill>
                  <a:srgbClr val="10414A">
                    <a:alpha val="80000"/>
                  </a:srgb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Right Arrow 26"/>
                <p:cNvSpPr/>
                <p:nvPr/>
              </p:nvSpPr>
              <p:spPr>
                <a:xfrm>
                  <a:off x="7420886" y="2595857"/>
                  <a:ext cx="871870" cy="612575"/>
                </a:xfrm>
                <a:prstGeom prst="rightArrow">
                  <a:avLst/>
                </a:prstGeom>
                <a:solidFill>
                  <a:srgbClr val="10414A">
                    <a:alpha val="80000"/>
                  </a:srgb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Right Arrow 27"/>
                <p:cNvSpPr/>
                <p:nvPr/>
              </p:nvSpPr>
              <p:spPr>
                <a:xfrm rot="5400000">
                  <a:off x="8533000" y="3591878"/>
                  <a:ext cx="1062356" cy="612575"/>
                </a:xfrm>
                <a:prstGeom prst="rightArrow">
                  <a:avLst/>
                </a:prstGeom>
                <a:solidFill>
                  <a:srgbClr val="10414A">
                    <a:alpha val="80000"/>
                  </a:srgb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Right Arrow 28"/>
                <p:cNvSpPr/>
                <p:nvPr/>
              </p:nvSpPr>
              <p:spPr>
                <a:xfrm rot="10800000">
                  <a:off x="7406328" y="4613719"/>
                  <a:ext cx="814563" cy="612575"/>
                </a:xfrm>
                <a:prstGeom prst="rightArrow">
                  <a:avLst/>
                </a:prstGeom>
                <a:solidFill>
                  <a:srgbClr val="10414A">
                    <a:alpha val="80000"/>
                  </a:srgb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Right Arrow 30"/>
                <p:cNvSpPr/>
                <p:nvPr/>
              </p:nvSpPr>
              <p:spPr>
                <a:xfrm rot="10800000">
                  <a:off x="4887924" y="4613720"/>
                  <a:ext cx="871870" cy="612575"/>
                </a:xfrm>
                <a:prstGeom prst="rightArrow">
                  <a:avLst/>
                </a:prstGeom>
                <a:solidFill>
                  <a:srgbClr val="10414A">
                    <a:alpha val="80000"/>
                  </a:srgb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12" name="Straight Connector 11"/>
              <p:cNvCxnSpPr/>
              <p:nvPr/>
            </p:nvCxnSpPr>
            <p:spPr>
              <a:xfrm flipV="1">
                <a:off x="8035188" y="2048020"/>
                <a:ext cx="5700" cy="692071"/>
              </a:xfrm>
              <a:prstGeom prst="line">
                <a:avLst/>
              </a:prstGeom>
              <a:ln w="38100">
                <a:solidFill>
                  <a:schemeClr val="accent6"/>
                </a:solidFill>
                <a:prstDash val="sysDot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Freeform 12"/>
              <p:cNvSpPr/>
              <p:nvPr/>
            </p:nvSpPr>
            <p:spPr>
              <a:xfrm>
                <a:off x="6053057" y="2133600"/>
                <a:ext cx="4851260" cy="3457575"/>
              </a:xfrm>
              <a:custGeom>
                <a:avLst/>
                <a:gdLst>
                  <a:gd name="connsiteX0" fmla="*/ 0 w 8858250"/>
                  <a:gd name="connsiteY0" fmla="*/ 0 h 3514725"/>
                  <a:gd name="connsiteX1" fmla="*/ 8858250 w 8858250"/>
                  <a:gd name="connsiteY1" fmla="*/ 0 h 3514725"/>
                  <a:gd name="connsiteX2" fmla="*/ 8858250 w 8858250"/>
                  <a:gd name="connsiteY2" fmla="*/ 3457575 h 3514725"/>
                  <a:gd name="connsiteX3" fmla="*/ 4524375 w 8858250"/>
                  <a:gd name="connsiteY3" fmla="*/ 3457575 h 3514725"/>
                  <a:gd name="connsiteX4" fmla="*/ 4524375 w 8858250"/>
                  <a:gd name="connsiteY4" fmla="*/ 3514725 h 3514725"/>
                  <a:gd name="connsiteX5" fmla="*/ 4524375 w 8858250"/>
                  <a:gd name="connsiteY5" fmla="*/ 3514725 h 3514725"/>
                  <a:gd name="connsiteX6" fmla="*/ 4524375 w 8858250"/>
                  <a:gd name="connsiteY6" fmla="*/ 3457575 h 3514725"/>
                  <a:gd name="connsiteX0" fmla="*/ 0 w 8858250"/>
                  <a:gd name="connsiteY0" fmla="*/ 0 h 3514725"/>
                  <a:gd name="connsiteX1" fmla="*/ 8858250 w 8858250"/>
                  <a:gd name="connsiteY1" fmla="*/ 0 h 3514725"/>
                  <a:gd name="connsiteX2" fmla="*/ 8858250 w 8858250"/>
                  <a:gd name="connsiteY2" fmla="*/ 3457575 h 3514725"/>
                  <a:gd name="connsiteX3" fmla="*/ 4524375 w 8858250"/>
                  <a:gd name="connsiteY3" fmla="*/ 3457575 h 3514725"/>
                  <a:gd name="connsiteX4" fmla="*/ 4524375 w 8858250"/>
                  <a:gd name="connsiteY4" fmla="*/ 3514725 h 3514725"/>
                  <a:gd name="connsiteX5" fmla="*/ 4524375 w 8858250"/>
                  <a:gd name="connsiteY5" fmla="*/ 3457575 h 3514725"/>
                  <a:gd name="connsiteX0" fmla="*/ 0 w 8858250"/>
                  <a:gd name="connsiteY0" fmla="*/ 0 h 3457575"/>
                  <a:gd name="connsiteX1" fmla="*/ 8858250 w 8858250"/>
                  <a:gd name="connsiteY1" fmla="*/ 0 h 3457575"/>
                  <a:gd name="connsiteX2" fmla="*/ 8858250 w 8858250"/>
                  <a:gd name="connsiteY2" fmla="*/ 3457575 h 3457575"/>
                  <a:gd name="connsiteX3" fmla="*/ 4524375 w 8858250"/>
                  <a:gd name="connsiteY3" fmla="*/ 3457575 h 3457575"/>
                  <a:gd name="connsiteX4" fmla="*/ 4524375 w 8858250"/>
                  <a:gd name="connsiteY4" fmla="*/ 3457575 h 3457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58250" h="3457575">
                    <a:moveTo>
                      <a:pt x="0" y="0"/>
                    </a:moveTo>
                    <a:lnTo>
                      <a:pt x="8858250" y="0"/>
                    </a:lnTo>
                    <a:lnTo>
                      <a:pt x="8858250" y="3457575"/>
                    </a:lnTo>
                    <a:lnTo>
                      <a:pt x="4524375" y="3457575"/>
                    </a:lnTo>
                    <a:lnTo>
                      <a:pt x="4524375" y="3457575"/>
                    </a:lnTo>
                  </a:path>
                </a:pathLst>
              </a:custGeom>
              <a:noFill/>
              <a:ln w="38100" cap="rnd">
                <a:solidFill>
                  <a:srgbClr val="FFC000">
                    <a:alpha val="75000"/>
                  </a:srgbClr>
                </a:solidFill>
                <a:headEnd type="oval" w="med" len="med"/>
                <a:tail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5" name="Freeform 14"/>
              <p:cNvSpPr/>
              <p:nvPr/>
            </p:nvSpPr>
            <p:spPr>
              <a:xfrm>
                <a:off x="7305924" y="5727432"/>
                <a:ext cx="1538936" cy="1005434"/>
              </a:xfrm>
              <a:custGeom>
                <a:avLst/>
                <a:gdLst>
                  <a:gd name="connsiteX0" fmla="*/ 0 w 2330452"/>
                  <a:gd name="connsiteY0" fmla="*/ 233050 h 1398271"/>
                  <a:gd name="connsiteX1" fmla="*/ 233050 w 2330452"/>
                  <a:gd name="connsiteY1" fmla="*/ 0 h 1398271"/>
                  <a:gd name="connsiteX2" fmla="*/ 2097402 w 2330452"/>
                  <a:gd name="connsiteY2" fmla="*/ 0 h 1398271"/>
                  <a:gd name="connsiteX3" fmla="*/ 2330452 w 2330452"/>
                  <a:gd name="connsiteY3" fmla="*/ 233050 h 1398271"/>
                  <a:gd name="connsiteX4" fmla="*/ 2330452 w 2330452"/>
                  <a:gd name="connsiteY4" fmla="*/ 1165221 h 1398271"/>
                  <a:gd name="connsiteX5" fmla="*/ 2097402 w 2330452"/>
                  <a:gd name="connsiteY5" fmla="*/ 1398271 h 1398271"/>
                  <a:gd name="connsiteX6" fmla="*/ 233050 w 2330452"/>
                  <a:gd name="connsiteY6" fmla="*/ 1398271 h 1398271"/>
                  <a:gd name="connsiteX7" fmla="*/ 0 w 2330452"/>
                  <a:gd name="connsiteY7" fmla="*/ 1165221 h 1398271"/>
                  <a:gd name="connsiteX8" fmla="*/ 0 w 2330452"/>
                  <a:gd name="connsiteY8" fmla="*/ 233050 h 1398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30452" h="1398271">
                    <a:moveTo>
                      <a:pt x="0" y="233050"/>
                    </a:moveTo>
                    <a:cubicBezTo>
                      <a:pt x="0" y="104340"/>
                      <a:pt x="104340" y="0"/>
                      <a:pt x="233050" y="0"/>
                    </a:cubicBezTo>
                    <a:lnTo>
                      <a:pt x="2097402" y="0"/>
                    </a:lnTo>
                    <a:cubicBezTo>
                      <a:pt x="2226112" y="0"/>
                      <a:pt x="2330452" y="104340"/>
                      <a:pt x="2330452" y="233050"/>
                    </a:cubicBezTo>
                    <a:lnTo>
                      <a:pt x="2330452" y="1165221"/>
                    </a:lnTo>
                    <a:cubicBezTo>
                      <a:pt x="2330452" y="1293931"/>
                      <a:pt x="2226112" y="1398271"/>
                      <a:pt x="2097402" y="1398271"/>
                    </a:cubicBezTo>
                    <a:lnTo>
                      <a:pt x="233050" y="1398271"/>
                    </a:lnTo>
                    <a:cubicBezTo>
                      <a:pt x="104340" y="1398271"/>
                      <a:pt x="0" y="1293931"/>
                      <a:pt x="0" y="1165221"/>
                    </a:cubicBezTo>
                    <a:lnTo>
                      <a:pt x="0" y="233050"/>
                    </a:lnTo>
                    <a:close/>
                  </a:path>
                </a:pathLst>
              </a:custGeom>
              <a:solidFill>
                <a:srgbClr val="009999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82050" tIns="182050" rIns="182050" bIns="182050" numCol="1" spcCol="1270" anchor="ctr" anchorCtr="0">
                <a:noAutofit/>
              </a:bodyPr>
              <a:lstStyle/>
              <a:p>
                <a:pPr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1600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600" kern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Stakeholder </a:t>
                </a:r>
                <a:r>
                  <a:rPr lang="en-US" sz="16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Input/</a:t>
                </a:r>
              </a:p>
              <a:p>
                <a:pPr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6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Community Input</a:t>
                </a:r>
              </a:p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1600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32" name="Freeform 31"/>
          <p:cNvSpPr/>
          <p:nvPr/>
        </p:nvSpPr>
        <p:spPr>
          <a:xfrm>
            <a:off x="6736585" y="493559"/>
            <a:ext cx="1538936" cy="1109879"/>
          </a:xfrm>
          <a:custGeom>
            <a:avLst/>
            <a:gdLst>
              <a:gd name="connsiteX0" fmla="*/ 0 w 2330452"/>
              <a:gd name="connsiteY0" fmla="*/ 233050 h 1398271"/>
              <a:gd name="connsiteX1" fmla="*/ 233050 w 2330452"/>
              <a:gd name="connsiteY1" fmla="*/ 0 h 1398271"/>
              <a:gd name="connsiteX2" fmla="*/ 2097402 w 2330452"/>
              <a:gd name="connsiteY2" fmla="*/ 0 h 1398271"/>
              <a:gd name="connsiteX3" fmla="*/ 2330452 w 2330452"/>
              <a:gd name="connsiteY3" fmla="*/ 233050 h 1398271"/>
              <a:gd name="connsiteX4" fmla="*/ 2330452 w 2330452"/>
              <a:gd name="connsiteY4" fmla="*/ 1165221 h 1398271"/>
              <a:gd name="connsiteX5" fmla="*/ 2097402 w 2330452"/>
              <a:gd name="connsiteY5" fmla="*/ 1398271 h 1398271"/>
              <a:gd name="connsiteX6" fmla="*/ 233050 w 2330452"/>
              <a:gd name="connsiteY6" fmla="*/ 1398271 h 1398271"/>
              <a:gd name="connsiteX7" fmla="*/ 0 w 2330452"/>
              <a:gd name="connsiteY7" fmla="*/ 1165221 h 1398271"/>
              <a:gd name="connsiteX8" fmla="*/ 0 w 2330452"/>
              <a:gd name="connsiteY8" fmla="*/ 233050 h 1398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30452" h="1398271">
                <a:moveTo>
                  <a:pt x="0" y="233050"/>
                </a:moveTo>
                <a:cubicBezTo>
                  <a:pt x="0" y="104340"/>
                  <a:pt x="104340" y="0"/>
                  <a:pt x="233050" y="0"/>
                </a:cubicBezTo>
                <a:lnTo>
                  <a:pt x="2097402" y="0"/>
                </a:lnTo>
                <a:cubicBezTo>
                  <a:pt x="2226112" y="0"/>
                  <a:pt x="2330452" y="104340"/>
                  <a:pt x="2330452" y="233050"/>
                </a:cubicBezTo>
                <a:lnTo>
                  <a:pt x="2330452" y="1165221"/>
                </a:lnTo>
                <a:cubicBezTo>
                  <a:pt x="2330452" y="1293931"/>
                  <a:pt x="2226112" y="1398271"/>
                  <a:pt x="2097402" y="1398271"/>
                </a:cubicBezTo>
                <a:lnTo>
                  <a:pt x="233050" y="1398271"/>
                </a:lnTo>
                <a:cubicBezTo>
                  <a:pt x="104340" y="1398271"/>
                  <a:pt x="0" y="1293931"/>
                  <a:pt x="0" y="1165221"/>
                </a:cubicBezTo>
                <a:lnTo>
                  <a:pt x="0" y="233050"/>
                </a:lnTo>
                <a:close/>
              </a:path>
            </a:pathLst>
          </a:custGeom>
          <a:solidFill>
            <a:srgbClr val="00999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2050" tIns="182050" rIns="182050" bIns="18205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Stakeholder Input/</a:t>
            </a:r>
          </a:p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Community Input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85915" y="3164949"/>
            <a:ext cx="20785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Based on highest number of Fatal and Severe Injury collisions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9605148" y="2238127"/>
            <a:ext cx="7543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Not limited to Caltrans Approved </a:t>
            </a:r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158579" y="-994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rgbClr val="23662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3D5B98"/>
                </a:solidFill>
              </a:rPr>
              <a:t>Project Timeline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65016" y="1814559"/>
            <a:ext cx="944754" cy="1233610"/>
            <a:chOff x="77030" y="2066544"/>
            <a:chExt cx="944754" cy="1233610"/>
          </a:xfrm>
        </p:grpSpPr>
        <p:sp>
          <p:nvSpPr>
            <p:cNvPr id="38" name="Oval 37"/>
            <p:cNvSpPr/>
            <p:nvPr/>
          </p:nvSpPr>
          <p:spPr>
            <a:xfrm>
              <a:off x="77030" y="2355400"/>
              <a:ext cx="944754" cy="944754"/>
            </a:xfrm>
            <a:prstGeom prst="ellipse">
              <a:avLst/>
            </a:prstGeom>
            <a:solidFill>
              <a:srgbClr val="003640">
                <a:alpha val="90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Project Kick-off</a:t>
              </a:r>
            </a:p>
          </p:txBody>
        </p:sp>
        <p:cxnSp>
          <p:nvCxnSpPr>
            <p:cNvPr id="39" name="Straight Connector 38"/>
            <p:cNvCxnSpPr/>
            <p:nvPr/>
          </p:nvCxnSpPr>
          <p:spPr>
            <a:xfrm flipV="1">
              <a:off x="556414" y="2066544"/>
              <a:ext cx="0" cy="274901"/>
            </a:xfrm>
            <a:prstGeom prst="line">
              <a:avLst/>
            </a:prstGeom>
            <a:ln w="38100">
              <a:solidFill>
                <a:srgbClr val="003640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TextBox 39"/>
          <p:cNvSpPr txBox="1"/>
          <p:nvPr/>
        </p:nvSpPr>
        <p:spPr>
          <a:xfrm>
            <a:off x="0" y="1530932"/>
            <a:ext cx="13198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Segoe UI" panose="020B0502040204020203" pitchFamily="34" charset="0"/>
                <a:cs typeface="Segoe UI" panose="020B0502040204020203" pitchFamily="34" charset="0"/>
              </a:rPr>
              <a:t>April 10</a:t>
            </a:r>
            <a:r>
              <a:rPr lang="en-US" sz="1100" b="1" baseline="30000" dirty="0">
                <a:latin typeface="Segoe UI" panose="020B0502040204020203" pitchFamily="34" charset="0"/>
                <a:cs typeface="Segoe UI" panose="020B0502040204020203" pitchFamily="34" charset="0"/>
              </a:rPr>
              <a:t>th</a:t>
            </a:r>
            <a:r>
              <a:rPr lang="en-US" sz="1100" b="1" dirty="0">
                <a:latin typeface="Segoe UI" panose="020B0502040204020203" pitchFamily="34" charset="0"/>
                <a:cs typeface="Segoe UI" panose="020B0502040204020203" pitchFamily="34" charset="0"/>
              </a:rPr>
              <a:t>, 2025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501243" y="5397565"/>
            <a:ext cx="1124958" cy="307777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325C85"/>
                </a:solidFill>
              </a:rPr>
              <a:t>You are here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387797" y="5712739"/>
            <a:ext cx="1920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Segoe UI" panose="020B0502040204020203" pitchFamily="34" charset="0"/>
                <a:cs typeface="Segoe UI" panose="020B0502040204020203" pitchFamily="34" charset="0"/>
              </a:rPr>
              <a:t>Community Workshop </a:t>
            </a:r>
            <a:r>
              <a:rPr lang="en-US" sz="1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#2: </a:t>
            </a:r>
            <a:r>
              <a:rPr lang="en-US" sz="10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April </a:t>
            </a:r>
            <a:r>
              <a:rPr lang="en-US" sz="10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22</a:t>
            </a:r>
            <a:r>
              <a:rPr lang="en-US" sz="10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, 2026</a:t>
            </a:r>
            <a:endParaRPr lang="en-US" sz="1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4" name="Freeform 43"/>
          <p:cNvSpPr/>
          <p:nvPr/>
        </p:nvSpPr>
        <p:spPr>
          <a:xfrm>
            <a:off x="10449612" y="805855"/>
            <a:ext cx="1538936" cy="1018662"/>
          </a:xfrm>
          <a:custGeom>
            <a:avLst/>
            <a:gdLst>
              <a:gd name="connsiteX0" fmla="*/ 0 w 2330452"/>
              <a:gd name="connsiteY0" fmla="*/ 233050 h 1398271"/>
              <a:gd name="connsiteX1" fmla="*/ 233050 w 2330452"/>
              <a:gd name="connsiteY1" fmla="*/ 0 h 1398271"/>
              <a:gd name="connsiteX2" fmla="*/ 2097402 w 2330452"/>
              <a:gd name="connsiteY2" fmla="*/ 0 h 1398271"/>
              <a:gd name="connsiteX3" fmla="*/ 2330452 w 2330452"/>
              <a:gd name="connsiteY3" fmla="*/ 233050 h 1398271"/>
              <a:gd name="connsiteX4" fmla="*/ 2330452 w 2330452"/>
              <a:gd name="connsiteY4" fmla="*/ 1165221 h 1398271"/>
              <a:gd name="connsiteX5" fmla="*/ 2097402 w 2330452"/>
              <a:gd name="connsiteY5" fmla="*/ 1398271 h 1398271"/>
              <a:gd name="connsiteX6" fmla="*/ 233050 w 2330452"/>
              <a:gd name="connsiteY6" fmla="*/ 1398271 h 1398271"/>
              <a:gd name="connsiteX7" fmla="*/ 0 w 2330452"/>
              <a:gd name="connsiteY7" fmla="*/ 1165221 h 1398271"/>
              <a:gd name="connsiteX8" fmla="*/ 0 w 2330452"/>
              <a:gd name="connsiteY8" fmla="*/ 233050 h 1398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30452" h="1398271">
                <a:moveTo>
                  <a:pt x="0" y="233050"/>
                </a:moveTo>
                <a:cubicBezTo>
                  <a:pt x="0" y="104340"/>
                  <a:pt x="104340" y="0"/>
                  <a:pt x="233050" y="0"/>
                </a:cubicBezTo>
                <a:lnTo>
                  <a:pt x="2097402" y="0"/>
                </a:lnTo>
                <a:cubicBezTo>
                  <a:pt x="2226112" y="0"/>
                  <a:pt x="2330452" y="104340"/>
                  <a:pt x="2330452" y="233050"/>
                </a:cubicBezTo>
                <a:lnTo>
                  <a:pt x="2330452" y="1165221"/>
                </a:lnTo>
                <a:cubicBezTo>
                  <a:pt x="2330452" y="1293931"/>
                  <a:pt x="2226112" y="1398271"/>
                  <a:pt x="2097402" y="1398271"/>
                </a:cubicBezTo>
                <a:lnTo>
                  <a:pt x="233050" y="1398271"/>
                </a:lnTo>
                <a:cubicBezTo>
                  <a:pt x="104340" y="1398271"/>
                  <a:pt x="0" y="1293931"/>
                  <a:pt x="0" y="1165221"/>
                </a:cubicBezTo>
                <a:lnTo>
                  <a:pt x="0" y="23305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2050" tIns="182050" rIns="182050" bIns="18205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Pop-up Events</a:t>
            </a:r>
          </a:p>
        </p:txBody>
      </p:sp>
      <p:cxnSp>
        <p:nvCxnSpPr>
          <p:cNvPr id="45" name="Straight Connector 44"/>
          <p:cNvCxnSpPr/>
          <p:nvPr/>
        </p:nvCxnSpPr>
        <p:spPr>
          <a:xfrm flipH="1" flipV="1">
            <a:off x="11233852" y="1850789"/>
            <a:ext cx="8197" cy="570262"/>
          </a:xfrm>
          <a:prstGeom prst="line">
            <a:avLst/>
          </a:prstGeom>
          <a:ln w="38100">
            <a:solidFill>
              <a:srgbClr val="FFC000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10375182" y="2405768"/>
            <a:ext cx="858670" cy="0"/>
          </a:xfrm>
          <a:prstGeom prst="line">
            <a:avLst/>
          </a:prstGeom>
          <a:ln w="38100">
            <a:solidFill>
              <a:srgbClr val="FFC000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019727" y="5048134"/>
            <a:ext cx="0" cy="218237"/>
          </a:xfrm>
          <a:prstGeom prst="line">
            <a:avLst/>
          </a:prstGeom>
          <a:ln w="38100">
            <a:solidFill>
              <a:schemeClr val="accent6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Freeform 50"/>
          <p:cNvSpPr/>
          <p:nvPr/>
        </p:nvSpPr>
        <p:spPr>
          <a:xfrm>
            <a:off x="3245578" y="5437561"/>
            <a:ext cx="1538936" cy="1005434"/>
          </a:xfrm>
          <a:custGeom>
            <a:avLst/>
            <a:gdLst>
              <a:gd name="connsiteX0" fmla="*/ 0 w 2330452"/>
              <a:gd name="connsiteY0" fmla="*/ 233050 h 1398271"/>
              <a:gd name="connsiteX1" fmla="*/ 233050 w 2330452"/>
              <a:gd name="connsiteY1" fmla="*/ 0 h 1398271"/>
              <a:gd name="connsiteX2" fmla="*/ 2097402 w 2330452"/>
              <a:gd name="connsiteY2" fmla="*/ 0 h 1398271"/>
              <a:gd name="connsiteX3" fmla="*/ 2330452 w 2330452"/>
              <a:gd name="connsiteY3" fmla="*/ 233050 h 1398271"/>
              <a:gd name="connsiteX4" fmla="*/ 2330452 w 2330452"/>
              <a:gd name="connsiteY4" fmla="*/ 1165221 h 1398271"/>
              <a:gd name="connsiteX5" fmla="*/ 2097402 w 2330452"/>
              <a:gd name="connsiteY5" fmla="*/ 1398271 h 1398271"/>
              <a:gd name="connsiteX6" fmla="*/ 233050 w 2330452"/>
              <a:gd name="connsiteY6" fmla="*/ 1398271 h 1398271"/>
              <a:gd name="connsiteX7" fmla="*/ 0 w 2330452"/>
              <a:gd name="connsiteY7" fmla="*/ 1165221 h 1398271"/>
              <a:gd name="connsiteX8" fmla="*/ 0 w 2330452"/>
              <a:gd name="connsiteY8" fmla="*/ 233050 h 1398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30452" h="1398271">
                <a:moveTo>
                  <a:pt x="0" y="233050"/>
                </a:moveTo>
                <a:cubicBezTo>
                  <a:pt x="0" y="104340"/>
                  <a:pt x="104340" y="0"/>
                  <a:pt x="233050" y="0"/>
                </a:cubicBezTo>
                <a:lnTo>
                  <a:pt x="2097402" y="0"/>
                </a:lnTo>
                <a:cubicBezTo>
                  <a:pt x="2226112" y="0"/>
                  <a:pt x="2330452" y="104340"/>
                  <a:pt x="2330452" y="233050"/>
                </a:cubicBezTo>
                <a:lnTo>
                  <a:pt x="2330452" y="1165221"/>
                </a:lnTo>
                <a:cubicBezTo>
                  <a:pt x="2330452" y="1293931"/>
                  <a:pt x="2226112" y="1398271"/>
                  <a:pt x="2097402" y="1398271"/>
                </a:cubicBezTo>
                <a:lnTo>
                  <a:pt x="233050" y="1398271"/>
                </a:lnTo>
                <a:cubicBezTo>
                  <a:pt x="104340" y="1398271"/>
                  <a:pt x="0" y="1293931"/>
                  <a:pt x="0" y="1165221"/>
                </a:cubicBezTo>
                <a:lnTo>
                  <a:pt x="0" y="233050"/>
                </a:lnTo>
                <a:close/>
              </a:path>
            </a:pathLst>
          </a:custGeom>
          <a:solidFill>
            <a:srgbClr val="00999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2050" tIns="182050" rIns="182050" bIns="18205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County Board Adoption</a:t>
            </a:r>
          </a:p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315725" y="730343"/>
            <a:ext cx="17858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Segoe UI" panose="020B0502040204020203" pitchFamily="34" charset="0"/>
                <a:cs typeface="Segoe UI" panose="020B0502040204020203" pitchFamily="34" charset="0"/>
              </a:rPr>
              <a:t>Community Workshop #1: Oct 29, 2025</a:t>
            </a:r>
            <a:endParaRPr lang="en-US" sz="1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80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540" y="-55164"/>
            <a:ext cx="11011260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3D5B98"/>
                </a:solidFill>
                <a:latin typeface="+mn-lt"/>
              </a:rPr>
              <a:t>Unincorporated Fresno County</a:t>
            </a:r>
            <a:br>
              <a:rPr lang="en-US" sz="3600" dirty="0">
                <a:solidFill>
                  <a:srgbClr val="3D5B98"/>
                </a:solidFill>
                <a:latin typeface="+mn-lt"/>
              </a:rPr>
            </a:br>
            <a:r>
              <a:rPr lang="en-US" sz="3600" dirty="0">
                <a:solidFill>
                  <a:srgbClr val="3D5B98"/>
                </a:solidFill>
                <a:latin typeface="+mn-lt"/>
              </a:rPr>
              <a:t>Collision Analysis Findings (2019– 2024)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A79C-86BA-4374-9AE3-3A0010382100}" type="slidenum">
              <a:rPr lang="en-US" smtClean="0"/>
              <a:t>5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42" y="1102146"/>
            <a:ext cx="7798525" cy="50461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8845548" y="4624993"/>
            <a:ext cx="2699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1,095 KSI Collisions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xmlns="" id="{523E7B22-8D01-4FC3-ACDA-0389E3F4BE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2981391"/>
              </p:ext>
            </p:extLst>
          </p:nvPr>
        </p:nvGraphicFramePr>
        <p:xfrm>
          <a:off x="8272732" y="1752601"/>
          <a:ext cx="3845290" cy="2872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78571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371" y="0"/>
            <a:ext cx="10899001" cy="73804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3D5B98"/>
                </a:solidFill>
              </a:rPr>
              <a:t>Unincorporated Fresno County - Pedestrian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A79C-86BA-4374-9AE3-3A00103821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3" b="1267"/>
          <a:stretch/>
        </p:blipFill>
        <p:spPr>
          <a:xfrm>
            <a:off x="0" y="650445"/>
            <a:ext cx="8721306" cy="62075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xmlns="" id="{523E7B22-8D01-4FC3-ACDA-0389E3F4BE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0983654"/>
              </p:ext>
            </p:extLst>
          </p:nvPr>
        </p:nvGraphicFramePr>
        <p:xfrm>
          <a:off x="8462514" y="1479708"/>
          <a:ext cx="4127881" cy="32734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176625" y="4636752"/>
            <a:ext cx="2699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70 KSI Collisions</a:t>
            </a:r>
          </a:p>
        </p:txBody>
      </p:sp>
    </p:spTree>
    <p:extLst>
      <p:ext uri="{BB962C8B-B14F-4D97-AF65-F5344CB8AC3E}">
        <p14:creationId xmlns:p14="http://schemas.microsoft.com/office/powerpoint/2010/main" val="304615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97" y="6139"/>
            <a:ext cx="10899001" cy="73804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3D5B98"/>
                </a:solidFill>
              </a:rPr>
              <a:t>Unincorporated Fresno County - Bicycle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A79C-86BA-4374-9AE3-3A00103821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1" b="1112"/>
          <a:stretch/>
        </p:blipFill>
        <p:spPr>
          <a:xfrm>
            <a:off x="0" y="681487"/>
            <a:ext cx="8724033" cy="61970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xmlns="" id="{523E7B22-8D01-4FC3-ACDA-0389E3F4BE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276"/>
              </p:ext>
            </p:extLst>
          </p:nvPr>
        </p:nvGraphicFramePr>
        <p:xfrm>
          <a:off x="8186468" y="1035943"/>
          <a:ext cx="4360793" cy="34411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176625" y="4636752"/>
            <a:ext cx="2699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43 KSI Collisions</a:t>
            </a:r>
          </a:p>
        </p:txBody>
      </p:sp>
    </p:spTree>
    <p:extLst>
      <p:ext uri="{BB962C8B-B14F-4D97-AF65-F5344CB8AC3E}">
        <p14:creationId xmlns:p14="http://schemas.microsoft.com/office/powerpoint/2010/main" val="274744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4842490"/>
              </p:ext>
            </p:extLst>
          </p:nvPr>
        </p:nvGraphicFramePr>
        <p:xfrm>
          <a:off x="73711" y="792684"/>
          <a:ext cx="2669489" cy="6022186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4937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338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4187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3400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HIN Rank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Corridor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KSI Collisions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9006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Jensen Avenue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48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9006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Manning Avenue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54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9006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Auberry Road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40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9006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Millerton Road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35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9006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Belmont Avenue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79006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Chestnut Avenue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79006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Shaw Avenue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79006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Marks Avenue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79006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Central Avenue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79006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Friant Road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79006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Clinton Avenue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9006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Fowler Avenue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9006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Dinuba Avenue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9006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Ashlan Avenue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495597905"/>
                  </a:ext>
                </a:extLst>
              </a:tr>
              <a:tr h="279006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North Avenue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079298865"/>
                  </a:ext>
                </a:extLst>
              </a:tr>
              <a:tr h="287063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Kearney Boulevard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215566227"/>
                  </a:ext>
                </a:extLst>
              </a:tr>
              <a:tr h="279006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Clovis Avenue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615660901"/>
                  </a:ext>
                </a:extLst>
              </a:tr>
              <a:tr h="279006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Academy Avenue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279006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South Avenue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79006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Adams Avenue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A79C-86BA-4374-9AE3-3A00103821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3"/>
          <a:stretch/>
        </p:blipFill>
        <p:spPr>
          <a:xfrm>
            <a:off x="2856388" y="657876"/>
            <a:ext cx="9198633" cy="62001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35933" y="-171787"/>
            <a:ext cx="12222049" cy="109277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3D5B98"/>
                </a:solidFill>
                <a:latin typeface="+mn-lt"/>
              </a:rPr>
              <a:t>High-Injury Corridors (Unincorporated Fresno County)</a:t>
            </a:r>
          </a:p>
        </p:txBody>
      </p:sp>
    </p:spTree>
    <p:extLst>
      <p:ext uri="{BB962C8B-B14F-4D97-AF65-F5344CB8AC3E}">
        <p14:creationId xmlns:p14="http://schemas.microsoft.com/office/powerpoint/2010/main" val="427288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5647405"/>
              </p:ext>
            </p:extLst>
          </p:nvPr>
        </p:nvGraphicFramePr>
        <p:xfrm>
          <a:off x="73711" y="724688"/>
          <a:ext cx="3117897" cy="6133312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47974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875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506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143"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RANK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INTERSECTION NAME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KSI Collisions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2754"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E North Avenue &amp; S Temperance Avenue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2754"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E Dinuba Avenue &amp; S </a:t>
                      </a:r>
                      <a:r>
                        <a:rPr lang="en-US" sz="1000" dirty="0" err="1"/>
                        <a:t>Zediker</a:t>
                      </a:r>
                      <a:r>
                        <a:rPr lang="en-US" sz="1000" dirty="0"/>
                        <a:t> Avenue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3592"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N Marks Ave &amp; Belmont Ave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2754"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/>
                        <a:t>W Ashlan Avenue &amp; N Palm Avenue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02754"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W Jensen Avenue &amp; S Marks Avenue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3592"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E Rose Avenue &amp; S Zediker Avenue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83592"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E North Avenue &amp; De Wolf Avenue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02754"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W Jensen Avenue &amp; S Cornelia Avenue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02754"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Manning Avenue &amp; S Leonard Avenue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83592"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S Lac Jac Ave &amp; E Dinuba Ave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83592"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S Jameson Ave &amp; W Kamm Ave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2754"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E Central Avenue &amp; S Chestnut Avenue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2754"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E Dinuba Avenue &amp; S Mendocino Avenue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2754"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/>
                        <a:t>E Clinton Avenue &amp; N Maple Avenue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495597905"/>
                  </a:ext>
                </a:extLst>
              </a:tr>
              <a:tr h="402754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W Kearney Blvd &amp; S Dickenson Avenue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079298865"/>
                  </a:ext>
                </a:extLst>
              </a:tr>
              <a:tr h="246669">
                <a:tc gridSpan="3"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Continued…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A79C-86BA-4374-9AE3-3A00103821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"/>
          <a:stretch/>
        </p:blipFill>
        <p:spPr>
          <a:xfrm>
            <a:off x="3226776" y="781910"/>
            <a:ext cx="8828245" cy="5952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35933" y="-171787"/>
            <a:ext cx="12222049" cy="109277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3D5B98"/>
                </a:solidFill>
                <a:latin typeface="+mn-lt"/>
              </a:rPr>
              <a:t>High-Injury Intersections (Unincorporated Fresno County) (1-15)</a:t>
            </a:r>
          </a:p>
        </p:txBody>
      </p:sp>
    </p:spTree>
    <p:extLst>
      <p:ext uri="{BB962C8B-B14F-4D97-AF65-F5344CB8AC3E}">
        <p14:creationId xmlns:p14="http://schemas.microsoft.com/office/powerpoint/2010/main" val="392582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83470"/>
              </p:ext>
            </p:extLst>
          </p:nvPr>
        </p:nvGraphicFramePr>
        <p:xfrm>
          <a:off x="73711" y="792685"/>
          <a:ext cx="3117897" cy="6071996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47974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875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506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6868"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RANK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INTERSECTION NAME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KSI Collisions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7980"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/>
                        <a:t>E Jensen Avenue &amp; De Wolf Avenue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7980"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/>
                        <a:t>Belmont Avenue &amp; N Grantland Avenue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9558"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E Adams Avenue &amp; Crawford Avenue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7980"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Manning Ave &amp; S Hills Valley 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07980"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Manning Ave &amp; Crawford Ave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7272"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S Brawley Ave &amp; W Jensen Ave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87272"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/>
                        <a:t>S Alta Ave &amp; E South Ave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07980"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E Gettysburg Ave &amp; N Palm Ave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07980"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/>
                        <a:t>E Central Ave &amp; S Temperance Ave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87272"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De Wolf Ave &amp; Manning Ave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87272"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S Clovis Ave &amp; E American Ave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7980"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N Ruscell Ave &amp; W Shields Ave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7980"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E Jensen Ave &amp; S Temperance Ave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7980"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29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W North Ave &amp; S Marks Ave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495597905"/>
                  </a:ext>
                </a:extLst>
              </a:tr>
              <a:tr h="407980"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/>
                        <a:t>E Lincoln Ave &amp; S Cedar Ave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079298865"/>
                  </a:ext>
                </a:extLst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A79C-86BA-4374-9AE3-3A00103821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"/>
          <a:stretch/>
        </p:blipFill>
        <p:spPr>
          <a:xfrm>
            <a:off x="3226776" y="781910"/>
            <a:ext cx="8828245" cy="5952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35933" y="-171787"/>
            <a:ext cx="12222049" cy="109277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3D5B98"/>
                </a:solidFill>
                <a:latin typeface="+mn-lt"/>
              </a:rPr>
              <a:t>High-Injury </a:t>
            </a:r>
            <a:r>
              <a:rPr lang="en-US" sz="3600" dirty="0">
                <a:solidFill>
                  <a:srgbClr val="3D5B98"/>
                </a:solidFill>
              </a:rPr>
              <a:t>Intersections </a:t>
            </a:r>
            <a:r>
              <a:rPr lang="en-US" sz="3600" dirty="0">
                <a:solidFill>
                  <a:srgbClr val="3D5B98"/>
                </a:solidFill>
                <a:latin typeface="+mn-lt"/>
              </a:rPr>
              <a:t>(Unincorporated Fresno County)(16-30)</a:t>
            </a:r>
          </a:p>
        </p:txBody>
      </p:sp>
    </p:spTree>
    <p:extLst>
      <p:ext uri="{BB962C8B-B14F-4D97-AF65-F5344CB8AC3E}">
        <p14:creationId xmlns:p14="http://schemas.microsoft.com/office/powerpoint/2010/main" val="3476692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03" b="974"/>
          <a:stretch/>
        </p:blipFill>
        <p:spPr>
          <a:xfrm>
            <a:off x="1" y="-9525"/>
            <a:ext cx="12192000" cy="6867526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7475463"/>
              </p:ext>
            </p:extLst>
          </p:nvPr>
        </p:nvGraphicFramePr>
        <p:xfrm>
          <a:off x="73711" y="792685"/>
          <a:ext cx="2557346" cy="2060366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47974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357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4187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6868"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Rank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Corridor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KSI Collisions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7980"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Jensen Avenue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7980"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Clinton Avenue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9558"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Chestnut Avenue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7980"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Marks Avenue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A79C-86BA-4374-9AE3-3A00103821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3711" y="-9525"/>
            <a:ext cx="12118289" cy="58136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rgbClr val="3D5B98"/>
                </a:solidFill>
                <a:latin typeface="+mn-lt"/>
              </a:rPr>
              <a:t>Pedestrian High Risk Corridors (Unincorporated Fresno County)</a:t>
            </a:r>
          </a:p>
        </p:txBody>
      </p:sp>
    </p:spTree>
    <p:extLst>
      <p:ext uri="{BB962C8B-B14F-4D97-AF65-F5344CB8AC3E}">
        <p14:creationId xmlns:p14="http://schemas.microsoft.com/office/powerpoint/2010/main" val="322421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A79C-86BA-4374-9AE3-3A00103821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28"/>
          <a:stretch/>
        </p:blipFill>
        <p:spPr>
          <a:xfrm>
            <a:off x="135933" y="-10887"/>
            <a:ext cx="12056067" cy="6893861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9490509"/>
              </p:ext>
            </p:extLst>
          </p:nvPr>
        </p:nvGraphicFramePr>
        <p:xfrm>
          <a:off x="226637" y="920986"/>
          <a:ext cx="2945533" cy="3313487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5525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384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5448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1478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Rank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Corridor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KSI Collisions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9987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Millerton Road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69987"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Auberry Road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8766"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Cedar Avenue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69987"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Belmont Avenue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69987"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Friant Road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69987"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Palm Avenue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35933" y="-171787"/>
            <a:ext cx="12222049" cy="109277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3D5B98"/>
                </a:solidFill>
                <a:latin typeface="+mn-lt"/>
              </a:rPr>
              <a:t>Bicycle High Risk Corridors (Unincorporated Fresno County)</a:t>
            </a:r>
          </a:p>
        </p:txBody>
      </p:sp>
    </p:spTree>
    <p:extLst>
      <p:ext uri="{BB962C8B-B14F-4D97-AF65-F5344CB8AC3E}">
        <p14:creationId xmlns:p14="http://schemas.microsoft.com/office/powerpoint/2010/main" val="261937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A79C-86BA-4374-9AE3-3A00103821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93108" y="0"/>
            <a:ext cx="12222049" cy="109277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3D5B98"/>
                </a:solidFill>
                <a:latin typeface="+mn-lt"/>
              </a:rPr>
              <a:t>Collision Profiles (Unincorporated Fresno County)</a:t>
            </a:r>
          </a:p>
        </p:txBody>
      </p:sp>
      <p:sp>
        <p:nvSpPr>
          <p:cNvPr id="2" name="Rectangle 1"/>
          <p:cNvSpPr/>
          <p:nvPr/>
        </p:nvSpPr>
        <p:spPr>
          <a:xfrm>
            <a:off x="838200" y="1387711"/>
            <a:ext cx="4781550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solidFill>
                  <a:srgbClr val="000000"/>
                </a:solidFill>
              </a:rPr>
              <a:t>1. Intersection collisions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solidFill>
                  <a:srgbClr val="000000"/>
                </a:solidFill>
              </a:rPr>
              <a:t>2. Improper turning collisions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solidFill>
                  <a:srgbClr val="000000"/>
                </a:solidFill>
              </a:rPr>
              <a:t>3. DUI collisions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solidFill>
                  <a:srgbClr val="000000"/>
                </a:solidFill>
              </a:rPr>
              <a:t>4. Unsafe speed collisions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solidFill>
                  <a:srgbClr val="000000"/>
                </a:solidFill>
              </a:rPr>
              <a:t>5. Broadside collisions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solidFill>
                  <a:srgbClr val="000000"/>
                </a:solidFill>
              </a:rPr>
              <a:t>6. Hit object collisions </a:t>
            </a:r>
          </a:p>
        </p:txBody>
      </p:sp>
      <p:sp>
        <p:nvSpPr>
          <p:cNvPr id="7" name="Rectangle 6"/>
          <p:cNvSpPr/>
          <p:nvPr/>
        </p:nvSpPr>
        <p:spPr>
          <a:xfrm>
            <a:off x="6115049" y="1387711"/>
            <a:ext cx="5400675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solidFill>
                  <a:srgbClr val="000000"/>
                </a:solidFill>
              </a:rPr>
              <a:t>7. Nighttime collisions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solidFill>
                  <a:srgbClr val="000000"/>
                </a:solidFill>
              </a:rPr>
              <a:t>8. Motorcycle collisions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solidFill>
                  <a:srgbClr val="000000"/>
                </a:solidFill>
              </a:rPr>
              <a:t>9. Pedestrian collisions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solidFill>
                  <a:srgbClr val="000000"/>
                </a:solidFill>
              </a:rPr>
              <a:t>10. Bicycle collisions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solidFill>
                  <a:srgbClr val="000000"/>
                </a:solidFill>
              </a:rPr>
              <a:t>11. School area collisions (within ¼ mile)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solidFill>
                  <a:srgbClr val="000000"/>
                </a:solidFill>
              </a:rPr>
              <a:t>12. Collisions involving Age Group (20-29) </a:t>
            </a:r>
          </a:p>
        </p:txBody>
      </p:sp>
    </p:spTree>
    <p:extLst>
      <p:ext uri="{BB962C8B-B14F-4D97-AF65-F5344CB8AC3E}">
        <p14:creationId xmlns:p14="http://schemas.microsoft.com/office/powerpoint/2010/main" val="26217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A79C-86BA-4374-9AE3-3A00103821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93108" y="0"/>
            <a:ext cx="12222049" cy="109277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3D5B98"/>
                </a:solidFill>
                <a:latin typeface="+mn-lt"/>
              </a:rPr>
              <a:t>SS4A Action Plan Participating Cities 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33303" y="937627"/>
            <a:ext cx="326152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altLang="en-US" sz="2400" dirty="0">
                <a:solidFill>
                  <a:srgbClr val="000000"/>
                </a:solidFill>
              </a:rPr>
              <a:t>Coalinga 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altLang="en-US" sz="2400" dirty="0">
                <a:solidFill>
                  <a:srgbClr val="000000"/>
                </a:solidFill>
              </a:rPr>
              <a:t>Firebaugh 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altLang="en-US" sz="2400" dirty="0">
                <a:solidFill>
                  <a:srgbClr val="000000"/>
                </a:solidFill>
              </a:rPr>
              <a:t>Kerman 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altLang="en-US" sz="2400" dirty="0">
                <a:solidFill>
                  <a:srgbClr val="000000"/>
                </a:solidFill>
              </a:rPr>
              <a:t>Kingsburg 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altLang="en-US" sz="2400" dirty="0">
                <a:solidFill>
                  <a:srgbClr val="000000"/>
                </a:solidFill>
              </a:rPr>
              <a:t>Mendota 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altLang="en-US" sz="2400" dirty="0">
                <a:solidFill>
                  <a:srgbClr val="000000"/>
                </a:solidFill>
              </a:rPr>
              <a:t>Orange Cove 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altLang="en-US" sz="2400" dirty="0">
                <a:solidFill>
                  <a:srgbClr val="000000"/>
                </a:solidFill>
              </a:rPr>
              <a:t>Reedley 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altLang="en-US" sz="2400" dirty="0">
                <a:solidFill>
                  <a:srgbClr val="000000"/>
                </a:solidFill>
              </a:rPr>
              <a:t>San Joaquin 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altLang="en-US" sz="2400" dirty="0">
                <a:solidFill>
                  <a:srgbClr val="000000"/>
                </a:solidFill>
              </a:rPr>
              <a:t>Selma 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3399837" y="1403309"/>
            <a:ext cx="8278434" cy="1654215"/>
            <a:chOff x="1133474" y="1199437"/>
            <a:chExt cx="9889683" cy="1894642"/>
          </a:xfrm>
        </p:grpSpPr>
        <p:grpSp>
          <p:nvGrpSpPr>
            <p:cNvPr id="28" name="Group 27"/>
            <p:cNvGrpSpPr/>
            <p:nvPr/>
          </p:nvGrpSpPr>
          <p:grpSpPr>
            <a:xfrm>
              <a:off x="1133474" y="1199437"/>
              <a:ext cx="8048626" cy="1894642"/>
              <a:chOff x="1133474" y="1199437"/>
              <a:chExt cx="8048626" cy="1894642"/>
            </a:xfrm>
          </p:grpSpPr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33474" y="1199437"/>
                <a:ext cx="1885951" cy="1894641"/>
              </a:xfrm>
              <a:prstGeom prst="rect">
                <a:avLst/>
              </a:prstGeom>
            </p:spPr>
          </p:pic>
          <p:pic>
            <p:nvPicPr>
              <p:cNvPr id="24" name="Picture 23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44090" y="1227301"/>
                <a:ext cx="1877824" cy="1866778"/>
              </a:xfrm>
              <a:prstGeom prst="rect">
                <a:avLst/>
              </a:prstGeom>
            </p:spPr>
          </p:pic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53719" y="1547372"/>
                <a:ext cx="1970284" cy="1226636"/>
              </a:xfrm>
              <a:prstGeom prst="rect">
                <a:avLst/>
              </a:prstGeom>
            </p:spPr>
          </p:pic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24003" y="1396057"/>
                <a:ext cx="2058097" cy="1501399"/>
              </a:xfrm>
              <a:prstGeom prst="rect">
                <a:avLst/>
              </a:prstGeom>
            </p:spPr>
          </p:pic>
        </p:grp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82100" y="1227300"/>
              <a:ext cx="1841057" cy="1849276"/>
            </a:xfrm>
            <a:prstGeom prst="rect">
              <a:avLst/>
            </a:prstGeom>
          </p:spPr>
        </p:pic>
      </p:grpSp>
      <p:grpSp>
        <p:nvGrpSpPr>
          <p:cNvPr id="40" name="Group 39"/>
          <p:cNvGrpSpPr/>
          <p:nvPr/>
        </p:nvGrpSpPr>
        <p:grpSpPr>
          <a:xfrm>
            <a:off x="3894823" y="3392386"/>
            <a:ext cx="7273065" cy="1698462"/>
            <a:chOff x="2217106" y="3424510"/>
            <a:chExt cx="8148520" cy="1902905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7106" y="3474609"/>
              <a:ext cx="1659569" cy="1852806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3388" y="3469878"/>
              <a:ext cx="1854006" cy="1854006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3635" y="3424510"/>
              <a:ext cx="1899373" cy="1899373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972" t="9269" r="36465" b="4003"/>
            <a:stretch/>
          </p:blipFill>
          <p:spPr>
            <a:xfrm>
              <a:off x="8249249" y="3502472"/>
              <a:ext cx="2116377" cy="1821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606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0A6385D-D684-47C8-17FC-E5D4B2499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1261DD-DF26-ECCA-B25A-A44EE8DAA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72" y="-247351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sz="3600" dirty="0">
                <a:solidFill>
                  <a:srgbClr val="3D5B98"/>
                </a:solidFill>
                <a:latin typeface="+mn-lt"/>
              </a:rPr>
              <a:t>Coalinga High-Injury Network </a:t>
            </a:r>
          </a:p>
        </p:txBody>
      </p:sp>
      <p:pic>
        <p:nvPicPr>
          <p:cNvPr id="5" name="Picture 4" descr="A map of a city&#10;&#10;AI-generated content may be incorrect.">
            <a:extLst>
              <a:ext uri="{FF2B5EF4-FFF2-40B4-BE49-F238E27FC236}">
                <a16:creationId xmlns:a16="http://schemas.microsoft.com/office/drawing/2014/main" xmlns="" id="{A2183602-4764-72E7-3D93-3759010877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2373" r="-1355" b="499"/>
          <a:stretch/>
        </p:blipFill>
        <p:spPr>
          <a:xfrm>
            <a:off x="0" y="813941"/>
            <a:ext cx="12266762" cy="6044060"/>
          </a:xfrm>
          <a:prstGeom prst="rect">
            <a:avLst/>
          </a:prstGeom>
          <a:noFill/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6355771-FED6-B26C-7BAB-FD12BA740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184A79C-86BA-4374-9AE3-3A0010382100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51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139" y="-109120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>
                <a:solidFill>
                  <a:srgbClr val="3D5B98"/>
                </a:solidFill>
                <a:latin typeface="+mn-lt"/>
              </a:rPr>
              <a:t>Coalinga – Potential Safety Countermeasures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0184A79C-86BA-4374-9AE3-3A00103821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D9943FBF-BD0A-EDF9-CEB3-845995B2DB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21141"/>
              </p:ext>
            </p:extLst>
          </p:nvPr>
        </p:nvGraphicFramePr>
        <p:xfrm>
          <a:off x="159139" y="1000664"/>
          <a:ext cx="5896604" cy="50809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2623">
                  <a:extLst>
                    <a:ext uri="{9D8B030D-6E8A-4147-A177-3AD203B41FA5}">
                      <a16:colId xmlns:a16="http://schemas.microsoft.com/office/drawing/2014/main" xmlns="" val="527071847"/>
                    </a:ext>
                  </a:extLst>
                </a:gridCol>
                <a:gridCol w="1683065">
                  <a:extLst>
                    <a:ext uri="{9D8B030D-6E8A-4147-A177-3AD203B41FA5}">
                      <a16:colId xmlns:a16="http://schemas.microsoft.com/office/drawing/2014/main" xmlns="" val="3387603756"/>
                    </a:ext>
                  </a:extLst>
                </a:gridCol>
                <a:gridCol w="3262947">
                  <a:extLst>
                    <a:ext uri="{9D8B030D-6E8A-4147-A177-3AD203B41FA5}">
                      <a16:colId xmlns:a16="http://schemas.microsoft.com/office/drawing/2014/main" xmlns="" val="3559303309"/>
                    </a:ext>
                  </a:extLst>
                </a:gridCol>
                <a:gridCol w="577969">
                  <a:extLst>
                    <a:ext uri="{9D8B030D-6E8A-4147-A177-3AD203B41FA5}">
                      <a16:colId xmlns:a16="http://schemas.microsoft.com/office/drawing/2014/main" xmlns="" val="3887038666"/>
                    </a:ext>
                  </a:extLst>
                </a:gridCol>
              </a:tblGrid>
              <a:tr h="3774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HIN Rank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+mn-ea"/>
                        <a:cs typeface="Mangal" panose="02040503050203030202" pitchFamily="18" charset="0"/>
                      </a:endParaRPr>
                    </a:p>
                  </a:txBody>
                  <a:tcPr marL="21634" marR="21634" marT="14422" marB="1442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HIN Corridor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+mn-ea"/>
                        <a:cs typeface="Mangal" panose="02040503050203030202" pitchFamily="18" charset="0"/>
                      </a:endParaRPr>
                    </a:p>
                  </a:txBody>
                  <a:tcPr marL="21634" marR="21634" marT="14422" marB="1442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Potential Countermeasures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+mn-ea"/>
                        <a:cs typeface="Mangal" panose="02040503050203030202" pitchFamily="18" charset="0"/>
                      </a:endParaRPr>
                    </a:p>
                  </a:txBody>
                  <a:tcPr marL="21634" marR="21634" marT="14422" marB="1442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Right of Way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+mn-ea"/>
                        <a:cs typeface="Mangal" panose="02040503050203030202" pitchFamily="18" charset="0"/>
                      </a:endParaRPr>
                    </a:p>
                  </a:txBody>
                  <a:tcPr marL="21634" marR="21634" marT="14422" marB="14422" anchor="ctr"/>
                </a:tc>
                <a:extLst>
                  <a:ext uri="{0D108BD9-81ED-4DB2-BD59-A6C34878D82A}">
                    <a16:rowId xmlns:a16="http://schemas.microsoft.com/office/drawing/2014/main" xmlns="" val="3655359582"/>
                  </a:ext>
                </a:extLst>
              </a:tr>
              <a:tr h="5515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A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+mn-ea"/>
                        <a:cs typeface="Mangal" panose="02040503050203030202" pitchFamily="18" charset="0"/>
                      </a:endParaRPr>
                    </a:p>
                  </a:txBody>
                  <a:tcPr marL="21634" marR="21634" marT="14422" marB="1442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Elm Ave: Pacific St to Cherry Ln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+mn-ea"/>
                        <a:cs typeface="Mangal" panose="02040503050203030202" pitchFamily="18" charset="0"/>
                      </a:endParaRPr>
                    </a:p>
                  </a:txBody>
                  <a:tcPr marL="21634" marR="21634" marT="14422" marB="14422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- Install chevron signs on horizontal curves between    Van Ness and Cherry Ln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Install Speed safety cameras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+mn-ea"/>
                        <a:cs typeface="Mangal" panose="02040503050203030202" pitchFamily="18" charset="0"/>
                      </a:endParaRPr>
                    </a:p>
                  </a:txBody>
                  <a:tcPr marL="21634" marR="21634" marT="14422" marB="1442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Caltrans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+mn-ea"/>
                        <a:cs typeface="Mangal" panose="02040503050203030202" pitchFamily="18" charset="0"/>
                      </a:endParaRPr>
                    </a:p>
                  </a:txBody>
                  <a:tcPr marL="21634" marR="21634" marT="14422" marB="14422" anchor="ctr"/>
                </a:tc>
                <a:extLst>
                  <a:ext uri="{0D108BD9-81ED-4DB2-BD59-A6C34878D82A}">
                    <a16:rowId xmlns:a16="http://schemas.microsoft.com/office/drawing/2014/main" xmlns="" val="998655456"/>
                  </a:ext>
                </a:extLst>
              </a:tr>
              <a:tr h="7118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B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+mn-ea"/>
                        <a:cs typeface="Mangal" panose="02040503050203030202" pitchFamily="18" charset="0"/>
                      </a:endParaRPr>
                    </a:p>
                  </a:txBody>
                  <a:tcPr marL="21634" marR="21634" marT="14422" marB="1442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W Jayne Ave (State Hwy 33): Calaveras Ave to </a:t>
                      </a:r>
                      <a:r>
                        <a:rPr lang="en-US" sz="1050" dirty="0" err="1">
                          <a:effectLst/>
                        </a:rPr>
                        <a:t>Alphine</a:t>
                      </a:r>
                      <a:r>
                        <a:rPr lang="en-US" sz="1050" dirty="0">
                          <a:effectLst/>
                        </a:rPr>
                        <a:t> Ave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+mn-ea"/>
                        <a:cs typeface="Mangal" panose="02040503050203030202" pitchFamily="18" charset="0"/>
                      </a:endParaRPr>
                    </a:p>
                  </a:txBody>
                  <a:tcPr marL="21634" marR="21634" marT="14422" marB="14422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- Install Edgeline rumble strips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Install raised median at intersection approaches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Add segment lighting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+mn-ea"/>
                        <a:cs typeface="Mangal" panose="02040503050203030202" pitchFamily="18" charset="0"/>
                      </a:endParaRPr>
                    </a:p>
                  </a:txBody>
                  <a:tcPr marL="21634" marR="21634" marT="14422" marB="1442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Caltrans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+mn-ea"/>
                        <a:cs typeface="Mangal" panose="02040503050203030202" pitchFamily="18" charset="0"/>
                      </a:endParaRPr>
                    </a:p>
                  </a:txBody>
                  <a:tcPr marL="21634" marR="21634" marT="14422" marB="14422" anchor="ctr"/>
                </a:tc>
                <a:extLst>
                  <a:ext uri="{0D108BD9-81ED-4DB2-BD59-A6C34878D82A}">
                    <a16:rowId xmlns:a16="http://schemas.microsoft.com/office/drawing/2014/main" xmlns="" val="3868371261"/>
                  </a:ext>
                </a:extLst>
              </a:tr>
              <a:tr h="7255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C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+mn-ea"/>
                        <a:cs typeface="Mangal" panose="02040503050203030202" pitchFamily="18" charset="0"/>
                      </a:endParaRPr>
                    </a:p>
                  </a:txBody>
                  <a:tcPr marL="21634" marR="21634" marT="14422" marB="1442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W Jayne Ave: Pleasant Valley State Prison Entrance to 500’ East of Department of State Hospital Entrance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+mn-ea"/>
                        <a:cs typeface="Mangal" panose="02040503050203030202" pitchFamily="18" charset="0"/>
                      </a:endParaRPr>
                    </a:p>
                  </a:txBody>
                  <a:tcPr marL="21634" marR="21634" marT="14422" marB="14422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- Install Edgeline rumble strips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+mn-ea"/>
                        <a:cs typeface="Mangal" panose="02040503050203030202" pitchFamily="18" charset="0"/>
                      </a:endParaRPr>
                    </a:p>
                  </a:txBody>
                  <a:tcPr marL="21634" marR="21634" marT="14422" marB="1442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County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+mn-ea"/>
                        <a:cs typeface="Mangal" panose="02040503050203030202" pitchFamily="18" charset="0"/>
                      </a:endParaRPr>
                    </a:p>
                  </a:txBody>
                  <a:tcPr marL="21634" marR="21634" marT="14422" marB="14422" anchor="ctr"/>
                </a:tc>
                <a:extLst>
                  <a:ext uri="{0D108BD9-81ED-4DB2-BD59-A6C34878D82A}">
                    <a16:rowId xmlns:a16="http://schemas.microsoft.com/office/drawing/2014/main" xmlns="" val="4289869674"/>
                  </a:ext>
                </a:extLst>
              </a:tr>
              <a:tr h="7255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D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+mn-ea"/>
                        <a:cs typeface="Mangal" panose="02040503050203030202" pitchFamily="18" charset="0"/>
                      </a:endParaRPr>
                    </a:p>
                  </a:txBody>
                  <a:tcPr marL="21634" marR="21634" marT="14422" marB="1442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E Polk Ave (State Hwy 33): Elm Ave to Garfield St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+mn-ea"/>
                        <a:cs typeface="Mangal" panose="02040503050203030202" pitchFamily="18" charset="0"/>
                      </a:endParaRPr>
                    </a:p>
                  </a:txBody>
                  <a:tcPr marL="21634" marR="21634" marT="14422" marB="14422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- Add segment lighting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Pavement Resurfacing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Upgrade to High Visibility Crosswalks (Polk St &amp; Forest Ave)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+mn-ea"/>
                        <a:cs typeface="Mangal" panose="02040503050203030202" pitchFamily="18" charset="0"/>
                      </a:endParaRPr>
                    </a:p>
                  </a:txBody>
                  <a:tcPr marL="21634" marR="21634" marT="14422" marB="1442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Caltrans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+mn-ea"/>
                        <a:cs typeface="Mangal" panose="02040503050203030202" pitchFamily="18" charset="0"/>
                      </a:endParaRPr>
                    </a:p>
                  </a:txBody>
                  <a:tcPr marL="21634" marR="21634" marT="14422" marB="14422" anchor="ctr"/>
                </a:tc>
                <a:extLst>
                  <a:ext uri="{0D108BD9-81ED-4DB2-BD59-A6C34878D82A}">
                    <a16:rowId xmlns:a16="http://schemas.microsoft.com/office/drawing/2014/main" xmlns="" val="1756089838"/>
                  </a:ext>
                </a:extLst>
              </a:tr>
              <a:tr h="12477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E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+mn-ea"/>
                        <a:cs typeface="Mangal" panose="02040503050203030202" pitchFamily="18" charset="0"/>
                      </a:endParaRPr>
                    </a:p>
                  </a:txBody>
                  <a:tcPr marL="21634" marR="21634" marT="14422" marB="1442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Van Ness St: Elm Ave to Sunset St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+mn-ea"/>
                        <a:cs typeface="Mangal" panose="02040503050203030202" pitchFamily="18" charset="0"/>
                      </a:endParaRPr>
                    </a:p>
                  </a:txBody>
                  <a:tcPr marL="21634" marR="21634" marT="14422" marB="14422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- Add segment lighting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Pavement Resurfacing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Pavement Marking and Striping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Install Rectangular Rapid Flashing Beacon (RRFB) (Van Ness St &amp; Sunset St)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Improve Sight Distance to intersection (Clear Sight Triangles) (Van Ness and Elm Ave)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+mn-ea"/>
                        <a:cs typeface="Mangal" panose="02040503050203030202" pitchFamily="18" charset="0"/>
                      </a:endParaRPr>
                    </a:p>
                  </a:txBody>
                  <a:tcPr marL="21634" marR="21634" marT="14422" marB="1442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City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+mn-ea"/>
                        <a:cs typeface="Mangal" panose="02040503050203030202" pitchFamily="18" charset="0"/>
                      </a:endParaRPr>
                    </a:p>
                  </a:txBody>
                  <a:tcPr marL="21634" marR="21634" marT="14422" marB="14422" anchor="ctr"/>
                </a:tc>
                <a:extLst>
                  <a:ext uri="{0D108BD9-81ED-4DB2-BD59-A6C34878D82A}">
                    <a16:rowId xmlns:a16="http://schemas.microsoft.com/office/drawing/2014/main" xmlns="" val="1229348589"/>
                  </a:ext>
                </a:extLst>
              </a:tr>
              <a:tr h="7411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F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+mn-ea"/>
                        <a:cs typeface="Mangal" panose="02040503050203030202" pitchFamily="18" charset="0"/>
                      </a:endParaRPr>
                    </a:p>
                  </a:txBody>
                  <a:tcPr marL="21634" marR="21634" marT="14422" marB="1442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Sunset St: Van Ness St to Cambridge Ave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+mn-ea"/>
                        <a:cs typeface="Mangal" panose="02040503050203030202" pitchFamily="18" charset="0"/>
                      </a:endParaRPr>
                    </a:p>
                  </a:txBody>
                  <a:tcPr marL="21634" marR="21634" marT="14422" marB="14422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- Add segment lighting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Pavement Resurfacing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Upgrade Pavement Marking and Striping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Install Center Yellow Line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+mn-ea"/>
                        <a:cs typeface="Mangal" panose="02040503050203030202" pitchFamily="18" charset="0"/>
                      </a:endParaRPr>
                    </a:p>
                  </a:txBody>
                  <a:tcPr marL="21634" marR="21634" marT="14422" marB="1442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City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+mn-ea"/>
                        <a:cs typeface="Mangal" panose="02040503050203030202" pitchFamily="18" charset="0"/>
                      </a:endParaRPr>
                    </a:p>
                  </a:txBody>
                  <a:tcPr marL="21634" marR="21634" marT="14422" marB="14422" anchor="ctr"/>
                </a:tc>
                <a:extLst>
                  <a:ext uri="{0D108BD9-81ED-4DB2-BD59-A6C34878D82A}">
                    <a16:rowId xmlns:a16="http://schemas.microsoft.com/office/drawing/2014/main" xmlns="" val="2208549277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5143EC21-CD47-F2D7-1006-113EC48371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3343282"/>
              </p:ext>
            </p:extLst>
          </p:nvPr>
        </p:nvGraphicFramePr>
        <p:xfrm>
          <a:off x="6159261" y="1000664"/>
          <a:ext cx="5873600" cy="51538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8953">
                  <a:extLst>
                    <a:ext uri="{9D8B030D-6E8A-4147-A177-3AD203B41FA5}">
                      <a16:colId xmlns:a16="http://schemas.microsoft.com/office/drawing/2014/main" xmlns="" val="2798321627"/>
                    </a:ext>
                  </a:extLst>
                </a:gridCol>
                <a:gridCol w="1536932">
                  <a:extLst>
                    <a:ext uri="{9D8B030D-6E8A-4147-A177-3AD203B41FA5}">
                      <a16:colId xmlns:a16="http://schemas.microsoft.com/office/drawing/2014/main" xmlns="" val="1057696689"/>
                    </a:ext>
                  </a:extLst>
                </a:gridCol>
                <a:gridCol w="3377601">
                  <a:extLst>
                    <a:ext uri="{9D8B030D-6E8A-4147-A177-3AD203B41FA5}">
                      <a16:colId xmlns:a16="http://schemas.microsoft.com/office/drawing/2014/main" xmlns="" val="3762816256"/>
                    </a:ext>
                  </a:extLst>
                </a:gridCol>
                <a:gridCol w="620114">
                  <a:extLst>
                    <a:ext uri="{9D8B030D-6E8A-4147-A177-3AD203B41FA5}">
                      <a16:colId xmlns:a16="http://schemas.microsoft.com/office/drawing/2014/main" xmlns="" val="3658113967"/>
                    </a:ext>
                  </a:extLst>
                </a:gridCol>
              </a:tblGrid>
              <a:tr h="3425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HIN Rank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676" marR="20676" marT="13784" marB="1378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HIN Intersection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676" marR="20676" marT="13784" marB="1378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Potential Countermeasures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676" marR="20676" marT="13784" marB="1378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Right of Way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676" marR="20676" marT="13784" marB="13784" anchor="ctr"/>
                </a:tc>
                <a:extLst>
                  <a:ext uri="{0D108BD9-81ED-4DB2-BD59-A6C34878D82A}">
                    <a16:rowId xmlns:a16="http://schemas.microsoft.com/office/drawing/2014/main" xmlns="" val="787117934"/>
                  </a:ext>
                </a:extLst>
              </a:tr>
              <a:tr h="11179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1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676" marR="20676" marT="13784" marB="1378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W Jayne Ave &amp; S Alpine Ave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676" marR="20676" marT="13784" marB="13784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- Upgrade intersection pavement markings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Add left turn pocket for WB traffic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Add intersection lighting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Install 'Two Direction Large Arrow' sign for T-intersection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Install raised medians on approaches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676" marR="20676" marT="13784" marB="1378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Caltrans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676" marR="20676" marT="13784" marB="13784" anchor="ctr"/>
                </a:tc>
                <a:extLst>
                  <a:ext uri="{0D108BD9-81ED-4DB2-BD59-A6C34878D82A}">
                    <a16:rowId xmlns:a16="http://schemas.microsoft.com/office/drawing/2014/main" xmlns="" val="1645916459"/>
                  </a:ext>
                </a:extLst>
              </a:tr>
              <a:tr h="5087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2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676" marR="20676" marT="13784" marB="1378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Elm Ave &amp; 5th St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676" marR="20676" marT="13784" marB="13784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- Install signals (subject to warrant study)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Install pedestrian countdown signals with LPI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676" marR="20676" marT="13784" marB="1378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City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676" marR="20676" marT="13784" marB="13784" anchor="ctr"/>
                </a:tc>
                <a:extLst>
                  <a:ext uri="{0D108BD9-81ED-4DB2-BD59-A6C34878D82A}">
                    <a16:rowId xmlns:a16="http://schemas.microsoft.com/office/drawing/2014/main" xmlns="" val="1376040139"/>
                  </a:ext>
                </a:extLst>
              </a:tr>
              <a:tr h="7524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3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676" marR="20676" marT="13784" marB="1378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Elm Ave &amp; El Rancho Blvd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676" marR="20676" marT="13784" marB="13784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- Install raised median on approaches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Upgrade intersection pavement markings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Install 'Two Direction Large Arrow' sign for T-intersection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676" marR="20676" marT="13784" marB="1378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City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676" marR="20676" marT="13784" marB="13784" anchor="ctr"/>
                </a:tc>
                <a:extLst>
                  <a:ext uri="{0D108BD9-81ED-4DB2-BD59-A6C34878D82A}">
                    <a16:rowId xmlns:a16="http://schemas.microsoft.com/office/drawing/2014/main" xmlns="" val="3400249653"/>
                  </a:ext>
                </a:extLst>
              </a:tr>
              <a:tr h="32452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4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676" marR="20676" marT="13784" marB="1378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Burgundy Way &amp; Chardonnay Ln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676" marR="20676" marT="13784" marB="13784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- Add stop sign and stop bar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676" marR="20676" marT="13784" marB="1378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City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676" marR="20676" marT="13784" marB="13784" anchor="ctr"/>
                </a:tc>
                <a:extLst>
                  <a:ext uri="{0D108BD9-81ED-4DB2-BD59-A6C34878D82A}">
                    <a16:rowId xmlns:a16="http://schemas.microsoft.com/office/drawing/2014/main" xmlns="" val="2986630200"/>
                  </a:ext>
                </a:extLst>
              </a:tr>
              <a:tr h="3868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5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676" marR="20676" marT="13784" marB="1378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E Glenn Ave &amp; S 3rd St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676" marR="20676" marT="13784" marB="13784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- Install pedestrian crossings at uncontrolled locations (new signs and markings only)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676" marR="20676" marT="13784" marB="1378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City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676" marR="20676" marT="13784" marB="13784" anchor="ctr"/>
                </a:tc>
                <a:extLst>
                  <a:ext uri="{0D108BD9-81ED-4DB2-BD59-A6C34878D82A}">
                    <a16:rowId xmlns:a16="http://schemas.microsoft.com/office/drawing/2014/main" xmlns="" val="2238861409"/>
                  </a:ext>
                </a:extLst>
              </a:tr>
              <a:tr h="3868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6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676" marR="20676" marT="13784" marB="1378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E Valley St &amp; Louisiana St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676" marR="20676" marT="13784" marB="13784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- Add stop sign and stop bar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No street parking near intersection approaches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676" marR="20676" marT="13784" marB="1378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City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676" marR="20676" marT="13784" marB="13784" anchor="ctr"/>
                </a:tc>
                <a:extLst>
                  <a:ext uri="{0D108BD9-81ED-4DB2-BD59-A6C34878D82A}">
                    <a16:rowId xmlns:a16="http://schemas.microsoft.com/office/drawing/2014/main" xmlns="" val="3223011728"/>
                  </a:ext>
                </a:extLst>
              </a:tr>
              <a:tr h="3868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7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676" marR="20676" marT="13784" marB="1378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E Valley St &amp; S Hachman St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676" marR="20676" marT="13784" marB="13784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- Add stop sign and stop bar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Install pavement markings with delineation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676" marR="20676" marT="13784" marB="1378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City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676" marR="20676" marT="13784" marB="13784" anchor="ctr"/>
                </a:tc>
                <a:extLst>
                  <a:ext uri="{0D108BD9-81ED-4DB2-BD59-A6C34878D82A}">
                    <a16:rowId xmlns:a16="http://schemas.microsoft.com/office/drawing/2014/main" xmlns="" val="627832701"/>
                  </a:ext>
                </a:extLst>
              </a:tr>
              <a:tr h="8742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8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676" marR="20676" marT="13784" marB="1378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5th St &amp; Forest Ave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676" marR="20676" marT="13784" marB="13784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- Upgrade intersection pavement markings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Pavement Resurfacing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Install/upgrade larger or additional stop signs or other intersection warning/regulatory signs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676" marR="20676" marT="13784" marB="1378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City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676" marR="20676" marT="13784" marB="13784" anchor="ctr"/>
                </a:tc>
                <a:extLst>
                  <a:ext uri="{0D108BD9-81ED-4DB2-BD59-A6C34878D82A}">
                    <a16:rowId xmlns:a16="http://schemas.microsoft.com/office/drawing/2014/main" xmlns="" val="21534986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777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5248812-4CD8-510B-9D26-8D083E321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FBAC5F6-4F90-DCCB-8DB2-F0F45605F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16362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sz="3600" dirty="0">
                <a:solidFill>
                  <a:srgbClr val="3D5B98"/>
                </a:solidFill>
                <a:latin typeface="+mn-lt"/>
              </a:rPr>
              <a:t>Firebaugh High-Injury Network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43EC5F8-F24E-FFE1-F00A-38FB895BD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184A79C-86BA-4374-9AE3-3A0010382100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  <p:pic>
        <p:nvPicPr>
          <p:cNvPr id="4" name="Picture 3" descr="A map of a city&#10;&#10;AI-generated content may be incorrect.">
            <a:extLst>
              <a:ext uri="{FF2B5EF4-FFF2-40B4-BE49-F238E27FC236}">
                <a16:creationId xmlns:a16="http://schemas.microsoft.com/office/drawing/2014/main" xmlns="" id="{5F626AC2-A436-112A-F170-E5DA3774BBA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6"/>
          <a:stretch/>
        </p:blipFill>
        <p:spPr>
          <a:xfrm>
            <a:off x="2613803" y="615522"/>
            <a:ext cx="7634378" cy="6242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60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A00C515-C3E5-EC9E-CB8D-B77C1A2F0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00688A7-7ADF-D33A-B80F-9AEA8457A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343" y="127349"/>
            <a:ext cx="5562600" cy="1384917"/>
          </a:xfrm>
        </p:spPr>
        <p:txBody>
          <a:bodyPr anchor="ctr">
            <a:normAutofit/>
          </a:bodyPr>
          <a:lstStyle/>
          <a:p>
            <a:r>
              <a:rPr lang="en-US" sz="3600" dirty="0">
                <a:solidFill>
                  <a:srgbClr val="3D5B98"/>
                </a:solidFill>
                <a:latin typeface="+mn-lt"/>
              </a:rPr>
              <a:t>Firebaugh</a:t>
            </a:r>
            <a:r>
              <a:rPr lang="en-US" sz="3600" dirty="0">
                <a:solidFill>
                  <a:srgbClr val="3D5B98"/>
                </a:solidFill>
              </a:rPr>
              <a:t> </a:t>
            </a:r>
            <a:r>
              <a:rPr lang="en-US" sz="3600" dirty="0">
                <a:solidFill>
                  <a:srgbClr val="3D5B98"/>
                </a:solidFill>
                <a:latin typeface="+mn-lt"/>
              </a:rPr>
              <a:t>– Potential Safety Countermeasures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1C8AA7E-7B69-5AC4-6928-F69075A50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0184A79C-86BA-4374-9AE3-3A00103821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C2A22082-3CCF-A971-07A3-BB2EE5C4BB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3781457"/>
              </p:ext>
            </p:extLst>
          </p:nvPr>
        </p:nvGraphicFramePr>
        <p:xfrm>
          <a:off x="355108" y="1587880"/>
          <a:ext cx="5648877" cy="44863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6145">
                  <a:extLst>
                    <a:ext uri="{9D8B030D-6E8A-4147-A177-3AD203B41FA5}">
                      <a16:colId xmlns:a16="http://schemas.microsoft.com/office/drawing/2014/main" xmlns="" val="945820148"/>
                    </a:ext>
                  </a:extLst>
                </a:gridCol>
                <a:gridCol w="1414360">
                  <a:extLst>
                    <a:ext uri="{9D8B030D-6E8A-4147-A177-3AD203B41FA5}">
                      <a16:colId xmlns:a16="http://schemas.microsoft.com/office/drawing/2014/main" xmlns="" val="1689561296"/>
                    </a:ext>
                  </a:extLst>
                </a:gridCol>
                <a:gridCol w="3246885">
                  <a:extLst>
                    <a:ext uri="{9D8B030D-6E8A-4147-A177-3AD203B41FA5}">
                      <a16:colId xmlns:a16="http://schemas.microsoft.com/office/drawing/2014/main" xmlns="" val="3471452128"/>
                    </a:ext>
                  </a:extLst>
                </a:gridCol>
                <a:gridCol w="681487">
                  <a:extLst>
                    <a:ext uri="{9D8B030D-6E8A-4147-A177-3AD203B41FA5}">
                      <a16:colId xmlns:a16="http://schemas.microsoft.com/office/drawing/2014/main" xmlns="" val="4284529033"/>
                    </a:ext>
                  </a:extLst>
                </a:gridCol>
              </a:tblGrid>
              <a:tr h="2078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HIN Rank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1716" marR="21716" marT="14477" marB="1447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HIN Corridor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1716" marR="21716" marT="14477" marB="1447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Potential Countermeasures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1716" marR="21716" marT="14477" marB="1447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Right of Way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1716" marR="21716" marT="14477" marB="14477" anchor="ctr"/>
                </a:tc>
                <a:extLst>
                  <a:ext uri="{0D108BD9-81ED-4DB2-BD59-A6C34878D82A}">
                    <a16:rowId xmlns:a16="http://schemas.microsoft.com/office/drawing/2014/main" xmlns="" val="1972065766"/>
                  </a:ext>
                </a:extLst>
              </a:tr>
              <a:tr h="18984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A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+mn-ea"/>
                        <a:cs typeface="Mangal" panose="02040503050203030202" pitchFamily="18" charset="0"/>
                      </a:endParaRPr>
                    </a:p>
                  </a:txBody>
                  <a:tcPr marL="21716" marR="21716" marT="14477" marB="1447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13th St: N St to East City limit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1716" marR="21716" marT="14477" marB="1447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- Upgrade pavement marking and striping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Pavement resurfacing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Install/upgrade larger or additional stop signs or other intersection warning/regulatory signs 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Improve signal hardware: lenses, back-plates with retroreflective borders, mounting, size, and number (N St &amp; 13th St)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Install Edgeline rumble strips (from San Joaquin river bridge to East City limit)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Install delineators and object markers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Add segment lighting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1716" marR="21716" marT="14477" marB="1447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City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1716" marR="21716" marT="14477" marB="14477" anchor="ctr"/>
                </a:tc>
                <a:extLst>
                  <a:ext uri="{0D108BD9-81ED-4DB2-BD59-A6C34878D82A}">
                    <a16:rowId xmlns:a16="http://schemas.microsoft.com/office/drawing/2014/main" xmlns="" val="2525905321"/>
                  </a:ext>
                </a:extLst>
              </a:tr>
              <a:tr h="6901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B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+mn-ea"/>
                        <a:cs typeface="Mangal" panose="02040503050203030202" pitchFamily="18" charset="0"/>
                      </a:endParaRPr>
                    </a:p>
                  </a:txBody>
                  <a:tcPr marL="21716" marR="21716" marT="14477" marB="1447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N St (State Hwy 33): N Douglas Ave to Main Canal Rd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1716" marR="21716" marT="14477" marB="1447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- Upgrade pavement marking and striping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Pavement resurfacing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Install delineators and object markers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Install Speed feedback sign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1716" marR="21716" marT="14477" marB="1447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Caltrans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1716" marR="21716" marT="14477" marB="14477" anchor="ctr"/>
                </a:tc>
                <a:extLst>
                  <a:ext uri="{0D108BD9-81ED-4DB2-BD59-A6C34878D82A}">
                    <a16:rowId xmlns:a16="http://schemas.microsoft.com/office/drawing/2014/main" xmlns="" val="2798989347"/>
                  </a:ext>
                </a:extLst>
              </a:tr>
              <a:tr h="5948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C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+mn-ea"/>
                        <a:cs typeface="Mangal" panose="02040503050203030202" pitchFamily="18" charset="0"/>
                      </a:endParaRPr>
                    </a:p>
                  </a:txBody>
                  <a:tcPr marL="21716" marR="21716" marT="14477" marB="1447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Bullard Ave: N Washoe Ave to State Route 33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1716" marR="21716" marT="14477" marB="1447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- Install edge-lines and centerlines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Install edgeline rumble stripes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Add segment lighting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Install shoulder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1716" marR="21716" marT="14477" marB="1447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City/County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1716" marR="21716" marT="14477" marB="14477" anchor="ctr"/>
                </a:tc>
                <a:extLst>
                  <a:ext uri="{0D108BD9-81ED-4DB2-BD59-A6C34878D82A}">
                    <a16:rowId xmlns:a16="http://schemas.microsoft.com/office/drawing/2014/main" xmlns="" val="1363249426"/>
                  </a:ext>
                </a:extLst>
              </a:tr>
              <a:tr h="6901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D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+mn-ea"/>
                        <a:cs typeface="Mangal" panose="02040503050203030202" pitchFamily="18" charset="0"/>
                      </a:endParaRPr>
                    </a:p>
                  </a:txBody>
                  <a:tcPr marL="21716" marR="21716" marT="14477" marB="1447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Cline St: P St to Canal St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1716" marR="21716" marT="14477" marB="1447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- Install edge-lines and centerlines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No street parking near intersection approaches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Install curve warning sign with advisory speed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1716" marR="21716" marT="14477" marB="1447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City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1716" marR="21716" marT="14477" marB="14477" anchor="ctr"/>
                </a:tc>
                <a:extLst>
                  <a:ext uri="{0D108BD9-81ED-4DB2-BD59-A6C34878D82A}">
                    <a16:rowId xmlns:a16="http://schemas.microsoft.com/office/drawing/2014/main" xmlns="" val="3233052965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xmlns="" id="{6C5E5FC9-A99A-D2E4-95B2-F2F77A43BE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5836598"/>
              </p:ext>
            </p:extLst>
          </p:nvPr>
        </p:nvGraphicFramePr>
        <p:xfrm>
          <a:off x="6211826" y="220613"/>
          <a:ext cx="5883406" cy="62553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7474">
                  <a:extLst>
                    <a:ext uri="{9D8B030D-6E8A-4147-A177-3AD203B41FA5}">
                      <a16:colId xmlns:a16="http://schemas.microsoft.com/office/drawing/2014/main" xmlns="" val="1157597693"/>
                    </a:ext>
                  </a:extLst>
                </a:gridCol>
                <a:gridCol w="1124413">
                  <a:extLst>
                    <a:ext uri="{9D8B030D-6E8A-4147-A177-3AD203B41FA5}">
                      <a16:colId xmlns:a16="http://schemas.microsoft.com/office/drawing/2014/main" xmlns="" val="3487772723"/>
                    </a:ext>
                  </a:extLst>
                </a:gridCol>
                <a:gridCol w="3782166">
                  <a:extLst>
                    <a:ext uri="{9D8B030D-6E8A-4147-A177-3AD203B41FA5}">
                      <a16:colId xmlns:a16="http://schemas.microsoft.com/office/drawing/2014/main" xmlns="" val="597750819"/>
                    </a:ext>
                  </a:extLst>
                </a:gridCol>
                <a:gridCol w="639353">
                  <a:extLst>
                    <a:ext uri="{9D8B030D-6E8A-4147-A177-3AD203B41FA5}">
                      <a16:colId xmlns:a16="http://schemas.microsoft.com/office/drawing/2014/main" xmlns="" val="2461172083"/>
                    </a:ext>
                  </a:extLst>
                </a:gridCol>
              </a:tblGrid>
              <a:tr h="2683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HIN Rank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728" marR="13728" marT="9152" marB="915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HIN Intersection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728" marR="13728" marT="9152" marB="915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Potential Countermeasures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728" marR="13728" marT="9152" marB="915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Right of Way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728" marR="13728" marT="9152" marB="9152" anchor="ctr"/>
                </a:tc>
                <a:extLst>
                  <a:ext uri="{0D108BD9-81ED-4DB2-BD59-A6C34878D82A}">
                    <a16:rowId xmlns:a16="http://schemas.microsoft.com/office/drawing/2014/main" xmlns="" val="2055896420"/>
                  </a:ext>
                </a:extLst>
              </a:tr>
              <a:tr h="13452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728" marR="13728" marT="9152" marB="915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State Hwy 33 &amp; 11th St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728" marR="13728" marT="9152" marB="9152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- Upgrade intersection pavement markings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Install edge-lines and centerlines on 11th St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Pavement resurfacing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Install high visibility crosswalk (to provide safe crossing for bus stops and supermarket/retail) 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Install/upgrade larger or additional stop signs or other intersection warning/regulatory signs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728" marR="13728" marT="9152" marB="915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Caltrans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728" marR="13728" marT="9152" marB="9152" anchor="ctr"/>
                </a:tc>
                <a:extLst>
                  <a:ext uri="{0D108BD9-81ED-4DB2-BD59-A6C34878D82A}">
                    <a16:rowId xmlns:a16="http://schemas.microsoft.com/office/drawing/2014/main" xmlns="" val="3494853256"/>
                  </a:ext>
                </a:extLst>
              </a:tr>
              <a:tr h="10111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728" marR="13728" marT="9152" marB="915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State Hwy 33 &amp; Clyde Fannon Dr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728" marR="13728" marT="9152" marB="9152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- Upgrade intersection pavement markings on Clyde Fannon Dr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Install/upgrade larger or additional stop signs or other intersection warning/regulatory signs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Install left turn lane on SH 33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Install raised medians on approaches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728" marR="13728" marT="9152" marB="915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Caltrans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728" marR="13728" marT="9152" marB="9152" anchor="ctr"/>
                </a:tc>
                <a:extLst>
                  <a:ext uri="{0D108BD9-81ED-4DB2-BD59-A6C34878D82A}">
                    <a16:rowId xmlns:a16="http://schemas.microsoft.com/office/drawing/2014/main" xmlns="" val="715684656"/>
                  </a:ext>
                </a:extLst>
              </a:tr>
              <a:tr h="7884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728" marR="13728" marT="9152" marB="915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Cline St &amp; Mendoza Dr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728" marR="13728" marT="9152" marB="9152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- Install edge-lines and centerlines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No street parking near intersection approaches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Improve sight distance to intersection (Clear Sight Triangles) 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Install curve advisory speed sign on Cline St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728" marR="13728" marT="9152" marB="915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City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728" marR="13728" marT="9152" marB="9152" anchor="ctr"/>
                </a:tc>
                <a:extLst>
                  <a:ext uri="{0D108BD9-81ED-4DB2-BD59-A6C34878D82A}">
                    <a16:rowId xmlns:a16="http://schemas.microsoft.com/office/drawing/2014/main" xmlns="" val="2501918942"/>
                  </a:ext>
                </a:extLst>
              </a:tr>
              <a:tr h="6770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4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728" marR="13728" marT="9152" marB="915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Cline St &amp; R St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728" marR="13728" marT="9152" marB="9152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- Install edge-lines and centerlines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No street parking near intersection approaches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Install stop sign on R St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Improve sight distance to intersection (Clear Sight Triangles)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728" marR="13728" marT="9152" marB="915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City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728" marR="13728" marT="9152" marB="9152" anchor="ctr"/>
                </a:tc>
                <a:extLst>
                  <a:ext uri="{0D108BD9-81ED-4DB2-BD59-A6C34878D82A}">
                    <a16:rowId xmlns:a16="http://schemas.microsoft.com/office/drawing/2014/main" xmlns="" val="2780545237"/>
                  </a:ext>
                </a:extLst>
              </a:tr>
              <a:tr h="13452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728" marR="13728" marT="9152" marB="915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13th St &amp; O St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728" marR="13728" marT="9152" marB="9152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- Upgrade intersection pavement markings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Pavement resurfacing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Install/upgrade larger or additional stop signs or other intersection warning/regulatory signs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Install raised medians on approaches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Add all way stop sign on all intersection median for better visibility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728" marR="13728" marT="9152" marB="915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City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728" marR="13728" marT="9152" marB="9152" anchor="ctr"/>
                </a:tc>
                <a:extLst>
                  <a:ext uri="{0D108BD9-81ED-4DB2-BD59-A6C34878D82A}">
                    <a16:rowId xmlns:a16="http://schemas.microsoft.com/office/drawing/2014/main" xmlns="" val="4285457134"/>
                  </a:ext>
                </a:extLst>
              </a:tr>
              <a:tr h="6770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6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728" marR="13728" marT="9152" marB="915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State Hwy 33 &amp; 8th St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728" marR="13728" marT="9152" marB="9152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- No street parking near intersection approaches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Install/upgrade larger or additional stop signs or other intersection warning/regulatory signs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728" marR="13728" marT="9152" marB="9152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Caltrans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728" marR="13728" marT="9152" marB="9152" anchor="ctr"/>
                </a:tc>
                <a:extLst>
                  <a:ext uri="{0D108BD9-81ED-4DB2-BD59-A6C34878D82A}">
                    <a16:rowId xmlns:a16="http://schemas.microsoft.com/office/drawing/2014/main" xmlns="" val="334912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101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62D7DCF-D9F6-D40F-0109-60314723F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4E21E09-DDAF-14B5-7BB0-F19435BF9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22" y="-278024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sz="3600" dirty="0">
                <a:solidFill>
                  <a:srgbClr val="3D5B98"/>
                </a:solidFill>
                <a:latin typeface="+mn-lt"/>
              </a:rPr>
              <a:t>Kerman High-Injury Network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5703EED-96C0-7A07-0188-3A2F5D6E3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184A79C-86BA-4374-9AE3-3A0010382100}" type="slidenum">
              <a:rPr lang="en-US" smtClean="0"/>
              <a:pPr>
                <a:spcAft>
                  <a:spcPts val="600"/>
                </a:spcAft>
              </a:pPr>
              <a:t>19</a:t>
            </a:fld>
            <a:endParaRPr lang="en-US"/>
          </a:p>
        </p:txBody>
      </p:sp>
      <p:pic>
        <p:nvPicPr>
          <p:cNvPr id="5" name="Picture 4" descr="A close-up of a computer diagram&#10;&#10;AI-generated content may be incorrect.">
            <a:extLst>
              <a:ext uri="{FF2B5EF4-FFF2-40B4-BE49-F238E27FC236}">
                <a16:creationId xmlns:a16="http://schemas.microsoft.com/office/drawing/2014/main" xmlns="" id="{2EEB3EB0-1BE0-5783-030A-DA2EA4679F5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59"/>
          <a:stretch/>
        </p:blipFill>
        <p:spPr>
          <a:xfrm>
            <a:off x="2277373" y="691043"/>
            <a:ext cx="7781027" cy="616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14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5647915-1382-6206-7EE2-4EF19278E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5B06B07-B5EE-5051-DF71-9E54F0738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481" y="-278699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sz="3600" dirty="0">
                <a:solidFill>
                  <a:srgbClr val="3D5B98"/>
                </a:solidFill>
                <a:latin typeface="+mn-lt"/>
              </a:rPr>
              <a:t>Kerman</a:t>
            </a:r>
            <a:r>
              <a:rPr lang="en-US" sz="3600" dirty="0">
                <a:solidFill>
                  <a:srgbClr val="3D5B98"/>
                </a:solidFill>
              </a:rPr>
              <a:t> </a:t>
            </a:r>
            <a:r>
              <a:rPr lang="en-US" sz="3600" dirty="0">
                <a:solidFill>
                  <a:srgbClr val="3D5B98"/>
                </a:solidFill>
                <a:latin typeface="+mn-lt"/>
              </a:rPr>
              <a:t>– Potential Safety Countermeasures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BDCDA9E-1EAA-EDC4-A4AD-D3225DCED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0184A79C-86BA-4374-9AE3-3A00103821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AF41AD47-E3A7-AB41-6A56-C40B83088E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315449"/>
              </p:ext>
            </p:extLst>
          </p:nvPr>
        </p:nvGraphicFramePr>
        <p:xfrm>
          <a:off x="167550" y="730489"/>
          <a:ext cx="5691890" cy="53311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5341">
                  <a:extLst>
                    <a:ext uri="{9D8B030D-6E8A-4147-A177-3AD203B41FA5}">
                      <a16:colId xmlns:a16="http://schemas.microsoft.com/office/drawing/2014/main" xmlns="" val="3033471213"/>
                    </a:ext>
                  </a:extLst>
                </a:gridCol>
                <a:gridCol w="2158331">
                  <a:extLst>
                    <a:ext uri="{9D8B030D-6E8A-4147-A177-3AD203B41FA5}">
                      <a16:colId xmlns:a16="http://schemas.microsoft.com/office/drawing/2014/main" xmlns="" val="1174658414"/>
                    </a:ext>
                  </a:extLst>
                </a:gridCol>
                <a:gridCol w="2589518">
                  <a:extLst>
                    <a:ext uri="{9D8B030D-6E8A-4147-A177-3AD203B41FA5}">
                      <a16:colId xmlns:a16="http://schemas.microsoft.com/office/drawing/2014/main" xmlns="" val="4227980029"/>
                    </a:ext>
                  </a:extLst>
                </a:gridCol>
                <a:gridCol w="588700">
                  <a:extLst>
                    <a:ext uri="{9D8B030D-6E8A-4147-A177-3AD203B41FA5}">
                      <a16:colId xmlns:a16="http://schemas.microsoft.com/office/drawing/2014/main" xmlns="" val="3881895306"/>
                    </a:ext>
                  </a:extLst>
                </a:gridCol>
              </a:tblGrid>
              <a:tr h="3095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dirty="0">
                          <a:effectLst/>
                        </a:rPr>
                        <a:t>HIN Rank</a:t>
                      </a:r>
                      <a:endParaRPr lang="en-US" sz="9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887" marR="20887" marT="13925" marB="139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HIN Corridor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887" marR="20887" marT="13925" marB="139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dirty="0">
                          <a:effectLst/>
                        </a:rPr>
                        <a:t>Potential Countermeasures</a:t>
                      </a:r>
                      <a:endParaRPr lang="en-US" sz="9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887" marR="20887" marT="13925" marB="139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Right of Way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887" marR="20887" marT="13925" marB="13925" anchor="ctr"/>
                </a:tc>
                <a:extLst>
                  <a:ext uri="{0D108BD9-81ED-4DB2-BD59-A6C34878D82A}">
                    <a16:rowId xmlns:a16="http://schemas.microsoft.com/office/drawing/2014/main" xmlns="" val="2378002689"/>
                  </a:ext>
                </a:extLst>
              </a:tr>
              <a:tr h="5970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A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887" marR="20887" marT="13925" marB="139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dirty="0">
                          <a:effectLst/>
                        </a:rPr>
                        <a:t>Madera Ave (State Hwy 145): Church Ave to North City Limit</a:t>
                      </a:r>
                      <a:endParaRPr lang="en-US" sz="9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887" marR="20887" marT="13925" marB="139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dirty="0">
                          <a:effectLst/>
                        </a:rPr>
                        <a:t>- Upgrade pavement marking and striping</a:t>
                      </a:r>
                      <a:br>
                        <a:rPr lang="en-US" sz="900" dirty="0">
                          <a:effectLst/>
                        </a:rPr>
                      </a:br>
                      <a:r>
                        <a:rPr lang="en-US" sz="900" dirty="0">
                          <a:effectLst/>
                        </a:rPr>
                        <a:t>- Pavement resurfacing</a:t>
                      </a:r>
                      <a:br>
                        <a:rPr lang="en-US" sz="900" dirty="0">
                          <a:effectLst/>
                        </a:rPr>
                      </a:br>
                      <a:r>
                        <a:rPr lang="en-US" sz="900" dirty="0">
                          <a:effectLst/>
                        </a:rPr>
                        <a:t>- Install/upgrade larger or additional stop signs or other intersection warning/regulatory signs</a:t>
                      </a:r>
                      <a:endParaRPr lang="en-US" sz="9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887" marR="20887" marT="13925" marB="139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Caltrans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887" marR="20887" marT="13925" marB="13925" anchor="ctr"/>
                </a:tc>
                <a:extLst>
                  <a:ext uri="{0D108BD9-81ED-4DB2-BD59-A6C34878D82A}">
                    <a16:rowId xmlns:a16="http://schemas.microsoft.com/office/drawing/2014/main" xmlns="" val="3354488525"/>
                  </a:ext>
                </a:extLst>
              </a:tr>
              <a:tr h="11720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B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887" marR="20887" marT="13925" marB="139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dirty="0">
                          <a:effectLst/>
                        </a:rPr>
                        <a:t>Whitebridge Ave (State Hwy 180): West City limit to Goldenrod Ave</a:t>
                      </a:r>
                      <a:endParaRPr lang="en-US" sz="9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887" marR="20887" marT="13925" marB="139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dirty="0">
                          <a:effectLst/>
                        </a:rPr>
                        <a:t>- Install Speed Feedback signs</a:t>
                      </a:r>
                      <a:br>
                        <a:rPr lang="en-US" sz="900" dirty="0">
                          <a:effectLst/>
                        </a:rPr>
                      </a:br>
                      <a:r>
                        <a:rPr lang="en-US" sz="900" dirty="0">
                          <a:effectLst/>
                        </a:rPr>
                        <a:t>- Install/upgrade larger or additional stop signs or other intersection warning/regulatory signs</a:t>
                      </a:r>
                      <a:br>
                        <a:rPr lang="en-US" sz="900" dirty="0">
                          <a:effectLst/>
                        </a:rPr>
                      </a:br>
                      <a:r>
                        <a:rPr lang="en-US" sz="900" dirty="0">
                          <a:effectLst/>
                        </a:rPr>
                        <a:t>- - Improve signal hardware: lenses, back-plates with retroreflective borders, mounting, size, and number (Whitesbridge Ave &amp; Madera Ave, Whitesbridge Ave &amp; Goldenrod Ave)</a:t>
                      </a:r>
                      <a:br>
                        <a:rPr lang="en-US" sz="900" dirty="0">
                          <a:effectLst/>
                        </a:rPr>
                      </a:br>
                      <a:r>
                        <a:rPr lang="en-US" sz="900" dirty="0">
                          <a:effectLst/>
                        </a:rPr>
                        <a:t>- Install raised medians (Del Norte to 1st St)</a:t>
                      </a:r>
                      <a:endParaRPr lang="en-US" sz="9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887" marR="20887" marT="13925" marB="139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Caltrans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887" marR="20887" marT="13925" marB="13925" anchor="ctr"/>
                </a:tc>
                <a:extLst>
                  <a:ext uri="{0D108BD9-81ED-4DB2-BD59-A6C34878D82A}">
                    <a16:rowId xmlns:a16="http://schemas.microsoft.com/office/drawing/2014/main" xmlns="" val="2850867608"/>
                  </a:ext>
                </a:extLst>
              </a:tr>
              <a:tr h="10283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C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887" marR="20887" marT="13925" marB="139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dirty="0">
                          <a:effectLst/>
                        </a:rPr>
                        <a:t>California Ave: Del Norte Ave to East City limit</a:t>
                      </a:r>
                      <a:endParaRPr lang="en-US" sz="9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887" marR="20887" marT="13925" marB="139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- Install chevron signs on horizontal curves between Manor Dr and 1st St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Upgrade pavement marking and striping (California Av &amp; Madera Av)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Upgrade edgelines and centerlines 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Class I Shared-use Path (Madera Ave to Goldenrod Ave)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887" marR="20887" marT="13925" marB="139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City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887" marR="20887" marT="13925" marB="13925" anchor="ctr"/>
                </a:tc>
                <a:extLst>
                  <a:ext uri="{0D108BD9-81ED-4DB2-BD59-A6C34878D82A}">
                    <a16:rowId xmlns:a16="http://schemas.microsoft.com/office/drawing/2014/main" xmlns="" val="847740588"/>
                  </a:ext>
                </a:extLst>
              </a:tr>
              <a:tr h="45332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D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887" marR="20887" marT="13925" marB="139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Vineland Ave: Whitesbridge Ave to Kearney Blvd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887" marR="20887" marT="13925" marB="139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- Pavement resurfacing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Upgrade pavement markings and striping including bike lane striping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887" marR="20887" marT="13925" marB="139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City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887" marR="20887" marT="13925" marB="13925" anchor="ctr"/>
                </a:tc>
                <a:extLst>
                  <a:ext uri="{0D108BD9-81ED-4DB2-BD59-A6C34878D82A}">
                    <a16:rowId xmlns:a16="http://schemas.microsoft.com/office/drawing/2014/main" xmlns="" val="678152842"/>
                  </a:ext>
                </a:extLst>
              </a:tr>
              <a:tr h="5970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E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887" marR="20887" marT="13925" marB="139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Goldenrod Ave: Whitesbridge Ave to Kearney Blvd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887" marR="20887" marT="13925" marB="139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- Pavement resurfacing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Upgrade pavement markings and striping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Upgrade to High-Visibility Crosswalk (Goldenrod Ave &amp; Stanislaus Ave- school crossing)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887" marR="20887" marT="13925" marB="139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City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887" marR="20887" marT="13925" marB="13925" anchor="ctr"/>
                </a:tc>
                <a:extLst>
                  <a:ext uri="{0D108BD9-81ED-4DB2-BD59-A6C34878D82A}">
                    <a16:rowId xmlns:a16="http://schemas.microsoft.com/office/drawing/2014/main" xmlns="" val="2941740377"/>
                  </a:ext>
                </a:extLst>
              </a:tr>
              <a:tr h="10283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F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887" marR="20887" marT="13925" marB="139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Kearney Blvd: Del Norte Ave to Goldenrod Ave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887" marR="20887" marT="13925" marB="139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- Restripe the bike lane 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Upgrade edgelines and centerlines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Upgrade the crosswalks markings (faded stripes)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Install/upgrade larger or additional stop signs or other intersection warning/regulatory signs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Improve pavement friction (High Friction Surface Treatments)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887" marR="20887" marT="13925" marB="139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dirty="0">
                          <a:effectLst/>
                        </a:rPr>
                        <a:t>City</a:t>
                      </a:r>
                      <a:endParaRPr lang="en-US" sz="9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0887" marR="20887" marT="13925" marB="13925" anchor="ctr"/>
                </a:tc>
                <a:extLst>
                  <a:ext uri="{0D108BD9-81ED-4DB2-BD59-A6C34878D82A}">
                    <a16:rowId xmlns:a16="http://schemas.microsoft.com/office/drawing/2014/main" xmlns="" val="158882665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xmlns="" id="{884683FF-BDBA-F718-CAF4-F4A864D6B3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8909280"/>
              </p:ext>
            </p:extLst>
          </p:nvPr>
        </p:nvGraphicFramePr>
        <p:xfrm>
          <a:off x="5859440" y="714158"/>
          <a:ext cx="6236209" cy="56801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5356">
                  <a:extLst>
                    <a:ext uri="{9D8B030D-6E8A-4147-A177-3AD203B41FA5}">
                      <a16:colId xmlns:a16="http://schemas.microsoft.com/office/drawing/2014/main" xmlns="" val="818312431"/>
                    </a:ext>
                  </a:extLst>
                </a:gridCol>
                <a:gridCol w="1916792">
                  <a:extLst>
                    <a:ext uri="{9D8B030D-6E8A-4147-A177-3AD203B41FA5}">
                      <a16:colId xmlns:a16="http://schemas.microsoft.com/office/drawing/2014/main" xmlns="" val="3273741360"/>
                    </a:ext>
                  </a:extLst>
                </a:gridCol>
                <a:gridCol w="3414676">
                  <a:extLst>
                    <a:ext uri="{9D8B030D-6E8A-4147-A177-3AD203B41FA5}">
                      <a16:colId xmlns:a16="http://schemas.microsoft.com/office/drawing/2014/main" xmlns="" val="3857604543"/>
                    </a:ext>
                  </a:extLst>
                </a:gridCol>
                <a:gridCol w="579385">
                  <a:extLst>
                    <a:ext uri="{9D8B030D-6E8A-4147-A177-3AD203B41FA5}">
                      <a16:colId xmlns:a16="http://schemas.microsoft.com/office/drawing/2014/main" xmlns="" val="146127614"/>
                    </a:ext>
                  </a:extLst>
                </a:gridCol>
              </a:tblGrid>
              <a:tr h="2834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dirty="0">
                          <a:effectLst/>
                        </a:rPr>
                        <a:t>HIN Rank</a:t>
                      </a:r>
                      <a:endParaRPr lang="en-US" sz="9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5926" marR="15926" marT="10617" marB="1061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HIN Intersection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5926" marR="15926" marT="10617" marB="1061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Potential Countermeasures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5926" marR="15926" marT="10617" marB="1061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dirty="0">
                          <a:effectLst/>
                        </a:rPr>
                        <a:t>Right of Way</a:t>
                      </a:r>
                      <a:endParaRPr lang="en-US" sz="9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5926" marR="15926" marT="10617" marB="10617" anchor="ctr"/>
                </a:tc>
                <a:extLst>
                  <a:ext uri="{0D108BD9-81ED-4DB2-BD59-A6C34878D82A}">
                    <a16:rowId xmlns:a16="http://schemas.microsoft.com/office/drawing/2014/main" xmlns="" val="3156917690"/>
                  </a:ext>
                </a:extLst>
              </a:tr>
              <a:tr h="9392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1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5926" marR="15926" marT="10617" marB="1061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dirty="0">
                          <a:effectLst/>
                        </a:rPr>
                        <a:t>State Hwy 145 &amp; W Church Ave</a:t>
                      </a:r>
                      <a:endParaRPr lang="en-US" sz="9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5926" marR="15926" marT="10617" marB="1061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- Upgrade intersection pavement markings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Install/upgrade larger or additional stop signs or other intersection warning/regulatory signs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Add transverse rumble strips on SH-145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Install double-arrow sign at T-intersection facing eastbound traffic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Improve sight distance to intersection (Clear Sight Triangles)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5926" marR="15926" marT="10617" marB="10617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Caltrans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5926" marR="15926" marT="10617" marB="10617" anchor="ctr"/>
                </a:tc>
                <a:extLst>
                  <a:ext uri="{0D108BD9-81ED-4DB2-BD59-A6C34878D82A}">
                    <a16:rowId xmlns:a16="http://schemas.microsoft.com/office/drawing/2014/main" xmlns="" val="104392672"/>
                  </a:ext>
                </a:extLst>
              </a:tr>
              <a:tr h="8242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2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5926" marR="15926" marT="10617" marB="1061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S 1st St &amp; W D St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5926" marR="15926" marT="10617" marB="1061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dirty="0">
                          <a:effectLst/>
                        </a:rPr>
                        <a:t>- Upgrade intersection pavement markings</a:t>
                      </a:r>
                      <a:br>
                        <a:rPr lang="en-US" sz="900" dirty="0">
                          <a:effectLst/>
                        </a:rPr>
                      </a:br>
                      <a:r>
                        <a:rPr lang="en-US" sz="900" dirty="0">
                          <a:effectLst/>
                        </a:rPr>
                        <a:t>- No street parking near intersection approaches</a:t>
                      </a:r>
                      <a:br>
                        <a:rPr lang="en-US" sz="900" dirty="0">
                          <a:effectLst/>
                        </a:rPr>
                      </a:br>
                      <a:r>
                        <a:rPr lang="en-US" sz="900" dirty="0">
                          <a:effectLst/>
                        </a:rPr>
                        <a:t>- Install/upgrade larger or additional stop signs or other intersection warning/regulatory signs</a:t>
                      </a:r>
                      <a:br>
                        <a:rPr lang="en-US" sz="900" dirty="0">
                          <a:effectLst/>
                        </a:rPr>
                      </a:br>
                      <a:r>
                        <a:rPr lang="en-US" sz="900" dirty="0">
                          <a:effectLst/>
                        </a:rPr>
                        <a:t>- Install pedestrian crossing at uncontrolled locations (new signs and markings only)</a:t>
                      </a:r>
                      <a:endParaRPr lang="en-US" sz="9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5926" marR="15926" marT="10617" marB="10617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City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5926" marR="15926" marT="10617" marB="10617" anchor="ctr"/>
                </a:tc>
                <a:extLst>
                  <a:ext uri="{0D108BD9-81ED-4DB2-BD59-A6C34878D82A}">
                    <a16:rowId xmlns:a16="http://schemas.microsoft.com/office/drawing/2014/main" xmlns="" val="2235871056"/>
                  </a:ext>
                </a:extLst>
              </a:tr>
              <a:tr h="5943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3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5926" marR="15926" marT="10617" marB="1061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S Manor Dr &amp; W A St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5926" marR="15926" marT="10617" marB="1061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- Install raised medians on approaches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Improve sight distance to intersection (Clear Sight Triangles) 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No street parking near intersection approaches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5926" marR="15926" marT="10617" marB="1061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City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5926" marR="15926" marT="10617" marB="10617" anchor="ctr"/>
                </a:tc>
                <a:extLst>
                  <a:ext uri="{0D108BD9-81ED-4DB2-BD59-A6C34878D82A}">
                    <a16:rowId xmlns:a16="http://schemas.microsoft.com/office/drawing/2014/main" xmlns="" val="4024956203"/>
                  </a:ext>
                </a:extLst>
              </a:tr>
              <a:tr h="4793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4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5926" marR="15926" marT="10617" marB="1061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S Siskiyou Ave &amp; W Gateway Blvd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5926" marR="15926" marT="10617" marB="1061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- Install High visibility crosswalks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Install RRFB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Install raised median on approaches of Siskiyou Ave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5926" marR="15926" marT="10617" marB="1061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City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5926" marR="15926" marT="10617" marB="10617" anchor="ctr"/>
                </a:tc>
                <a:extLst>
                  <a:ext uri="{0D108BD9-81ED-4DB2-BD59-A6C34878D82A}">
                    <a16:rowId xmlns:a16="http://schemas.microsoft.com/office/drawing/2014/main" xmlns="" val="1872763016"/>
                  </a:ext>
                </a:extLst>
              </a:tr>
              <a:tr h="4167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5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5926" marR="15926" marT="10617" marB="1061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dirty="0">
                          <a:effectLst/>
                        </a:rPr>
                        <a:t>State Hwy 145 &amp; W D St</a:t>
                      </a:r>
                      <a:endParaRPr lang="en-US" sz="9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5926" marR="15926" marT="10617" marB="1061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dirty="0">
                          <a:effectLst/>
                        </a:rPr>
                        <a:t>- Upgrade intersection pavement markings</a:t>
                      </a:r>
                      <a:br>
                        <a:rPr lang="en-US" sz="900" dirty="0">
                          <a:effectLst/>
                        </a:rPr>
                      </a:br>
                      <a:r>
                        <a:rPr lang="en-US" sz="900" dirty="0">
                          <a:effectLst/>
                        </a:rPr>
                        <a:t>- Install/upgrade larger or additional stop signs or other intersection warning/regulatory signs</a:t>
                      </a:r>
                      <a:endParaRPr lang="en-US" sz="9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5926" marR="15926" marT="10617" marB="1061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Caltrans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5926" marR="15926" marT="10617" marB="10617" anchor="ctr"/>
                </a:tc>
                <a:extLst>
                  <a:ext uri="{0D108BD9-81ED-4DB2-BD59-A6C34878D82A}">
                    <a16:rowId xmlns:a16="http://schemas.microsoft.com/office/drawing/2014/main" xmlns="" val="1913518102"/>
                  </a:ext>
                </a:extLst>
              </a:tr>
              <a:tr h="6833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6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5926" marR="15926" marT="10617" marB="1061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S Goldenrod Ave &amp; W Kearney Blvd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5926" marR="15926" marT="10617" marB="1061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- Upgrade intersection pavement markings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Pavement resurfacing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Install raised median on approaches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Advance stop bar on approaches with crossing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Install signals (subject to warrant study)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5926" marR="15926" marT="10617" marB="10617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City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5926" marR="15926" marT="10617" marB="10617" anchor="ctr"/>
                </a:tc>
                <a:extLst>
                  <a:ext uri="{0D108BD9-81ED-4DB2-BD59-A6C34878D82A}">
                    <a16:rowId xmlns:a16="http://schemas.microsoft.com/office/drawing/2014/main" xmlns="" val="656109576"/>
                  </a:ext>
                </a:extLst>
              </a:tr>
              <a:tr h="4793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7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5926" marR="15926" marT="10617" marB="1061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State Hwy 145 &amp; W California Ave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5926" marR="15926" marT="10617" marB="1061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- Convert intersection to Roundabout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Upgrade intersection pavement markings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No street parking near intersection approaches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5926" marR="15926" marT="10617" marB="10617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Caltrans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5926" marR="15926" marT="10617" marB="10617" anchor="ctr"/>
                </a:tc>
                <a:extLst>
                  <a:ext uri="{0D108BD9-81ED-4DB2-BD59-A6C34878D82A}">
                    <a16:rowId xmlns:a16="http://schemas.microsoft.com/office/drawing/2014/main" xmlns="" val="4126519185"/>
                  </a:ext>
                </a:extLst>
              </a:tr>
              <a:tr h="6833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8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5926" marR="15926" marT="10617" marB="1061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S 1st St &amp; W Kearney Blvd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5926" marR="15926" marT="10617" marB="1061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>
                          <a:effectLst/>
                        </a:rPr>
                        <a:t>- Upgrade intersection pavement markings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Install/upgrade larger or additional stop signs or other intersection warning/regulatory signs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Add intersection lighting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- Install Advance stop bar on approaches</a:t>
                      </a:r>
                      <a:endParaRPr lang="en-US" sz="9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5926" marR="15926" marT="10617" marB="10617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dirty="0">
                          <a:effectLst/>
                        </a:rPr>
                        <a:t>City</a:t>
                      </a:r>
                      <a:endParaRPr lang="en-US" sz="9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5926" marR="15926" marT="10617" marB="10617" anchor="ctr"/>
                </a:tc>
                <a:extLst>
                  <a:ext uri="{0D108BD9-81ED-4DB2-BD59-A6C34878D82A}">
                    <a16:rowId xmlns:a16="http://schemas.microsoft.com/office/drawing/2014/main" xmlns="" val="11927788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807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BB73497-335A-FE91-7FE8-6A48510E0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947991-4C3F-E13B-5A18-74A31A2D0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75" y="-204218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sz="3600" dirty="0">
                <a:solidFill>
                  <a:srgbClr val="3D5B98"/>
                </a:solidFill>
                <a:latin typeface="+mn-lt"/>
              </a:rPr>
              <a:t>Kingsburg High-Injury Network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ECD58E7-3FC2-1F2D-6C91-C60ACBB11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184A79C-86BA-4374-9AE3-3A0010382100}" type="slidenum">
              <a:rPr lang="en-US" smtClean="0"/>
              <a:pPr>
                <a:spcAft>
                  <a:spcPts val="600"/>
                </a:spcAft>
              </a:pPr>
              <a:t>21</a:t>
            </a:fld>
            <a:endParaRPr lang="en-US"/>
          </a:p>
        </p:txBody>
      </p:sp>
      <p:pic>
        <p:nvPicPr>
          <p:cNvPr id="4" name="Picture 3" descr="A drawing of a building&#10;&#10;AI-generated content may be incorrect.">
            <a:extLst>
              <a:ext uri="{FF2B5EF4-FFF2-40B4-BE49-F238E27FC236}">
                <a16:creationId xmlns:a16="http://schemas.microsoft.com/office/drawing/2014/main" xmlns="" id="{3028C8F7-20E7-7DC7-9A6E-C495D3ACB5D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6"/>
          <a:stretch/>
        </p:blipFill>
        <p:spPr>
          <a:xfrm>
            <a:off x="1751162" y="670555"/>
            <a:ext cx="8721306" cy="618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85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2317DA5-5371-2CD1-325B-2B2015ACB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C254BB-F4CE-B6CC-6595-3AC7754A7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15" y="0"/>
            <a:ext cx="7214585" cy="951535"/>
          </a:xfrm>
        </p:spPr>
        <p:txBody>
          <a:bodyPr anchor="ctr">
            <a:normAutofit fontScale="90000"/>
          </a:bodyPr>
          <a:lstStyle/>
          <a:p>
            <a:r>
              <a:rPr lang="en-US" sz="3600" dirty="0">
                <a:solidFill>
                  <a:srgbClr val="3D5B98"/>
                </a:solidFill>
                <a:latin typeface="+mn-lt"/>
              </a:rPr>
              <a:t>Kingsburg</a:t>
            </a:r>
            <a:r>
              <a:rPr lang="en-US" sz="3600" dirty="0">
                <a:solidFill>
                  <a:srgbClr val="3D5B98"/>
                </a:solidFill>
              </a:rPr>
              <a:t> </a:t>
            </a:r>
            <a:r>
              <a:rPr lang="en-US" sz="3600" dirty="0">
                <a:solidFill>
                  <a:srgbClr val="3D5B98"/>
                </a:solidFill>
                <a:latin typeface="+mn-lt"/>
              </a:rPr>
              <a:t>– Potential Safety Countermeasures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FB77283-74C2-60EA-F598-FD28A2A5B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0184A79C-86BA-4374-9AE3-3A00103821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88AA62A3-E0DE-E603-EE14-FA9A1E985C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932134"/>
              </p:ext>
            </p:extLst>
          </p:nvPr>
        </p:nvGraphicFramePr>
        <p:xfrm>
          <a:off x="100615" y="951535"/>
          <a:ext cx="5834359" cy="58309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6250">
                  <a:extLst>
                    <a:ext uri="{9D8B030D-6E8A-4147-A177-3AD203B41FA5}">
                      <a16:colId xmlns:a16="http://schemas.microsoft.com/office/drawing/2014/main" xmlns="" val="1964908620"/>
                    </a:ext>
                  </a:extLst>
                </a:gridCol>
                <a:gridCol w="1498584">
                  <a:extLst>
                    <a:ext uri="{9D8B030D-6E8A-4147-A177-3AD203B41FA5}">
                      <a16:colId xmlns:a16="http://schemas.microsoft.com/office/drawing/2014/main" xmlns="" val="2330785242"/>
                    </a:ext>
                  </a:extLst>
                </a:gridCol>
                <a:gridCol w="3450566">
                  <a:extLst>
                    <a:ext uri="{9D8B030D-6E8A-4147-A177-3AD203B41FA5}">
                      <a16:colId xmlns:a16="http://schemas.microsoft.com/office/drawing/2014/main" xmlns="" val="3491992393"/>
                    </a:ext>
                  </a:extLst>
                </a:gridCol>
                <a:gridCol w="508959">
                  <a:extLst>
                    <a:ext uri="{9D8B030D-6E8A-4147-A177-3AD203B41FA5}">
                      <a16:colId xmlns:a16="http://schemas.microsoft.com/office/drawing/2014/main" xmlns="" val="4096556012"/>
                    </a:ext>
                  </a:extLst>
                </a:gridCol>
              </a:tblGrid>
              <a:tr h="2974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HIN Rank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1589" marR="11589" marT="7726" marB="772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HIN Corridor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1589" marR="11589" marT="7726" marB="772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Potential Countermeasures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1589" marR="11589" marT="7726" marB="772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Right of Way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1589" marR="11589" marT="7726" marB="7726" anchor="ctr"/>
                </a:tc>
                <a:extLst>
                  <a:ext uri="{0D108BD9-81ED-4DB2-BD59-A6C34878D82A}">
                    <a16:rowId xmlns:a16="http://schemas.microsoft.com/office/drawing/2014/main" xmlns="" val="1656974668"/>
                  </a:ext>
                </a:extLst>
              </a:tr>
              <a:tr h="8726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A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1589" marR="11589" marT="7726" marB="772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10th Ave: E Sierra St to Stroud Ave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1589" marR="11589" marT="7726" marB="7726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- Modify signal phasing to implement a Leading Pedestrian Interval (LPI) (10th Ave &amp; Sierra St)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Install chevron signs on horizontal curve near Sierra St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Install edgelines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Install delineators and object markers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Install raised median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1589" marR="11589" marT="7726" marB="772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City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1589" marR="11589" marT="7726" marB="7726" anchor="ctr"/>
                </a:tc>
                <a:extLst>
                  <a:ext uri="{0D108BD9-81ED-4DB2-BD59-A6C34878D82A}">
                    <a16:rowId xmlns:a16="http://schemas.microsoft.com/office/drawing/2014/main" xmlns="" val="1731866769"/>
                  </a:ext>
                </a:extLst>
              </a:tr>
              <a:tr h="10164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B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1589" marR="11589" marT="7726" marB="772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Stroud Ave: Simpson St to 15th St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1589" marR="11589" marT="7726" marB="7726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- Pavement resurfacing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Upgrade Pavement Marking &amp; Striping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Install RRFB (Stroud Ave &amp; 12th Ave; Stroud Ave &amp; 14th St- school crossing)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Install/upgrade larger or additional stop signs or other intersection warning/regulatory signs (Stroud Ave &amp; 15th Ave)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Install edgelines and shoulders (between Simson St and 10th St)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1589" marR="11589" marT="7726" marB="772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City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1589" marR="11589" marT="7726" marB="7726" anchor="ctr"/>
                </a:tc>
                <a:extLst>
                  <a:ext uri="{0D108BD9-81ED-4DB2-BD59-A6C34878D82A}">
                    <a16:rowId xmlns:a16="http://schemas.microsoft.com/office/drawing/2014/main" xmlns="" val="3977373252"/>
                  </a:ext>
                </a:extLst>
              </a:tr>
              <a:tr h="2974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C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1589" marR="11589" marT="7726" marB="772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Golden State Blvd: Stroud Ave to E Mountain View Ave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1589" marR="11589" marT="7726" marB="7726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- Install radar speed feedback signs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Remove or relocate fixed objects outside of Clear Recovery Zone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1589" marR="11589" marT="7726" marB="772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Caltrans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1589" marR="11589" marT="7726" marB="7726" anchor="ctr"/>
                </a:tc>
                <a:extLst>
                  <a:ext uri="{0D108BD9-81ED-4DB2-BD59-A6C34878D82A}">
                    <a16:rowId xmlns:a16="http://schemas.microsoft.com/office/drawing/2014/main" xmlns="" val="1248955423"/>
                  </a:ext>
                </a:extLst>
              </a:tr>
              <a:tr h="11602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D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1589" marR="11589" marT="7726" marB="772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Bethel Ave: E Mountain View Ave to Golden State Blvd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1589" marR="11589" marT="7726" marB="7726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- Upgrade pavement markings and striping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Pavement resurfacing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Install edgelines 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Install edgelines rumble stripes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Install shoulders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Install chevron signs on horizontal curve 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Add segment lighting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Remove or relocate fixed objects outside of Clear Recovery Zone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1589" marR="11589" marT="7726" marB="772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City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1589" marR="11589" marT="7726" marB="7726" anchor="ctr"/>
                </a:tc>
                <a:extLst>
                  <a:ext uri="{0D108BD9-81ED-4DB2-BD59-A6C34878D82A}">
                    <a16:rowId xmlns:a16="http://schemas.microsoft.com/office/drawing/2014/main" xmlns="" val="2369009194"/>
                  </a:ext>
                </a:extLst>
              </a:tr>
              <a:tr h="5850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E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1589" marR="11589" marT="7726" marB="772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E Mountain View Ave: S Dockery Ave to S Bethal Ave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1589" marR="11589" marT="7726" marB="7726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- Improve pavement friction (High Friction Surface Treatments)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Install radar speed feedback signs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Enforcement for overspeeding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Advance intersection warning signs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1589" marR="11589" marT="7726" marB="772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City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1589" marR="11589" marT="7726" marB="7726" anchor="ctr"/>
                </a:tc>
                <a:extLst>
                  <a:ext uri="{0D108BD9-81ED-4DB2-BD59-A6C34878D82A}">
                    <a16:rowId xmlns:a16="http://schemas.microsoft.com/office/drawing/2014/main" xmlns="" val="4081379880"/>
                  </a:ext>
                </a:extLst>
              </a:tr>
              <a:tr h="2974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F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1589" marR="11589" marT="7726" marB="772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Draper St: 10th Ave to Marion St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1589" marR="11589" marT="7726" marB="7726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- Back-in angle parking conversion 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Install Traffic Calming measures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1589" marR="11589" marT="7726" marB="772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City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1589" marR="11589" marT="7726" marB="7726" anchor="ctr"/>
                </a:tc>
                <a:extLst>
                  <a:ext uri="{0D108BD9-81ED-4DB2-BD59-A6C34878D82A}">
                    <a16:rowId xmlns:a16="http://schemas.microsoft.com/office/drawing/2014/main" xmlns="" val="3881117220"/>
                  </a:ext>
                </a:extLst>
              </a:tr>
              <a:tr h="5850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G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1589" marR="11589" marT="7726" marB="772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Sierra St (State Hwy 201): Madsen Ave to Rafer Johnson Dr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1589" marR="11589" marT="7726" marB="7726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- Improve pavement friction (High Friction Surface Treatments)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Enforcement for overspeeding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Install raised medians on approaches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Remove or relocate fixed objects outside of Clear Recovery Zone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1589" marR="11589" marT="7726" marB="772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Caltrans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1589" marR="11589" marT="7726" marB="7726" anchor="ctr"/>
                </a:tc>
                <a:extLst>
                  <a:ext uri="{0D108BD9-81ED-4DB2-BD59-A6C34878D82A}">
                    <a16:rowId xmlns:a16="http://schemas.microsoft.com/office/drawing/2014/main" xmlns="" val="1444184110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1D6CCC39-4920-C3E7-DE3A-16C8BE036E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8268752"/>
              </p:ext>
            </p:extLst>
          </p:nvPr>
        </p:nvGraphicFramePr>
        <p:xfrm>
          <a:off x="6029865" y="136525"/>
          <a:ext cx="6061521" cy="66260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0935">
                  <a:extLst>
                    <a:ext uri="{9D8B030D-6E8A-4147-A177-3AD203B41FA5}">
                      <a16:colId xmlns:a16="http://schemas.microsoft.com/office/drawing/2014/main" xmlns="" val="1743419506"/>
                    </a:ext>
                  </a:extLst>
                </a:gridCol>
                <a:gridCol w="1086928">
                  <a:extLst>
                    <a:ext uri="{9D8B030D-6E8A-4147-A177-3AD203B41FA5}">
                      <a16:colId xmlns:a16="http://schemas.microsoft.com/office/drawing/2014/main" xmlns="" val="3630081510"/>
                    </a:ext>
                  </a:extLst>
                </a:gridCol>
                <a:gridCol w="4132054">
                  <a:extLst>
                    <a:ext uri="{9D8B030D-6E8A-4147-A177-3AD203B41FA5}">
                      <a16:colId xmlns:a16="http://schemas.microsoft.com/office/drawing/2014/main" xmlns="" val="78107801"/>
                    </a:ext>
                  </a:extLst>
                </a:gridCol>
                <a:gridCol w="471604">
                  <a:extLst>
                    <a:ext uri="{9D8B030D-6E8A-4147-A177-3AD203B41FA5}">
                      <a16:colId xmlns:a16="http://schemas.microsoft.com/office/drawing/2014/main" xmlns="" val="3893640577"/>
                    </a:ext>
                  </a:extLst>
                </a:gridCol>
              </a:tblGrid>
              <a:tr h="3213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HIN Rank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996" marR="13996" marT="9331" marB="933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HIN Intersections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996" marR="13996" marT="9331" marB="933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Potential Countermeasures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996" marR="13996" marT="9331" marB="933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Right of Way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996" marR="13996" marT="9331" marB="9331" anchor="ctr"/>
                </a:tc>
                <a:extLst>
                  <a:ext uri="{0D108BD9-81ED-4DB2-BD59-A6C34878D82A}">
                    <a16:rowId xmlns:a16="http://schemas.microsoft.com/office/drawing/2014/main" xmlns="" val="3483254236"/>
                  </a:ext>
                </a:extLst>
              </a:tr>
              <a:tr h="9406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996" marR="13996" marT="9331" marB="933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14th Ave &amp; Tulare St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996" marR="13996" marT="9331" marB="9331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- Convert to all-way STOP control (subject to warrant study)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Install/upgrade larger or additional stop signs or other intersection warning/regulatory signs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No street parking near intersection approaches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Improve sight distance to intersection (Clear Sight Triangles)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996" marR="13996" marT="9331" marB="933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City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996" marR="13996" marT="9331" marB="9331" anchor="ctr"/>
                </a:tc>
                <a:extLst>
                  <a:ext uri="{0D108BD9-81ED-4DB2-BD59-A6C34878D82A}">
                    <a16:rowId xmlns:a16="http://schemas.microsoft.com/office/drawing/2014/main" xmlns="" val="212484228"/>
                  </a:ext>
                </a:extLst>
              </a:tr>
              <a:tr h="101072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996" marR="13996" marT="9331" marB="933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E Stroud Ave &amp; Golden State Blvd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996" marR="13996" marT="9331" marB="9331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- Install signals (subject to warrant study)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Upgrade pavement marking and striping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Pavement resurfacing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Install/upgrade larger or additional stop </a:t>
                      </a:r>
                      <a:r>
                        <a:rPr lang="en-US" sz="1000" dirty="0" smtClean="0">
                          <a:effectLst/>
                        </a:rPr>
                        <a:t>signs</a:t>
                      </a:r>
                      <a:r>
                        <a:rPr lang="en-US" sz="1000" dirty="0">
                          <a:effectLst/>
                        </a:rPr>
                        <a:t/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Upgrade intersection lighting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Install delineators and object markers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996" marR="13996" marT="9331" marB="933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Caltrans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996" marR="13996" marT="9331" marB="9331" anchor="ctr"/>
                </a:tc>
                <a:extLst>
                  <a:ext uri="{0D108BD9-81ED-4DB2-BD59-A6C34878D82A}">
                    <a16:rowId xmlns:a16="http://schemas.microsoft.com/office/drawing/2014/main" xmlns="" val="2556991807"/>
                  </a:ext>
                </a:extLst>
              </a:tr>
              <a:tr h="9406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996" marR="13996" marT="9331" marB="933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E Mountain View Ave &amp; S Bethel Ave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996" marR="13996" marT="9331" marB="9331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 smtClean="0">
                          <a:effectLst/>
                        </a:rPr>
                        <a:t>- Improve </a:t>
                      </a:r>
                      <a:r>
                        <a:rPr lang="en-US" sz="1000" dirty="0">
                          <a:effectLst/>
                        </a:rPr>
                        <a:t>signal </a:t>
                      </a:r>
                      <a:r>
                        <a:rPr lang="en-US" sz="1000" dirty="0" smtClean="0">
                          <a:effectLst/>
                        </a:rPr>
                        <a:t>hardware: lenses, back-plates with retroreflective borders</a:t>
                      </a:r>
                      <a:br>
                        <a:rPr lang="en-US" sz="1000" dirty="0" smtClean="0">
                          <a:effectLst/>
                        </a:rPr>
                      </a:br>
                      <a:r>
                        <a:rPr lang="en-US" sz="1000" dirty="0" smtClean="0">
                          <a:effectLst/>
                        </a:rPr>
                        <a:t>- </a:t>
                      </a:r>
                      <a:r>
                        <a:rPr lang="en-US" sz="1000" dirty="0">
                          <a:effectLst/>
                        </a:rPr>
                        <a:t>Install delineators and object markers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Install median on major approaches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Install intersection left turn guidelines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Install Flashing Beacons at Stop-Controlled Intersections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996" marR="13996" marT="9331" marB="933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City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996" marR="13996" marT="9331" marB="9331" anchor="ctr"/>
                </a:tc>
                <a:extLst>
                  <a:ext uri="{0D108BD9-81ED-4DB2-BD59-A6C34878D82A}">
                    <a16:rowId xmlns:a16="http://schemas.microsoft.com/office/drawing/2014/main" xmlns="" val="4049061915"/>
                  </a:ext>
                </a:extLst>
              </a:tr>
              <a:tr h="7732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4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996" marR="13996" marT="9331" marB="933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10th Ave &amp; E Stroud Ave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996" marR="13996" marT="9331" marB="9331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- Install raised median on approaches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Install/upgrade larger or additional stop </a:t>
                      </a:r>
                      <a:r>
                        <a:rPr lang="en-US" sz="1000" dirty="0" smtClean="0">
                          <a:effectLst/>
                        </a:rPr>
                        <a:t>signs</a:t>
                      </a:r>
                      <a:r>
                        <a:rPr lang="en-US" sz="1000" dirty="0">
                          <a:effectLst/>
                        </a:rPr>
                        <a:t/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Pavement resurfacing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Convert intersection to mini-roundabout (subject to traffic study)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996" marR="13996" marT="9331" marB="933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City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996" marR="13996" marT="9331" marB="9331" anchor="ctr"/>
                </a:tc>
                <a:extLst>
                  <a:ext uri="{0D108BD9-81ED-4DB2-BD59-A6C34878D82A}">
                    <a16:rowId xmlns:a16="http://schemas.microsoft.com/office/drawing/2014/main" xmlns="" val="3342871980"/>
                  </a:ext>
                </a:extLst>
              </a:tr>
              <a:tr h="3213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996" marR="13996" marT="9331" marB="933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California St &amp; Draper St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996" marR="13996" marT="9331" marB="9331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- Upgrade to High-visibility crosswalk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Pavement resurfacing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996" marR="13996" marT="9331" marB="933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City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996" marR="13996" marT="9331" marB="9331" anchor="ctr"/>
                </a:tc>
                <a:extLst>
                  <a:ext uri="{0D108BD9-81ED-4DB2-BD59-A6C34878D82A}">
                    <a16:rowId xmlns:a16="http://schemas.microsoft.com/office/drawing/2014/main" xmlns="" val="3036321678"/>
                  </a:ext>
                </a:extLst>
              </a:tr>
              <a:tr h="4800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6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996" marR="13996" marT="9331" marB="933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Golden State Blvd &amp; S Bethel Ave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996" marR="13996" marT="9331" marB="9331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- Install signals (subject to warrant study)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Upgrade pavement marking and striping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Pavement resurfacing near railroad grade crossing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996" marR="13996" marT="9331" marB="933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Caltrans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996" marR="13996" marT="9331" marB="9331" anchor="ctr"/>
                </a:tc>
                <a:extLst>
                  <a:ext uri="{0D108BD9-81ED-4DB2-BD59-A6C34878D82A}">
                    <a16:rowId xmlns:a16="http://schemas.microsoft.com/office/drawing/2014/main" xmlns="" val="2801047636"/>
                  </a:ext>
                </a:extLst>
              </a:tr>
              <a:tr h="9293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7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996" marR="13996" marT="9331" marB="933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18th Ave &amp; E Sierra St (State Hwy 201)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996" marR="13996" marT="9331" marB="9331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- Upgrade to high-visibility crosswalk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Install advanced stop bar before crosswalk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Reduce curb radii for traffic calming (north intersection leg)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Install raised median on approaches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Modify signal phasing to implement a Leading Pedestrian Interval (LPI)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996" marR="13996" marT="9331" marB="933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Caltrans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996" marR="13996" marT="9331" marB="9331" anchor="ctr"/>
                </a:tc>
                <a:extLst>
                  <a:ext uri="{0D108BD9-81ED-4DB2-BD59-A6C34878D82A}">
                    <a16:rowId xmlns:a16="http://schemas.microsoft.com/office/drawing/2014/main" xmlns="" val="1300012586"/>
                  </a:ext>
                </a:extLst>
              </a:tr>
              <a:tr h="7773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8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996" marR="13996" marT="9331" marB="933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10th Ave &amp; E Clarkson Ave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996" marR="13996" marT="9331" marB="9331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- Upgrade pavement markings and striping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Pavement resurfacing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Install/upgrade larger or additional stop signs or other intersection warning/regulatory signs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Install transverse rumble stripes on 10th Ave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996" marR="13996" marT="9331" marB="9331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City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3996" marR="13996" marT="9331" marB="9331" anchor="ctr"/>
                </a:tc>
                <a:extLst>
                  <a:ext uri="{0D108BD9-81ED-4DB2-BD59-A6C34878D82A}">
                    <a16:rowId xmlns:a16="http://schemas.microsoft.com/office/drawing/2014/main" xmlns="" val="3406689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6575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6907B0E-04C2-D732-6D96-25212A2AE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792A87-2B12-587D-C432-BD0B034AA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39924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sz="3600" dirty="0">
                <a:solidFill>
                  <a:srgbClr val="3D5B98"/>
                </a:solidFill>
                <a:latin typeface="+mn-lt"/>
              </a:rPr>
              <a:t>Mendota High-Injury Network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1BB5CEB-B85C-410D-4DA4-C9EE88FAB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184A79C-86BA-4374-9AE3-3A0010382100}" type="slidenum">
              <a:rPr lang="en-US" smtClean="0"/>
              <a:pPr>
                <a:spcAft>
                  <a:spcPts val="600"/>
                </a:spcAft>
              </a:pPr>
              <a:t>23</a:t>
            </a:fld>
            <a:endParaRPr lang="en-US"/>
          </a:p>
        </p:txBody>
      </p:sp>
      <p:pic>
        <p:nvPicPr>
          <p:cNvPr id="5" name="Picture 4" descr="A map of a city&#10;&#10;AI-generated content may be incorrect.">
            <a:extLst>
              <a:ext uri="{FF2B5EF4-FFF2-40B4-BE49-F238E27FC236}">
                <a16:creationId xmlns:a16="http://schemas.microsoft.com/office/drawing/2014/main" xmlns="" id="{F386016E-0529-0361-6AD1-F1012810340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7"/>
          <a:stretch/>
        </p:blipFill>
        <p:spPr>
          <a:xfrm>
            <a:off x="2268747" y="810317"/>
            <a:ext cx="7073660" cy="6047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00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0C9E010-2F9E-02A2-7D26-5B27D8E7C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8E5423D-FC13-DC66-C6F9-5CD889804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04159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sz="3600" dirty="0">
                <a:solidFill>
                  <a:srgbClr val="3D5B98"/>
                </a:solidFill>
                <a:latin typeface="+mn-lt"/>
              </a:rPr>
              <a:t>Mendota</a:t>
            </a:r>
            <a:r>
              <a:rPr lang="en-US" sz="3600" dirty="0">
                <a:solidFill>
                  <a:srgbClr val="3D5B98"/>
                </a:solidFill>
              </a:rPr>
              <a:t> </a:t>
            </a:r>
            <a:r>
              <a:rPr lang="en-US" sz="3600" dirty="0">
                <a:solidFill>
                  <a:srgbClr val="3D5B98"/>
                </a:solidFill>
                <a:latin typeface="+mn-lt"/>
              </a:rPr>
              <a:t>– Potential Safety Countermeasures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B28222B-F1F2-CDF0-167D-958A5490E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0184A79C-86BA-4374-9AE3-3A00103821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xmlns="" id="{52B86564-829A-A6EA-70BA-79C16A2FE7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649268"/>
              </p:ext>
            </p:extLst>
          </p:nvPr>
        </p:nvGraphicFramePr>
        <p:xfrm>
          <a:off x="142293" y="995698"/>
          <a:ext cx="5463496" cy="43550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7352">
                  <a:extLst>
                    <a:ext uri="{9D8B030D-6E8A-4147-A177-3AD203B41FA5}">
                      <a16:colId xmlns:a16="http://schemas.microsoft.com/office/drawing/2014/main" xmlns="" val="503958213"/>
                    </a:ext>
                  </a:extLst>
                </a:gridCol>
                <a:gridCol w="1012054">
                  <a:extLst>
                    <a:ext uri="{9D8B030D-6E8A-4147-A177-3AD203B41FA5}">
                      <a16:colId xmlns:a16="http://schemas.microsoft.com/office/drawing/2014/main" xmlns="" val="809687070"/>
                    </a:ext>
                  </a:extLst>
                </a:gridCol>
                <a:gridCol w="3502995">
                  <a:extLst>
                    <a:ext uri="{9D8B030D-6E8A-4147-A177-3AD203B41FA5}">
                      <a16:colId xmlns:a16="http://schemas.microsoft.com/office/drawing/2014/main" xmlns="" val="2622655210"/>
                    </a:ext>
                  </a:extLst>
                </a:gridCol>
                <a:gridCol w="611095">
                  <a:extLst>
                    <a:ext uri="{9D8B030D-6E8A-4147-A177-3AD203B41FA5}">
                      <a16:colId xmlns:a16="http://schemas.microsoft.com/office/drawing/2014/main" xmlns="" val="2298099127"/>
                    </a:ext>
                  </a:extLst>
                </a:gridCol>
              </a:tblGrid>
              <a:tr h="5612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HIN Rank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HIN Corridor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Potential Countermeasures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Right of Way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xmlns="" val="3069862805"/>
                  </a:ext>
                </a:extLst>
              </a:tr>
              <a:tr h="13516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A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Derrick Ave (State Hwy 33): North City Limit to Belmont Ave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- Upgrade pavement marking &amp; striping including bike lane striping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Install Rectangular Rapid Flashing Beacon (RRFB) (Derrick Ave &amp; 6th St)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Pavement resurfacing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Install raised medians at intersection approaches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Install delineators and object markers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Caltrans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xmlns="" val="2642547934"/>
                  </a:ext>
                </a:extLst>
              </a:tr>
              <a:tr h="13516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B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Oller St (State Hwy 180): Derrick Ave to South City Limit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- Upgrade pavement marking &amp; striping including bike lane striping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Install Rectangular Rapid Flashing Beacon (RRFB) (Oller St &amp; 5th St, Oller St &amp; 7th St)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Pavement resurfacing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Install raised medians at approaches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Install delineators and object markers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Caltrans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xmlns="" val="1946088983"/>
                  </a:ext>
                </a:extLst>
              </a:tr>
              <a:tr h="10904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C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Lolita St: Divisadero St to Tenth St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- Upgrade pavement marking &amp; striping 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Pavement resurfacing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No street parking near intersection approaches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Install delineators and object markers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City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xmlns="" val="129105039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xmlns="" id="{1E07BC4C-A232-4982-411F-96E7560FA2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5300936"/>
              </p:ext>
            </p:extLst>
          </p:nvPr>
        </p:nvGraphicFramePr>
        <p:xfrm>
          <a:off x="5767304" y="995698"/>
          <a:ext cx="6273775" cy="50692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9411">
                  <a:extLst>
                    <a:ext uri="{9D8B030D-6E8A-4147-A177-3AD203B41FA5}">
                      <a16:colId xmlns:a16="http://schemas.microsoft.com/office/drawing/2014/main" xmlns="" val="2218578461"/>
                    </a:ext>
                  </a:extLst>
                </a:gridCol>
                <a:gridCol w="1768317">
                  <a:extLst>
                    <a:ext uri="{9D8B030D-6E8A-4147-A177-3AD203B41FA5}">
                      <a16:colId xmlns:a16="http://schemas.microsoft.com/office/drawing/2014/main" xmlns="" val="666825497"/>
                    </a:ext>
                  </a:extLst>
                </a:gridCol>
                <a:gridCol w="3536342">
                  <a:extLst>
                    <a:ext uri="{9D8B030D-6E8A-4147-A177-3AD203B41FA5}">
                      <a16:colId xmlns:a16="http://schemas.microsoft.com/office/drawing/2014/main" xmlns="" val="3565519726"/>
                    </a:ext>
                  </a:extLst>
                </a:gridCol>
                <a:gridCol w="619705">
                  <a:extLst>
                    <a:ext uri="{9D8B030D-6E8A-4147-A177-3AD203B41FA5}">
                      <a16:colId xmlns:a16="http://schemas.microsoft.com/office/drawing/2014/main" xmlns="" val="958304863"/>
                    </a:ext>
                  </a:extLst>
                </a:gridCol>
              </a:tblGrid>
              <a:tr h="5281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HIN Rank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7689" marR="17689" marT="11793" marB="1179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HIN Intersection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7689" marR="17689" marT="11793" marB="1179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Potential Countermeasures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7689" marR="17689" marT="11793" marB="1179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Right of Way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7689" marR="17689" marT="11793" marB="11793" anchor="ctr"/>
                </a:tc>
                <a:extLst>
                  <a:ext uri="{0D108BD9-81ED-4DB2-BD59-A6C34878D82A}">
                    <a16:rowId xmlns:a16="http://schemas.microsoft.com/office/drawing/2014/main" xmlns="" val="1816530224"/>
                  </a:ext>
                </a:extLst>
              </a:tr>
              <a:tr h="12364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1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7689" marR="17689" marT="11793" marB="1179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Oller St (State Hwy 180) &amp; 8th St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7689" marR="17689" marT="11793" marB="11793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- Install high visibility crosswalk across Oller St 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Install Rectangular Rapid Flashing Beacon (RRFB)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Upgrade pavement marking and striping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Install/upgrade larger or additional stop signs or other intersection warning/regulatory signs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Install raised medians on approaches on Oller St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7689" marR="17689" marT="11793" marB="1179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Caltrans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7689" marR="17689" marT="11793" marB="11793" anchor="ctr"/>
                </a:tc>
                <a:extLst>
                  <a:ext uri="{0D108BD9-81ED-4DB2-BD59-A6C34878D82A}">
                    <a16:rowId xmlns:a16="http://schemas.microsoft.com/office/drawing/2014/main" xmlns="" val="3611263135"/>
                  </a:ext>
                </a:extLst>
              </a:tr>
              <a:tr h="9043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2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7689" marR="17689" marT="11793" marB="1179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Derrick Ave (State Hwy 33) &amp; Naples St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7689" marR="17689" marT="11793" marB="11793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- Install stop bar and centerline on Naples St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Upgrade the signage to retroreflective signs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Install raised medians at approaches on Derrick Ave 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Install left turn lane on Derrick Ave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Pavement resurfacing on Naples St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7689" marR="17689" marT="11793" marB="1179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Caltrans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7689" marR="17689" marT="11793" marB="11793" anchor="ctr"/>
                </a:tc>
                <a:extLst>
                  <a:ext uri="{0D108BD9-81ED-4DB2-BD59-A6C34878D82A}">
                    <a16:rowId xmlns:a16="http://schemas.microsoft.com/office/drawing/2014/main" xmlns="" val="2016566692"/>
                  </a:ext>
                </a:extLst>
              </a:tr>
              <a:tr h="12093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3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7689" marR="17689" marT="11793" marB="1179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5th St &amp; Lolita St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7689" marR="17689" marT="11793" marB="11793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- Install intersection pavement marking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Install edgelines and centerlines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Upgrade the signage to retroreflective signs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Pavement resurfacing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Install intersection lighting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Install pedestrian crossing at uncontrolled locations (new signs and markings only)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7689" marR="17689" marT="11793" marB="1179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City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7689" marR="17689" marT="11793" marB="11793" anchor="ctr"/>
                </a:tc>
                <a:extLst>
                  <a:ext uri="{0D108BD9-81ED-4DB2-BD59-A6C34878D82A}">
                    <a16:rowId xmlns:a16="http://schemas.microsoft.com/office/drawing/2014/main" xmlns="" val="4061403104"/>
                  </a:ext>
                </a:extLst>
              </a:tr>
              <a:tr h="3578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4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7689" marR="17689" marT="11793" marB="1179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Oller St (State Hwy 180) &amp; 7th St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7689" marR="17689" marT="11793" marB="11793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- Install signals or convert to all way stop control (subject to warrant study)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7689" marR="17689" marT="11793" marB="1179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Caltrans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7689" marR="17689" marT="11793" marB="11793" anchor="ctr"/>
                </a:tc>
                <a:extLst>
                  <a:ext uri="{0D108BD9-81ED-4DB2-BD59-A6C34878D82A}">
                    <a16:rowId xmlns:a16="http://schemas.microsoft.com/office/drawing/2014/main" xmlns="" val="1374859365"/>
                  </a:ext>
                </a:extLst>
              </a:tr>
              <a:tr h="2401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5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7689" marR="17689" marT="11793" marB="1179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Barboza St &amp; Bass Ave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7689" marR="17689" marT="11793" marB="11793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- Roundabout education in the community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7689" marR="17689" marT="11793" marB="1179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City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7689" marR="17689" marT="11793" marB="11793" anchor="ctr"/>
                </a:tc>
                <a:extLst>
                  <a:ext uri="{0D108BD9-81ED-4DB2-BD59-A6C34878D82A}">
                    <a16:rowId xmlns:a16="http://schemas.microsoft.com/office/drawing/2014/main" xmlns="" val="1549280789"/>
                  </a:ext>
                </a:extLst>
              </a:tr>
              <a:tr h="5722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6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7689" marR="17689" marT="11793" marB="1179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Ash Ave &amp; Peach Ave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7689" marR="17689" marT="11793" marB="11793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- No street parking near intersections approaches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Add speed humps and bulb outs for traffic calming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Install centerlines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7689" marR="17689" marT="11793" marB="11793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City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7689" marR="17689" marT="11793" marB="11793" anchor="ctr"/>
                </a:tc>
                <a:extLst>
                  <a:ext uri="{0D108BD9-81ED-4DB2-BD59-A6C34878D82A}">
                    <a16:rowId xmlns:a16="http://schemas.microsoft.com/office/drawing/2014/main" xmlns="" val="8391034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017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6C81909-94B6-AC76-18DB-795985299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DE5C16C-CBDD-53B8-3F75-412793D98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23" y="-221471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sz="3600" dirty="0">
                <a:solidFill>
                  <a:srgbClr val="3D5B98"/>
                </a:solidFill>
                <a:latin typeface="+mn-lt"/>
              </a:rPr>
              <a:t>Orange </a:t>
            </a:r>
            <a:r>
              <a:rPr lang="en-US" sz="3600" dirty="0" smtClean="0">
                <a:solidFill>
                  <a:srgbClr val="3D5B98"/>
                </a:solidFill>
                <a:latin typeface="+mn-lt"/>
              </a:rPr>
              <a:t>Cove High-Injury </a:t>
            </a:r>
            <a:r>
              <a:rPr lang="en-US" sz="3600" dirty="0">
                <a:solidFill>
                  <a:srgbClr val="3D5B98"/>
                </a:solidFill>
                <a:latin typeface="+mn-lt"/>
              </a:rPr>
              <a:t>Network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CE1FBF5-5FC2-18AA-3B85-2D8B7589A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184A79C-86BA-4374-9AE3-3A0010382100}" type="slidenum">
              <a:rPr lang="en-US" smtClean="0"/>
              <a:pPr>
                <a:spcAft>
                  <a:spcPts val="600"/>
                </a:spcAft>
              </a:pPr>
              <a:t>25</a:t>
            </a:fld>
            <a:endParaRPr lang="en-US"/>
          </a:p>
        </p:txBody>
      </p:sp>
      <p:pic>
        <p:nvPicPr>
          <p:cNvPr id="4" name="Picture 3" descr="A map of a city&#10;&#10;AI-generated content may be incorrect.">
            <a:extLst>
              <a:ext uri="{FF2B5EF4-FFF2-40B4-BE49-F238E27FC236}">
                <a16:creationId xmlns:a16="http://schemas.microsoft.com/office/drawing/2014/main" xmlns="" id="{0AD2EC81-14D3-4017-8A2D-A3ECBBF10A8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59"/>
          <a:stretch/>
        </p:blipFill>
        <p:spPr>
          <a:xfrm>
            <a:off x="2398142" y="678861"/>
            <a:ext cx="7548113" cy="6109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211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E949D7F-180F-8AD1-3BED-E7EC3D1F4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95DCBBE-F0CA-6B89-B73D-7D7D400D5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98" y="63815"/>
            <a:ext cx="5775664" cy="1325563"/>
          </a:xfrm>
        </p:spPr>
        <p:txBody>
          <a:bodyPr anchor="ctr">
            <a:normAutofit/>
          </a:bodyPr>
          <a:lstStyle/>
          <a:p>
            <a:r>
              <a:rPr lang="en-US" sz="3600" dirty="0">
                <a:solidFill>
                  <a:srgbClr val="3D5B98"/>
                </a:solidFill>
                <a:latin typeface="+mn-lt"/>
              </a:rPr>
              <a:t>Orange Cove</a:t>
            </a:r>
            <a:r>
              <a:rPr lang="en-US" sz="3600" dirty="0">
                <a:solidFill>
                  <a:srgbClr val="3D5B98"/>
                </a:solidFill>
              </a:rPr>
              <a:t> </a:t>
            </a:r>
            <a:r>
              <a:rPr lang="en-US" sz="3600" dirty="0">
                <a:solidFill>
                  <a:srgbClr val="3D5B98"/>
                </a:solidFill>
                <a:latin typeface="+mn-lt"/>
              </a:rPr>
              <a:t>– Potential Safety Countermeasures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B15E9F1-A4F2-73A0-B66A-044CDE483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0184A79C-86BA-4374-9AE3-3A00103821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653F9780-0400-9757-BE71-5DDA5BDA5B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385272"/>
              </p:ext>
            </p:extLst>
          </p:nvPr>
        </p:nvGraphicFramePr>
        <p:xfrm>
          <a:off x="206478" y="1389378"/>
          <a:ext cx="5581674" cy="46181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5060">
                  <a:extLst>
                    <a:ext uri="{9D8B030D-6E8A-4147-A177-3AD203B41FA5}">
                      <a16:colId xmlns:a16="http://schemas.microsoft.com/office/drawing/2014/main" xmlns="" val="1013863083"/>
                    </a:ext>
                  </a:extLst>
                </a:gridCol>
                <a:gridCol w="2059300">
                  <a:extLst>
                    <a:ext uri="{9D8B030D-6E8A-4147-A177-3AD203B41FA5}">
                      <a16:colId xmlns:a16="http://schemas.microsoft.com/office/drawing/2014/main" xmlns="" val="2104013305"/>
                    </a:ext>
                  </a:extLst>
                </a:gridCol>
                <a:gridCol w="2700809">
                  <a:extLst>
                    <a:ext uri="{9D8B030D-6E8A-4147-A177-3AD203B41FA5}">
                      <a16:colId xmlns:a16="http://schemas.microsoft.com/office/drawing/2014/main" xmlns="" val="4069315191"/>
                    </a:ext>
                  </a:extLst>
                </a:gridCol>
                <a:gridCol w="486505">
                  <a:extLst>
                    <a:ext uri="{9D8B030D-6E8A-4147-A177-3AD203B41FA5}">
                      <a16:colId xmlns:a16="http://schemas.microsoft.com/office/drawing/2014/main" xmlns="" val="1737694477"/>
                    </a:ext>
                  </a:extLst>
                </a:gridCol>
              </a:tblGrid>
              <a:tr h="51962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HIN Rank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HIN Corridor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Potential Countermeasures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Right of Way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xmlns="" val="2109166665"/>
                  </a:ext>
                </a:extLst>
              </a:tr>
              <a:tr h="4359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A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11th St: A C Market parking lot to H St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- Pavement resurfacing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Install edge-lines and centerlines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City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xmlns="" val="3450715654"/>
                  </a:ext>
                </a:extLst>
              </a:tr>
              <a:tr h="9707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C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South Ave: West City limit to 9th St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- Upgrade pavement marking and striping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Pavement resurfacing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No street parking near intersections and driveways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City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xmlns="" val="1528464452"/>
                  </a:ext>
                </a:extLst>
              </a:tr>
              <a:tr h="19085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B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Anchor Ave: North Citylimit to South Citylimit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- Upgrade pavement marking and striping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Pavement resurfacing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Roadside clear zone audit (for hit object collisions)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Reflective raised pavement markers at edge lines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Install Street parking markings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No street parking near intersections and driveways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City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xmlns="" val="3369501236"/>
                  </a:ext>
                </a:extLst>
              </a:tr>
              <a:tr h="7832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D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10th St: Park Blvd to J St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- Upgrade pavement </a:t>
                      </a:r>
                      <a:r>
                        <a:rPr lang="en-US" sz="1050" dirty="0">
                          <a:effectLst/>
                        </a:rPr>
                        <a:t>marking</a:t>
                      </a:r>
                      <a:r>
                        <a:rPr lang="en-US" sz="1000" dirty="0">
                          <a:effectLst/>
                        </a:rPr>
                        <a:t> and striping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Pavement resurfacing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Install edge-lines and centerlines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City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xmlns="" val="1427244343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08170D67-6CCF-236C-D9BC-61A3F304F1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3328907"/>
              </p:ext>
            </p:extLst>
          </p:nvPr>
        </p:nvGraphicFramePr>
        <p:xfrm>
          <a:off x="5967419" y="557261"/>
          <a:ext cx="6018103" cy="61590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6320">
                  <a:extLst>
                    <a:ext uri="{9D8B030D-6E8A-4147-A177-3AD203B41FA5}">
                      <a16:colId xmlns:a16="http://schemas.microsoft.com/office/drawing/2014/main" xmlns="" val="1726287301"/>
                    </a:ext>
                  </a:extLst>
                </a:gridCol>
                <a:gridCol w="1811409">
                  <a:extLst>
                    <a:ext uri="{9D8B030D-6E8A-4147-A177-3AD203B41FA5}">
                      <a16:colId xmlns:a16="http://schemas.microsoft.com/office/drawing/2014/main" xmlns="" val="1300475603"/>
                    </a:ext>
                  </a:extLst>
                </a:gridCol>
                <a:gridCol w="3311481">
                  <a:extLst>
                    <a:ext uri="{9D8B030D-6E8A-4147-A177-3AD203B41FA5}">
                      <a16:colId xmlns:a16="http://schemas.microsoft.com/office/drawing/2014/main" xmlns="" val="4271166348"/>
                    </a:ext>
                  </a:extLst>
                </a:gridCol>
                <a:gridCol w="518893">
                  <a:extLst>
                    <a:ext uri="{9D8B030D-6E8A-4147-A177-3AD203B41FA5}">
                      <a16:colId xmlns:a16="http://schemas.microsoft.com/office/drawing/2014/main" xmlns="" val="889584781"/>
                    </a:ext>
                  </a:extLst>
                </a:gridCol>
              </a:tblGrid>
              <a:tr h="355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HIN Rank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9156" marR="19156" marT="12770" marB="1277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HIN Intersection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9156" marR="19156" marT="12770" marB="1277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Potential Countermeasures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9156" marR="19156" marT="12770" marB="1277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Right of Way 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9156" marR="19156" marT="12770" marB="12770" anchor="ctr"/>
                </a:tc>
                <a:extLst>
                  <a:ext uri="{0D108BD9-81ED-4DB2-BD59-A6C34878D82A}">
                    <a16:rowId xmlns:a16="http://schemas.microsoft.com/office/drawing/2014/main" xmlns="" val="1489498611"/>
                  </a:ext>
                </a:extLst>
              </a:tr>
              <a:tr h="10271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1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9156" marR="19156" marT="12770" marB="1277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11th St &amp; G St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9156" marR="19156" marT="12770" marB="1277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- Install a stop sign with stop bar</a:t>
                      </a:r>
                      <a:br>
                        <a:rPr lang="en-US" sz="1050">
                          <a:effectLst/>
                        </a:rPr>
                      </a:br>
                      <a:r>
                        <a:rPr lang="en-US" sz="1050">
                          <a:effectLst/>
                        </a:rPr>
                        <a:t>- Install pedestrian crossing at uncontrolled locations (new signs and markings only)</a:t>
                      </a:r>
                      <a:br>
                        <a:rPr lang="en-US" sz="1050">
                          <a:effectLst/>
                        </a:rPr>
                      </a:br>
                      <a:r>
                        <a:rPr lang="en-US" sz="1050">
                          <a:effectLst/>
                        </a:rPr>
                        <a:t>- Install sidewalk</a:t>
                      </a:r>
                      <a:br>
                        <a:rPr lang="en-US" sz="1050">
                          <a:effectLst/>
                        </a:rPr>
                      </a:br>
                      <a:r>
                        <a:rPr lang="en-US" sz="1050">
                          <a:effectLst/>
                        </a:rPr>
                        <a:t>- Pavement resurfacing</a:t>
                      </a:r>
                      <a:br>
                        <a:rPr lang="en-US" sz="1050">
                          <a:effectLst/>
                        </a:rPr>
                      </a:br>
                      <a:r>
                        <a:rPr lang="en-US" sz="1050">
                          <a:effectLst/>
                        </a:rPr>
                        <a:t>- Install edge-lines and centerlines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9156" marR="19156" marT="12770" marB="1277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City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9156" marR="19156" marT="12770" marB="12770" anchor="ctr"/>
                </a:tc>
                <a:extLst>
                  <a:ext uri="{0D108BD9-81ED-4DB2-BD59-A6C34878D82A}">
                    <a16:rowId xmlns:a16="http://schemas.microsoft.com/office/drawing/2014/main" xmlns="" val="736444619"/>
                  </a:ext>
                </a:extLst>
              </a:tr>
              <a:tr h="8590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2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9156" marR="19156" marT="12770" marB="1277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9th St &amp; G St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9156" marR="19156" marT="12770" marB="1277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- Install a stop sign with stop bar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Install pedestrian crossing at uncontrolled locations (new signs and markings only)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Install sidewalk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Install edge-lines and centerlines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9156" marR="19156" marT="12770" marB="1277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City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9156" marR="19156" marT="12770" marB="12770" anchor="ctr"/>
                </a:tc>
                <a:extLst>
                  <a:ext uri="{0D108BD9-81ED-4DB2-BD59-A6C34878D82A}">
                    <a16:rowId xmlns:a16="http://schemas.microsoft.com/office/drawing/2014/main" xmlns="" val="1921018326"/>
                  </a:ext>
                </a:extLst>
              </a:tr>
              <a:tr h="10271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3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9156" marR="19156" marT="12770" marB="1277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Center St &amp; Jacobs Ave &amp; Park Blvd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9156" marR="19156" marT="12770" marB="1277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- Install signals (subject to warrant study)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Install Bulbouts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Upgrade to High-Visibility crosswalk with advance stop bar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No street parking near intersections approaches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Upgrade intersection pavement markings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9156" marR="19156" marT="12770" marB="1277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City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9156" marR="19156" marT="12770" marB="12770" anchor="ctr"/>
                </a:tc>
                <a:extLst>
                  <a:ext uri="{0D108BD9-81ED-4DB2-BD59-A6C34878D82A}">
                    <a16:rowId xmlns:a16="http://schemas.microsoft.com/office/drawing/2014/main" xmlns="" val="2304566013"/>
                  </a:ext>
                </a:extLst>
              </a:tr>
              <a:tr h="6910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4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9156" marR="19156" marT="12770" marB="1277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Rodriguez St &amp; South Ave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9156" marR="19156" marT="12770" marB="1277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- Upgrade intersection pavement markings</a:t>
                      </a:r>
                      <a:br>
                        <a:rPr lang="en-US" sz="1050">
                          <a:effectLst/>
                        </a:rPr>
                      </a:br>
                      <a:r>
                        <a:rPr lang="en-US" sz="1050">
                          <a:effectLst/>
                        </a:rPr>
                        <a:t>- Improve sight distance to intersection (Clear Sight Triangles)</a:t>
                      </a:r>
                      <a:br>
                        <a:rPr lang="en-US" sz="1050">
                          <a:effectLst/>
                        </a:rPr>
                      </a:br>
                      <a:r>
                        <a:rPr lang="en-US" sz="1050">
                          <a:effectLst/>
                        </a:rPr>
                        <a:t>- No street parking near intersections approaches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9156" marR="19156" marT="12770" marB="1277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City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9156" marR="19156" marT="12770" marB="12770" anchor="ctr"/>
                </a:tc>
                <a:extLst>
                  <a:ext uri="{0D108BD9-81ED-4DB2-BD59-A6C34878D82A}">
                    <a16:rowId xmlns:a16="http://schemas.microsoft.com/office/drawing/2014/main" xmlns="" val="3505182192"/>
                  </a:ext>
                </a:extLst>
              </a:tr>
              <a:tr h="8955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5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9156" marR="19156" marT="12770" marB="1277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Adams Ave &amp; S Hills Valley Rd &amp; State Hwy 63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9156" marR="19156" marT="12770" marB="1277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- Install/upgrade larger or additional stop signs or other intersection warning/regulatory signs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Upgrade intersection pavement markings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Pavement resurfacing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- Convert to all-way STOP control (warrant study needed)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9156" marR="19156" marT="12770" marB="1277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Caltrans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9156" marR="19156" marT="12770" marB="12770" anchor="ctr"/>
                </a:tc>
                <a:extLst>
                  <a:ext uri="{0D108BD9-81ED-4DB2-BD59-A6C34878D82A}">
                    <a16:rowId xmlns:a16="http://schemas.microsoft.com/office/drawing/2014/main" xmlns="" val="2003564854"/>
                  </a:ext>
                </a:extLst>
              </a:tr>
              <a:tr h="11951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6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9156" marR="19156" marT="12770" marB="1277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10th St &amp; J St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9156" marR="19156" marT="12770" marB="1277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>
                          <a:effectLst/>
                        </a:rPr>
                        <a:t>- Pavement resurfacing</a:t>
                      </a:r>
                      <a:br>
                        <a:rPr lang="en-US" sz="1050">
                          <a:effectLst/>
                        </a:rPr>
                      </a:br>
                      <a:r>
                        <a:rPr lang="en-US" sz="1050">
                          <a:effectLst/>
                        </a:rPr>
                        <a:t>- Install intersection pavement markings </a:t>
                      </a:r>
                      <a:br>
                        <a:rPr lang="en-US" sz="1050">
                          <a:effectLst/>
                        </a:rPr>
                      </a:br>
                      <a:r>
                        <a:rPr lang="en-US" sz="1050">
                          <a:effectLst/>
                        </a:rPr>
                        <a:t>- Improve sight distance to intersection (Clear Sight Triangles)</a:t>
                      </a:r>
                      <a:br>
                        <a:rPr lang="en-US" sz="1050">
                          <a:effectLst/>
                        </a:rPr>
                      </a:br>
                      <a:r>
                        <a:rPr lang="en-US" sz="1050">
                          <a:effectLst/>
                        </a:rPr>
                        <a:t>- No street parking near intersection approaches</a:t>
                      </a:r>
                      <a:br>
                        <a:rPr lang="en-US" sz="1050">
                          <a:effectLst/>
                        </a:rPr>
                      </a:br>
                      <a:r>
                        <a:rPr lang="en-US" sz="1050">
                          <a:effectLst/>
                        </a:rPr>
                        <a:t>- Remove ADA curd ramp (there is no crosswalk connecting to curb ramp)</a:t>
                      </a:r>
                      <a:endParaRPr lang="en-US" sz="105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9156" marR="19156" marT="12770" marB="1277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City</a:t>
                      </a:r>
                      <a:endParaRPr lang="en-US" sz="105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9156" marR="19156" marT="12770" marB="12770" anchor="ctr"/>
                </a:tc>
                <a:extLst>
                  <a:ext uri="{0D108BD9-81ED-4DB2-BD59-A6C34878D82A}">
                    <a16:rowId xmlns:a16="http://schemas.microsoft.com/office/drawing/2014/main" xmlns="" val="17661257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9190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EFDEBBC-FA07-F971-B723-02719E206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7013819-0018-17A5-991F-38D8805C1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49" y="-264603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sz="3600" dirty="0">
                <a:solidFill>
                  <a:srgbClr val="3D5B98"/>
                </a:solidFill>
                <a:latin typeface="+mn-lt"/>
              </a:rPr>
              <a:t>Reedley High-Injury Network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C75323E-4383-20DF-2F83-9F7A0E0B7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184A79C-86BA-4374-9AE3-3A0010382100}" type="slidenum">
              <a:rPr lang="en-US" smtClean="0"/>
              <a:pPr>
                <a:spcAft>
                  <a:spcPts val="600"/>
                </a:spcAft>
              </a:pPr>
              <a:t>27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4913706-C692-BC8A-5839-3C0A4BFBB2A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7"/>
          <a:stretch/>
        </p:blipFill>
        <p:spPr>
          <a:xfrm>
            <a:off x="1841990" y="715992"/>
            <a:ext cx="8837512" cy="6069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48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E37481E-DCC1-19C8-F363-D8EE7CC2E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F9AF579-89EA-823B-81FE-9362EF2B6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326" y="32630"/>
            <a:ext cx="5016829" cy="1074472"/>
          </a:xfrm>
        </p:spPr>
        <p:txBody>
          <a:bodyPr anchor="ctr">
            <a:normAutofit fontScale="90000"/>
          </a:bodyPr>
          <a:lstStyle/>
          <a:p>
            <a:r>
              <a:rPr lang="en-US" sz="3600" dirty="0">
                <a:solidFill>
                  <a:srgbClr val="3D5B98"/>
                </a:solidFill>
                <a:latin typeface="+mn-lt"/>
              </a:rPr>
              <a:t>Reedley</a:t>
            </a:r>
            <a:r>
              <a:rPr lang="en-US" sz="3600" dirty="0">
                <a:solidFill>
                  <a:srgbClr val="3D5B98"/>
                </a:solidFill>
              </a:rPr>
              <a:t> </a:t>
            </a:r>
            <a:r>
              <a:rPr lang="en-US" sz="3600" dirty="0">
                <a:solidFill>
                  <a:srgbClr val="3D5B98"/>
                </a:solidFill>
                <a:latin typeface="+mn-lt"/>
              </a:rPr>
              <a:t>– Potential Safety Countermeasures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139FA03-9A87-C09F-7C40-8A15DF381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0184A79C-86BA-4374-9AE3-3A00103821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47675BAD-3413-43C5-C5DC-8E7B995908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8402333"/>
              </p:ext>
            </p:extLst>
          </p:nvPr>
        </p:nvGraphicFramePr>
        <p:xfrm>
          <a:off x="0" y="983412"/>
          <a:ext cx="5713954" cy="58745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2301">
                  <a:extLst>
                    <a:ext uri="{9D8B030D-6E8A-4147-A177-3AD203B41FA5}">
                      <a16:colId xmlns:a16="http://schemas.microsoft.com/office/drawing/2014/main" xmlns="" val="207967720"/>
                    </a:ext>
                  </a:extLst>
                </a:gridCol>
                <a:gridCol w="1204959">
                  <a:extLst>
                    <a:ext uri="{9D8B030D-6E8A-4147-A177-3AD203B41FA5}">
                      <a16:colId xmlns:a16="http://schemas.microsoft.com/office/drawing/2014/main" xmlns="" val="1811600007"/>
                    </a:ext>
                  </a:extLst>
                </a:gridCol>
                <a:gridCol w="3568323">
                  <a:extLst>
                    <a:ext uri="{9D8B030D-6E8A-4147-A177-3AD203B41FA5}">
                      <a16:colId xmlns:a16="http://schemas.microsoft.com/office/drawing/2014/main" xmlns="" val="357399783"/>
                    </a:ext>
                  </a:extLst>
                </a:gridCol>
                <a:gridCol w="558371">
                  <a:extLst>
                    <a:ext uri="{9D8B030D-6E8A-4147-A177-3AD203B41FA5}">
                      <a16:colId xmlns:a16="http://schemas.microsoft.com/office/drawing/2014/main" xmlns="" val="3199641458"/>
                    </a:ext>
                  </a:extLst>
                </a:gridCol>
              </a:tblGrid>
              <a:tr h="2882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dirty="0">
                          <a:effectLst/>
                        </a:rPr>
                        <a:t>HIN Rank</a:t>
                      </a:r>
                      <a:endParaRPr lang="en-US" sz="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HIN Corridor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dirty="0">
                          <a:effectLst/>
                        </a:rPr>
                        <a:t>Potential Countermeasures</a:t>
                      </a:r>
                      <a:endParaRPr lang="en-US" sz="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Right of Way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extLst>
                  <a:ext uri="{0D108BD9-81ED-4DB2-BD59-A6C34878D82A}">
                    <a16:rowId xmlns:a16="http://schemas.microsoft.com/office/drawing/2014/main" xmlns="" val="2764706398"/>
                  </a:ext>
                </a:extLst>
              </a:tr>
              <a:tr h="4234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A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W Manning Ave: S Rio Vista Ave to I St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- Remove or relocate fixed objects outside of Clear Recovery Zone</a:t>
                      </a:r>
                      <a:br>
                        <a:rPr lang="en-US" sz="800">
                          <a:effectLst/>
                        </a:rPr>
                      </a:br>
                      <a:r>
                        <a:rPr lang="en-US" sz="800">
                          <a:effectLst/>
                        </a:rPr>
                        <a:t>- Install Edgeline rumble strips (Rio Vista to Kings River Rd)</a:t>
                      </a:r>
                      <a:br>
                        <a:rPr lang="en-US" sz="800">
                          <a:effectLst/>
                        </a:rPr>
                      </a:br>
                      <a:r>
                        <a:rPr lang="en-US" sz="800">
                          <a:effectLst/>
                        </a:rPr>
                        <a:t>- Install sidewalk (Rio Vista to Kings River Rd)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City/County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extLst>
                  <a:ext uri="{0D108BD9-81ED-4DB2-BD59-A6C34878D82A}">
                    <a16:rowId xmlns:a16="http://schemas.microsoft.com/office/drawing/2014/main" xmlns="" val="306506994"/>
                  </a:ext>
                </a:extLst>
              </a:tr>
              <a:tr h="4234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B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Manning Ave: I St to S Buttonwillow Ave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- Improve pavement friction (High Friction Surface Treatments)</a:t>
                      </a:r>
                      <a:br>
                        <a:rPr lang="en-US" sz="800">
                          <a:effectLst/>
                        </a:rPr>
                      </a:br>
                      <a:r>
                        <a:rPr lang="en-US" sz="800">
                          <a:effectLst/>
                        </a:rPr>
                        <a:t>- Install Speed Feedback Signs</a:t>
                      </a:r>
                      <a:br>
                        <a:rPr lang="en-US" sz="800">
                          <a:effectLst/>
                        </a:rPr>
                      </a:br>
                      <a:r>
                        <a:rPr lang="en-US" sz="800">
                          <a:effectLst/>
                        </a:rPr>
                        <a:t>- Enforcement for overspeeding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City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extLst>
                  <a:ext uri="{0D108BD9-81ED-4DB2-BD59-A6C34878D82A}">
                    <a16:rowId xmlns:a16="http://schemas.microsoft.com/office/drawing/2014/main" xmlns="" val="10808514"/>
                  </a:ext>
                </a:extLst>
              </a:tr>
              <a:tr h="9642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C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dirty="0">
                          <a:effectLst/>
                        </a:rPr>
                        <a:t>E Dinuba Ave: I St to East City limit</a:t>
                      </a:r>
                      <a:endParaRPr lang="en-US" sz="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dirty="0">
                          <a:effectLst/>
                        </a:rPr>
                        <a:t>- Pavement resurfacing</a:t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Upgrade pavement markings and striping</a:t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Audit and remove or relocate fixed objects within the recovery zone</a:t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Install retroreflective raised pavement markers</a:t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Install Speed Feedback Signs</a:t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Targeted DUI and overspeeding enforcement</a:t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Road Diet (from S East Ave to Buttonwillow Ave)</a:t>
                      </a:r>
                      <a:endParaRPr lang="en-US" sz="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City/County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extLst>
                  <a:ext uri="{0D108BD9-81ED-4DB2-BD59-A6C34878D82A}">
                    <a16:rowId xmlns:a16="http://schemas.microsoft.com/office/drawing/2014/main" xmlns="" val="3352951743"/>
                  </a:ext>
                </a:extLst>
              </a:tr>
              <a:tr h="5586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D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E Springfield Ave: East Ave to Buttonwillow Ave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- Pavement resurfacing</a:t>
                      </a:r>
                      <a:br>
                        <a:rPr lang="en-US" sz="800">
                          <a:effectLst/>
                        </a:rPr>
                      </a:br>
                      <a:r>
                        <a:rPr lang="en-US" sz="800">
                          <a:effectLst/>
                        </a:rPr>
                        <a:t>- Add speed humps for traffic calming (between Sunset Ave and Justin Ave)</a:t>
                      </a:r>
                      <a:br>
                        <a:rPr lang="en-US" sz="800">
                          <a:effectLst/>
                        </a:rPr>
                      </a:br>
                      <a:r>
                        <a:rPr lang="en-US" sz="800">
                          <a:effectLst/>
                        </a:rPr>
                        <a:t>- Install High-Visibility Crosswalk at Justine Ave &amp; Springfield Ave</a:t>
                      </a:r>
                      <a:br>
                        <a:rPr lang="en-US" sz="800">
                          <a:effectLst/>
                        </a:rPr>
                      </a:br>
                      <a:r>
                        <a:rPr lang="en-US" sz="800">
                          <a:effectLst/>
                        </a:rPr>
                        <a:t>- No street parking near intersections/major driveways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City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extLst>
                  <a:ext uri="{0D108BD9-81ED-4DB2-BD59-A6C34878D82A}">
                    <a16:rowId xmlns:a16="http://schemas.microsoft.com/office/drawing/2014/main" xmlns="" val="3113578809"/>
                  </a:ext>
                </a:extLst>
              </a:tr>
              <a:tr h="4234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E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G St: W North Ave to 14th St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- Back-in angle parking conversion </a:t>
                      </a:r>
                      <a:br>
                        <a:rPr lang="en-US" sz="800">
                          <a:effectLst/>
                        </a:rPr>
                      </a:br>
                      <a:r>
                        <a:rPr lang="en-US" sz="800">
                          <a:effectLst/>
                        </a:rPr>
                        <a:t>- Upgrade pavement markings and striping</a:t>
                      </a:r>
                      <a:br>
                        <a:rPr lang="en-US" sz="800">
                          <a:effectLst/>
                        </a:rPr>
                      </a:br>
                      <a:r>
                        <a:rPr lang="en-US" sz="800">
                          <a:effectLst/>
                        </a:rPr>
                        <a:t>- Install raised crosswalks at intersections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City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extLst>
                  <a:ext uri="{0D108BD9-81ED-4DB2-BD59-A6C34878D82A}">
                    <a16:rowId xmlns:a16="http://schemas.microsoft.com/office/drawing/2014/main" xmlns="" val="1469358818"/>
                  </a:ext>
                </a:extLst>
              </a:tr>
              <a:tr h="6938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F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I St: Manning Ave to 15th St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- Road diet (reduce lanes to add two way left turn lane and bike lanes)</a:t>
                      </a:r>
                      <a:br>
                        <a:rPr lang="en-US" sz="800">
                          <a:effectLst/>
                        </a:rPr>
                      </a:br>
                      <a:r>
                        <a:rPr lang="en-US" sz="800">
                          <a:effectLst/>
                        </a:rPr>
                        <a:t>- Clear Zone Audit (to identify fixed objects involved in collisions)</a:t>
                      </a:r>
                      <a:br>
                        <a:rPr lang="en-US" sz="800">
                          <a:effectLst/>
                        </a:rPr>
                      </a:br>
                      <a:r>
                        <a:rPr lang="en-US" sz="800">
                          <a:effectLst/>
                        </a:rPr>
                        <a:t>- Upgrade to High-Visibility Crosswalk (11th St &amp; F St)</a:t>
                      </a:r>
                      <a:br>
                        <a:rPr lang="en-US" sz="800">
                          <a:effectLst/>
                        </a:rPr>
                      </a:br>
                      <a:r>
                        <a:rPr lang="en-US" sz="800">
                          <a:effectLst/>
                        </a:rPr>
                        <a:t>- Add LPI (Leading Pedestrian Interval) to signalized intersection croswalks</a:t>
                      </a:r>
                      <a:br>
                        <a:rPr lang="en-US" sz="800">
                          <a:effectLst/>
                        </a:rPr>
                      </a:br>
                      <a:r>
                        <a:rPr lang="en-US" sz="800">
                          <a:effectLst/>
                        </a:rPr>
                        <a:t>- Signal coordination and progression re-timing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City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extLst>
                  <a:ext uri="{0D108BD9-81ED-4DB2-BD59-A6C34878D82A}">
                    <a16:rowId xmlns:a16="http://schemas.microsoft.com/office/drawing/2014/main" xmlns="" val="2762694500"/>
                  </a:ext>
                </a:extLst>
              </a:tr>
              <a:tr h="6938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G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dirty="0">
                          <a:effectLst/>
                        </a:rPr>
                        <a:t>11th St: G St to North Ave</a:t>
                      </a:r>
                      <a:endParaRPr lang="en-US" sz="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dirty="0">
                          <a:effectLst/>
                        </a:rPr>
                        <a:t>- Pavement resurfacing</a:t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Upgrade/Replace pedestrian crossing signs</a:t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Upgrade pavement markings and striping</a:t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Upgrade to High-Visibility Crosswalk (11th St &amp; F St)</a:t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Install Speed feedback sign</a:t>
                      </a:r>
                      <a:endParaRPr lang="en-US" sz="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City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extLst>
                  <a:ext uri="{0D108BD9-81ED-4DB2-BD59-A6C34878D82A}">
                    <a16:rowId xmlns:a16="http://schemas.microsoft.com/office/drawing/2014/main" xmlns="" val="2338866765"/>
                  </a:ext>
                </a:extLst>
              </a:tr>
              <a:tr h="4234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H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E El Dorada Ave: N Columbia Ave to S Buttonwillow Ave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- Install centerlines with reflective markers</a:t>
                      </a:r>
                      <a:br>
                        <a:rPr lang="en-US" sz="800">
                          <a:effectLst/>
                        </a:rPr>
                      </a:br>
                      <a:r>
                        <a:rPr lang="en-US" sz="800">
                          <a:effectLst/>
                        </a:rPr>
                        <a:t>- Install pavement marking and striping</a:t>
                      </a:r>
                      <a:br>
                        <a:rPr lang="en-US" sz="800">
                          <a:effectLst/>
                        </a:rPr>
                      </a:br>
                      <a:r>
                        <a:rPr lang="en-US" sz="800">
                          <a:effectLst/>
                        </a:rPr>
                        <a:t>- Install speed limit signs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City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extLst>
                  <a:ext uri="{0D108BD9-81ED-4DB2-BD59-A6C34878D82A}">
                    <a16:rowId xmlns:a16="http://schemas.microsoft.com/office/drawing/2014/main" xmlns="" val="4257459470"/>
                  </a:ext>
                </a:extLst>
              </a:tr>
              <a:tr h="4234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I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W Huntsman Ave: S Reed Ave to S Frankwood Ave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- Install edgelines and centerlines</a:t>
                      </a:r>
                      <a:br>
                        <a:rPr lang="en-US" sz="800">
                          <a:effectLst/>
                        </a:rPr>
                      </a:br>
                      <a:r>
                        <a:rPr lang="en-US" sz="800">
                          <a:effectLst/>
                        </a:rPr>
                        <a:t>- Upgrade pavement marking and striping</a:t>
                      </a:r>
                      <a:br>
                        <a:rPr lang="en-US" sz="800">
                          <a:effectLst/>
                        </a:rPr>
                      </a:br>
                      <a:r>
                        <a:rPr lang="en-US" sz="800">
                          <a:effectLst/>
                        </a:rPr>
                        <a:t>- Install stop signs and stop bar at intersection (Huntsman Ave and Hope Ave)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City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extLst>
                  <a:ext uri="{0D108BD9-81ED-4DB2-BD59-A6C34878D82A}">
                    <a16:rowId xmlns:a16="http://schemas.microsoft.com/office/drawing/2014/main" xmlns="" val="2845432710"/>
                  </a:ext>
                </a:extLst>
              </a:tr>
              <a:tr h="5586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J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D St: 10th St to 13th St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dirty="0">
                          <a:effectLst/>
                        </a:rPr>
                        <a:t>- Install edgelines and centerlines </a:t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Upgrade pavement marking and striping</a:t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Pavement resurfacing</a:t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Install/Upgrade signs with new fluorescent sheeting (regulatory or warning)</a:t>
                      </a:r>
                      <a:endParaRPr lang="en-US" sz="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dirty="0">
                          <a:effectLst/>
                        </a:rPr>
                        <a:t>City</a:t>
                      </a:r>
                      <a:endParaRPr lang="en-US" sz="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2869" marR="12869" marT="8579" marB="8579" anchor="ctr"/>
                </a:tc>
                <a:extLst>
                  <a:ext uri="{0D108BD9-81ED-4DB2-BD59-A6C34878D82A}">
                    <a16:rowId xmlns:a16="http://schemas.microsoft.com/office/drawing/2014/main" xmlns="" val="3949943858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8511C5F2-8356-0DA5-9B77-17836B4139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117858"/>
              </p:ext>
            </p:extLst>
          </p:nvPr>
        </p:nvGraphicFramePr>
        <p:xfrm>
          <a:off x="5713954" y="87730"/>
          <a:ext cx="6425287" cy="67702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5624">
                  <a:extLst>
                    <a:ext uri="{9D8B030D-6E8A-4147-A177-3AD203B41FA5}">
                      <a16:colId xmlns:a16="http://schemas.microsoft.com/office/drawing/2014/main" xmlns="" val="2728214681"/>
                    </a:ext>
                  </a:extLst>
                </a:gridCol>
                <a:gridCol w="1074284">
                  <a:extLst>
                    <a:ext uri="{9D8B030D-6E8A-4147-A177-3AD203B41FA5}">
                      <a16:colId xmlns:a16="http://schemas.microsoft.com/office/drawing/2014/main" xmlns="" val="3017515398"/>
                    </a:ext>
                  </a:extLst>
                </a:gridCol>
                <a:gridCol w="4575524">
                  <a:extLst>
                    <a:ext uri="{9D8B030D-6E8A-4147-A177-3AD203B41FA5}">
                      <a16:colId xmlns:a16="http://schemas.microsoft.com/office/drawing/2014/main" xmlns="" val="2591274322"/>
                    </a:ext>
                  </a:extLst>
                </a:gridCol>
                <a:gridCol w="529855">
                  <a:extLst>
                    <a:ext uri="{9D8B030D-6E8A-4147-A177-3AD203B41FA5}">
                      <a16:colId xmlns:a16="http://schemas.microsoft.com/office/drawing/2014/main" xmlns="" val="3645317688"/>
                    </a:ext>
                  </a:extLst>
                </a:gridCol>
              </a:tblGrid>
              <a:tr h="3662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dirty="0">
                          <a:effectLst/>
                        </a:rPr>
                        <a:t>HIN Rank</a:t>
                      </a:r>
                      <a:endParaRPr lang="en-US" sz="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HIN Intersection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Potential Countermeasures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Right of Way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extLst>
                  <a:ext uri="{0D108BD9-81ED-4DB2-BD59-A6C34878D82A}">
                    <a16:rowId xmlns:a16="http://schemas.microsoft.com/office/drawing/2014/main" xmlns="" val="1002278144"/>
                  </a:ext>
                </a:extLst>
              </a:tr>
              <a:tr h="8869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1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dirty="0">
                          <a:effectLst/>
                        </a:rPr>
                        <a:t>E Parlier Ave &amp; Buttonwillow Ave</a:t>
                      </a:r>
                      <a:endParaRPr lang="en-US" sz="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dirty="0">
                          <a:effectLst/>
                        </a:rPr>
                        <a:t>- Add intersection lighting</a:t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Install transverse rumble strips on approaches</a:t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Install advance intersection warning signs</a:t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Improve sight distance to intersection (Clear Sight Triangles)</a:t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Convert intersection to roundabout</a:t>
                      </a:r>
                      <a:endParaRPr lang="en-US" sz="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City/County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extLst>
                  <a:ext uri="{0D108BD9-81ED-4DB2-BD59-A6C34878D82A}">
                    <a16:rowId xmlns:a16="http://schemas.microsoft.com/office/drawing/2014/main" xmlns="" val="468272604"/>
                  </a:ext>
                </a:extLst>
              </a:tr>
              <a:tr h="8869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2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15th St &amp; F St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dirty="0">
                          <a:effectLst/>
                        </a:rPr>
                        <a:t>- Upgrade intersection pavement marking</a:t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Install pedestrian crossing at uncontrolled locations (new signs and markings only)</a:t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Install/Upgrade larger or additional stop signs or other intersection </a:t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warning/regulatory signs</a:t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No street parking near intersection approaches</a:t>
                      </a:r>
                      <a:endParaRPr lang="en-US" sz="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City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extLst>
                  <a:ext uri="{0D108BD9-81ED-4DB2-BD59-A6C34878D82A}">
                    <a16:rowId xmlns:a16="http://schemas.microsoft.com/office/drawing/2014/main" xmlns="" val="358327444"/>
                  </a:ext>
                </a:extLst>
              </a:tr>
              <a:tr h="53981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3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E Carolyn Ln &amp; E Dinuba Ave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dirty="0">
                          <a:effectLst/>
                        </a:rPr>
                        <a:t>- Pavement resurfacing</a:t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Install High visibility crosswalk</a:t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Install Rectangular Rapid Flashing Beacon (RRFB)</a:t>
                      </a:r>
                      <a:endParaRPr lang="en-US" sz="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City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extLst>
                  <a:ext uri="{0D108BD9-81ED-4DB2-BD59-A6C34878D82A}">
                    <a16:rowId xmlns:a16="http://schemas.microsoft.com/office/drawing/2014/main" xmlns="" val="489183781"/>
                  </a:ext>
                </a:extLst>
              </a:tr>
              <a:tr h="2605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4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10th St &amp; D St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dirty="0">
                          <a:effectLst/>
                        </a:rPr>
                        <a:t>- Convert intersection to roundabout mini-Roundabout or All-way STOP control (subject to warrant study)</a:t>
                      </a:r>
                      <a:endParaRPr lang="en-US" sz="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City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extLst>
                  <a:ext uri="{0D108BD9-81ED-4DB2-BD59-A6C34878D82A}">
                    <a16:rowId xmlns:a16="http://schemas.microsoft.com/office/drawing/2014/main" xmlns="" val="1413607187"/>
                  </a:ext>
                </a:extLst>
              </a:tr>
              <a:tr h="6209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5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E El Dorado Ave &amp; N Cedar Ave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dirty="0">
                          <a:effectLst/>
                        </a:rPr>
                        <a:t>- Upgrade intersection pavement marking</a:t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Install pedestrian crossing at uncontrolled locations (new signs and markings only)</a:t>
                      </a:r>
                      <a:br>
                        <a:rPr lang="en-US" sz="800" dirty="0">
                          <a:effectLst/>
                        </a:rPr>
                      </a:br>
                      <a:r>
                        <a:rPr lang="en-US" sz="800" dirty="0">
                          <a:effectLst/>
                        </a:rPr>
                        <a:t>- Convert to all-way STOP control (subject to warrant study)</a:t>
                      </a:r>
                      <a:endParaRPr lang="en-US" sz="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City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extLst>
                  <a:ext uri="{0D108BD9-81ED-4DB2-BD59-A6C34878D82A}">
                    <a16:rowId xmlns:a16="http://schemas.microsoft.com/office/drawing/2014/main" xmlns="" val="2135696653"/>
                  </a:ext>
                </a:extLst>
              </a:tr>
              <a:tr h="3806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6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E Manning Ave &amp; N Columbia Ave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- Improve signal hardware: lenses, back-plates with retroreflective borders, mounting, size, and number</a:t>
                      </a:r>
                      <a:br>
                        <a:rPr lang="en-US" sz="800">
                          <a:effectLst/>
                        </a:rPr>
                      </a:br>
                      <a:r>
                        <a:rPr lang="en-US" sz="800">
                          <a:effectLst/>
                        </a:rPr>
                        <a:t>- Install median on major approaches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City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extLst>
                  <a:ext uri="{0D108BD9-81ED-4DB2-BD59-A6C34878D82A}">
                    <a16:rowId xmlns:a16="http://schemas.microsoft.com/office/drawing/2014/main" xmlns="" val="418289915"/>
                  </a:ext>
                </a:extLst>
              </a:tr>
              <a:tr h="1927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7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E Manning Ave &amp; N East Ave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-Upgrade to high visibility crosswalk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City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extLst>
                  <a:ext uri="{0D108BD9-81ED-4DB2-BD59-A6C34878D82A}">
                    <a16:rowId xmlns:a16="http://schemas.microsoft.com/office/drawing/2014/main" xmlns="" val="2333382195"/>
                  </a:ext>
                </a:extLst>
              </a:tr>
              <a:tr h="1927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8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N Reed Ave &amp; W North Ave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- Community education on roundabout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City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extLst>
                  <a:ext uri="{0D108BD9-81ED-4DB2-BD59-A6C34878D82A}">
                    <a16:rowId xmlns:a16="http://schemas.microsoft.com/office/drawing/2014/main" xmlns="" val="657904043"/>
                  </a:ext>
                </a:extLst>
              </a:tr>
              <a:tr h="3662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9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10th St &amp; I St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- Install raised medians on approaches</a:t>
                      </a:r>
                      <a:br>
                        <a:rPr lang="en-US" sz="800">
                          <a:effectLst/>
                        </a:rPr>
                      </a:br>
                      <a:r>
                        <a:rPr lang="en-US" sz="800">
                          <a:effectLst/>
                        </a:rPr>
                        <a:t>- Install signals (subject to warrant study)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City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extLst>
                  <a:ext uri="{0D108BD9-81ED-4DB2-BD59-A6C34878D82A}">
                    <a16:rowId xmlns:a16="http://schemas.microsoft.com/office/drawing/2014/main" xmlns="" val="2048295519"/>
                  </a:ext>
                </a:extLst>
              </a:tr>
              <a:tr h="3806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10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E Dinuba Ave &amp; S Hemlock Ave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- Pavement resurfacing</a:t>
                      </a:r>
                      <a:br>
                        <a:rPr lang="en-US" sz="800">
                          <a:effectLst/>
                        </a:rPr>
                      </a:br>
                      <a:r>
                        <a:rPr lang="en-US" sz="800">
                          <a:effectLst/>
                        </a:rPr>
                        <a:t>- Improve sight distance to intersection (Clear Sight Triangles)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City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extLst>
                  <a:ext uri="{0D108BD9-81ED-4DB2-BD59-A6C34878D82A}">
                    <a16:rowId xmlns:a16="http://schemas.microsoft.com/office/drawing/2014/main" xmlns="" val="2325138952"/>
                  </a:ext>
                </a:extLst>
              </a:tr>
              <a:tr h="53981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11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N Frankwood Ave &amp; Myrtle Ave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- Upgrade intersection pavement marking</a:t>
                      </a:r>
                      <a:br>
                        <a:rPr lang="en-US" sz="800">
                          <a:effectLst/>
                        </a:rPr>
                      </a:br>
                      <a:r>
                        <a:rPr lang="en-US" sz="800">
                          <a:effectLst/>
                        </a:rPr>
                        <a:t>- Install/upgrade larger or additional stop signs or other intersection warning/regulatory signs</a:t>
                      </a:r>
                      <a:br>
                        <a:rPr lang="en-US" sz="800">
                          <a:effectLst/>
                        </a:rPr>
                      </a:br>
                      <a:r>
                        <a:rPr lang="en-US" sz="800">
                          <a:effectLst/>
                        </a:rPr>
                        <a:t>- No street parking near intersection approaches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City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extLst>
                  <a:ext uri="{0D108BD9-81ED-4DB2-BD59-A6C34878D82A}">
                    <a16:rowId xmlns:a16="http://schemas.microsoft.com/office/drawing/2014/main" xmlns="" val="2423678235"/>
                  </a:ext>
                </a:extLst>
              </a:tr>
              <a:tr h="9813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12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N Reed Ave &amp; W Parlier Ave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>
                          <a:effectLst/>
                        </a:rPr>
                        <a:t>- Convert intersection to roundabout or install signals (subject to warrant study)</a:t>
                      </a:r>
                      <a:br>
                        <a:rPr lang="en-US" sz="800">
                          <a:effectLst/>
                        </a:rPr>
                      </a:br>
                      <a:r>
                        <a:rPr lang="en-US" sz="800">
                          <a:effectLst/>
                        </a:rPr>
                        <a:t>- Install two-way arrow sign for T-intersection</a:t>
                      </a:r>
                      <a:br>
                        <a:rPr lang="en-US" sz="800">
                          <a:effectLst/>
                        </a:rPr>
                      </a:br>
                      <a:r>
                        <a:rPr lang="en-US" sz="800">
                          <a:effectLst/>
                        </a:rPr>
                        <a:t>- Install Object markers on trees</a:t>
                      </a:r>
                      <a:br>
                        <a:rPr lang="en-US" sz="800">
                          <a:effectLst/>
                        </a:rPr>
                      </a:br>
                      <a:r>
                        <a:rPr lang="en-US" sz="800">
                          <a:effectLst/>
                        </a:rPr>
                        <a:t>- Install/upgrade larger or additional stop signs or other intersection warning/regulatory signs</a:t>
                      </a:r>
                      <a:br>
                        <a:rPr lang="en-US" sz="800">
                          <a:effectLst/>
                        </a:rPr>
                      </a:br>
                      <a:r>
                        <a:rPr lang="en-US" sz="800">
                          <a:effectLst/>
                        </a:rPr>
                        <a:t>- Remove/Relocate the tree at the entrance of the agricultural lab</a:t>
                      </a:r>
                      <a:endParaRPr lang="en-US" sz="8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800" dirty="0">
                          <a:effectLst/>
                        </a:rPr>
                        <a:t>City/County</a:t>
                      </a:r>
                      <a:endParaRPr lang="en-US" sz="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4380" marR="14380" marT="9587" marB="9587" anchor="ctr"/>
                </a:tc>
                <a:extLst>
                  <a:ext uri="{0D108BD9-81ED-4DB2-BD59-A6C34878D82A}">
                    <a16:rowId xmlns:a16="http://schemas.microsoft.com/office/drawing/2014/main" xmlns="" val="17610556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819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D04A92B-8DF0-9775-FC1A-9D1A89143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5AED4AB-9A81-241B-7194-72BB8D3B3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34" y="-238724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sz="3600" dirty="0">
                <a:solidFill>
                  <a:srgbClr val="3D5B98"/>
                </a:solidFill>
                <a:latin typeface="+mn-lt"/>
              </a:rPr>
              <a:t>Selma High-Injury Network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E4269EE-7AEE-D74C-58B9-16EDD5872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184A79C-86BA-4374-9AE3-3A0010382100}" type="slidenum">
              <a:rPr lang="en-US" smtClean="0"/>
              <a:pPr>
                <a:spcAft>
                  <a:spcPts val="600"/>
                </a:spcAft>
              </a:pPr>
              <a:t>29</a:t>
            </a:fld>
            <a:endParaRPr lang="en-US"/>
          </a:p>
        </p:txBody>
      </p:sp>
      <p:pic>
        <p:nvPicPr>
          <p:cNvPr id="4" name="Picture 3" descr="A map of a city&#10;&#10;AI-generated content may be incorrect.">
            <a:extLst>
              <a:ext uri="{FF2B5EF4-FFF2-40B4-BE49-F238E27FC236}">
                <a16:creationId xmlns:a16="http://schemas.microsoft.com/office/drawing/2014/main" xmlns="" id="{6EED2A35-C1D0-BBEF-AD9F-DF138F505C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6"/>
          <a:stretch/>
        </p:blipFill>
        <p:spPr>
          <a:xfrm>
            <a:off x="1837402" y="652022"/>
            <a:ext cx="8635066" cy="6147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67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4EFEF60-9E75-44D8-1C94-47350B088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BB32BFC-DD25-610E-D16A-B7F8B465E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505" y="227102"/>
            <a:ext cx="5003307" cy="833360"/>
          </a:xfrm>
        </p:spPr>
        <p:txBody>
          <a:bodyPr anchor="ctr">
            <a:normAutofit fontScale="90000"/>
          </a:bodyPr>
          <a:lstStyle/>
          <a:p>
            <a:r>
              <a:rPr lang="en-US" sz="3600" dirty="0">
                <a:solidFill>
                  <a:srgbClr val="3D5B98"/>
                </a:solidFill>
                <a:latin typeface="+mn-lt"/>
              </a:rPr>
              <a:t>Selma</a:t>
            </a:r>
            <a:r>
              <a:rPr lang="en-US" sz="3600" dirty="0">
                <a:solidFill>
                  <a:srgbClr val="3D5B98"/>
                </a:solidFill>
              </a:rPr>
              <a:t> </a:t>
            </a:r>
            <a:r>
              <a:rPr lang="en-US" sz="3600" dirty="0">
                <a:solidFill>
                  <a:srgbClr val="3D5B98"/>
                </a:solidFill>
                <a:latin typeface="+mn-lt"/>
              </a:rPr>
              <a:t>– Potential Safety Countermeasures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BCAAA56-B990-D4F3-FD73-45EED48B2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0184A79C-86BA-4374-9AE3-3A00103821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80A12DB4-D533-DA15-5B06-7D210105D3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8721867"/>
              </p:ext>
            </p:extLst>
          </p:nvPr>
        </p:nvGraphicFramePr>
        <p:xfrm>
          <a:off x="253521" y="1389690"/>
          <a:ext cx="6129524" cy="44882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6210">
                  <a:extLst>
                    <a:ext uri="{9D8B030D-6E8A-4147-A177-3AD203B41FA5}">
                      <a16:colId xmlns:a16="http://schemas.microsoft.com/office/drawing/2014/main" xmlns="" val="3554774797"/>
                    </a:ext>
                  </a:extLst>
                </a:gridCol>
                <a:gridCol w="1350334">
                  <a:extLst>
                    <a:ext uri="{9D8B030D-6E8A-4147-A177-3AD203B41FA5}">
                      <a16:colId xmlns:a16="http://schemas.microsoft.com/office/drawing/2014/main" xmlns="" val="2401697650"/>
                    </a:ext>
                  </a:extLst>
                </a:gridCol>
                <a:gridCol w="3817490">
                  <a:extLst>
                    <a:ext uri="{9D8B030D-6E8A-4147-A177-3AD203B41FA5}">
                      <a16:colId xmlns:a16="http://schemas.microsoft.com/office/drawing/2014/main" xmlns="" val="1812407982"/>
                    </a:ext>
                  </a:extLst>
                </a:gridCol>
                <a:gridCol w="715490">
                  <a:extLst>
                    <a:ext uri="{9D8B030D-6E8A-4147-A177-3AD203B41FA5}">
                      <a16:colId xmlns:a16="http://schemas.microsoft.com/office/drawing/2014/main" xmlns="" val="3143388944"/>
                    </a:ext>
                  </a:extLst>
                </a:gridCol>
              </a:tblGrid>
              <a:tr h="1210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No.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6497" marR="16497" marT="10998" marB="1099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HIN Corridor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6497" marR="16497" marT="10998" marB="1099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Potential Countermeasures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6497" marR="16497" marT="10998" marB="1099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Right of Way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6497" marR="16497" marT="10998" marB="10998" anchor="ctr"/>
                </a:tc>
                <a:extLst>
                  <a:ext uri="{0D108BD9-81ED-4DB2-BD59-A6C34878D82A}">
                    <a16:rowId xmlns:a16="http://schemas.microsoft.com/office/drawing/2014/main" xmlns="" val="1827544758"/>
                  </a:ext>
                </a:extLst>
              </a:tr>
              <a:tr h="11567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6497" marR="16497" marT="10998" marB="1099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McCall Ave: Dennis Dr to North City Limit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6497" marR="16497" marT="10998" marB="10998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- Install/upgrade larger or additional stop signs or other intersection warning/regulatory signs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Improve signal hardware: lenses, back-plates with retroreflective borders, mounting, size, and number (Barbara St &amp; McCall Ave)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Install High visibility crosswalk at intersections (McCall Ave &amp; Dinuba Av, McCall Ave &amp; Nelson Blvd, McCall Ave &amp; Barbara St, McCall Ave &amp; </a:t>
                      </a:r>
                      <a:r>
                        <a:rPr lang="en-US" sz="1000" dirty="0" err="1">
                          <a:effectLst/>
                        </a:rPr>
                        <a:t>Northhill</a:t>
                      </a:r>
                      <a:r>
                        <a:rPr lang="en-US" sz="1000" dirty="0">
                          <a:effectLst/>
                        </a:rPr>
                        <a:t> St)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6497" marR="16497" marT="10998" marB="1099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City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6497" marR="16497" marT="10998" marB="10998" anchor="ctr"/>
                </a:tc>
                <a:extLst>
                  <a:ext uri="{0D108BD9-81ED-4DB2-BD59-A6C34878D82A}">
                    <a16:rowId xmlns:a16="http://schemas.microsoft.com/office/drawing/2014/main" xmlns="" val="4154521911"/>
                  </a:ext>
                </a:extLst>
              </a:tr>
              <a:tr h="7424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6497" marR="16497" marT="10998" marB="1099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Floral Ave: S Leonard Ave to B St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6497" marR="16497" marT="10998" marB="10998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- Install/Upgrade to high visibility crosswalks at intersections (Floral Ave &amp; Wright St, Floral Ave &amp; Front St, Floral Ave &amp; Whitson St) 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Install raised medians at signalized intersection approaches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Enforcement for overspeeding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6497" marR="16497" marT="10998" marB="1099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City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6497" marR="16497" marT="10998" marB="10998" anchor="ctr"/>
                </a:tc>
                <a:extLst>
                  <a:ext uri="{0D108BD9-81ED-4DB2-BD59-A6C34878D82A}">
                    <a16:rowId xmlns:a16="http://schemas.microsoft.com/office/drawing/2014/main" xmlns="" val="2853558796"/>
                  </a:ext>
                </a:extLst>
              </a:tr>
              <a:tr h="5353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6497" marR="16497" marT="10998" marB="1099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Whitson St: Highland Ave to 2nd St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6497" marR="16497" marT="10998" marB="10998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- Remove or relocate fixed objects outside of Clear Recovery Zone 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Improve signal hardware: lenses, back-plates with retroreflective borders, mounting, size, and number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6497" marR="16497" marT="10998" marB="1099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City/County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6497" marR="16497" marT="10998" marB="10998" anchor="ctr"/>
                </a:tc>
                <a:extLst>
                  <a:ext uri="{0D108BD9-81ED-4DB2-BD59-A6C34878D82A}">
                    <a16:rowId xmlns:a16="http://schemas.microsoft.com/office/drawing/2014/main" xmlns="" val="676773495"/>
                  </a:ext>
                </a:extLst>
              </a:tr>
              <a:tr h="5353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4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6497" marR="16497" marT="10998" marB="1099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Highland Ave (State Hwy 43): Floral Ave to Nebraska Ave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6497" marR="16497" marT="10998" marB="10998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- Improve signal hardware: lenses, back-plates with retroreflective borders, mounting, size, and number 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Enforcement for overspeeding (e.g. speed cameras)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6497" marR="16497" marT="10998" marB="1099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Caltrans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6497" marR="16497" marT="10998" marB="10998" anchor="ctr"/>
                </a:tc>
                <a:extLst>
                  <a:ext uri="{0D108BD9-81ED-4DB2-BD59-A6C34878D82A}">
                    <a16:rowId xmlns:a16="http://schemas.microsoft.com/office/drawing/2014/main" xmlns="" val="3034137075"/>
                  </a:ext>
                </a:extLst>
              </a:tr>
              <a:tr h="12603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6497" marR="16497" marT="10998" marB="1099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Highland Ave: Floral Ave to Dinuba Ave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6497" marR="16497" marT="10998" marB="10998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- Install a radar speed feedback sign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Improve signal hardware: lenses, back-plates with retroreflective borders, mounting, size, and number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Install edge-lines and centerlines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Enforcement for overspeeding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Improve pavement friction (High Friction Surface Treatments) at intersection approaches with high rear-end collisions</a:t>
                      </a:r>
                      <a:br>
                        <a:rPr lang="en-US" sz="1000">
                          <a:effectLst/>
                        </a:rPr>
                      </a:br>
                      <a:r>
                        <a:rPr lang="en-US" sz="1000">
                          <a:effectLst/>
                        </a:rPr>
                        <a:t>- Remove or relocate fixed objects outside of Clear Recovery Zone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6497" marR="16497" marT="10998" marB="1099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City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16497" marR="16497" marT="10998" marB="10998" anchor="ctr"/>
                </a:tc>
                <a:extLst>
                  <a:ext uri="{0D108BD9-81ED-4DB2-BD59-A6C34878D82A}">
                    <a16:rowId xmlns:a16="http://schemas.microsoft.com/office/drawing/2014/main" xmlns="" val="1966215362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8D47CF1B-152B-A33B-DA2E-F14ED4815A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3006086"/>
              </p:ext>
            </p:extLst>
          </p:nvPr>
        </p:nvGraphicFramePr>
        <p:xfrm>
          <a:off x="6462817" y="790205"/>
          <a:ext cx="5655203" cy="54404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9824">
                  <a:extLst>
                    <a:ext uri="{9D8B030D-6E8A-4147-A177-3AD203B41FA5}">
                      <a16:colId xmlns:a16="http://schemas.microsoft.com/office/drawing/2014/main" xmlns="" val="1629327977"/>
                    </a:ext>
                  </a:extLst>
                </a:gridCol>
                <a:gridCol w="1305017">
                  <a:extLst>
                    <a:ext uri="{9D8B030D-6E8A-4147-A177-3AD203B41FA5}">
                      <a16:colId xmlns:a16="http://schemas.microsoft.com/office/drawing/2014/main" xmlns="" val="3993201204"/>
                    </a:ext>
                  </a:extLst>
                </a:gridCol>
                <a:gridCol w="3413716">
                  <a:extLst>
                    <a:ext uri="{9D8B030D-6E8A-4147-A177-3AD203B41FA5}">
                      <a16:colId xmlns:a16="http://schemas.microsoft.com/office/drawing/2014/main" xmlns="" val="3975307177"/>
                    </a:ext>
                  </a:extLst>
                </a:gridCol>
                <a:gridCol w="696646">
                  <a:extLst>
                    <a:ext uri="{9D8B030D-6E8A-4147-A177-3AD203B41FA5}">
                      <a16:colId xmlns:a16="http://schemas.microsoft.com/office/drawing/2014/main" xmlns="" val="64919520"/>
                    </a:ext>
                  </a:extLst>
                </a:gridCol>
              </a:tblGrid>
              <a:tr h="4248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No.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4741" marR="24741" marT="16494" marB="1649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HIN Intersection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4741" marR="24741" marT="16494" marB="1649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Potential Countermeasures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4741" marR="24741" marT="16494" marB="1649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Right of Way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4741" marR="24741" marT="16494" marB="16494" anchor="ctr"/>
                </a:tc>
                <a:extLst>
                  <a:ext uri="{0D108BD9-81ED-4DB2-BD59-A6C34878D82A}">
                    <a16:rowId xmlns:a16="http://schemas.microsoft.com/office/drawing/2014/main" xmlns="" val="4075251707"/>
                  </a:ext>
                </a:extLst>
              </a:tr>
              <a:tr h="9657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4741" marR="24741" marT="16494" marB="1649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Floral Ave &amp; Wright St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4741" marR="24741" marT="16494" marB="16494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- Improve signal hardware: lenses, back-plates with retroreflective borders, mounting, size, and number 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Install raised pavement markers and striping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4741" marR="24741" marT="16494" marB="1649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City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4741" marR="24741" marT="16494" marB="16494" anchor="ctr"/>
                </a:tc>
                <a:extLst>
                  <a:ext uri="{0D108BD9-81ED-4DB2-BD59-A6C34878D82A}">
                    <a16:rowId xmlns:a16="http://schemas.microsoft.com/office/drawing/2014/main" xmlns="" val="3132093715"/>
                  </a:ext>
                </a:extLst>
              </a:tr>
              <a:tr h="5921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4741" marR="24741" marT="16494" marB="1649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E Rose Ave &amp; Highland Ave (State Hwy 43)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4741" marR="24741" marT="16494" marB="16494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- Install signals (subject to warrant study)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Install flashing beacons as advance warning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4741" marR="24741" marT="16494" marB="1649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Caltrans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4741" marR="24741" marT="16494" marB="16494" anchor="ctr"/>
                </a:tc>
                <a:extLst>
                  <a:ext uri="{0D108BD9-81ED-4DB2-BD59-A6C34878D82A}">
                    <a16:rowId xmlns:a16="http://schemas.microsoft.com/office/drawing/2014/main" xmlns="" val="267230203"/>
                  </a:ext>
                </a:extLst>
              </a:tr>
              <a:tr h="11525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4741" marR="24741" marT="16494" marB="1649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Golden State Blvd &amp; Park St &amp; Whitson St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4741" marR="24741" marT="16494" marB="16494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- Upgrade pavement markings and striping near rail grade crossing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Install flashing beacons as advance warning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Improve sight distance to intersection (Clear Sight Triangles)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4741" marR="24741" marT="16494" marB="1649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Caltrans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4741" marR="24741" marT="16494" marB="16494" anchor="ctr"/>
                </a:tc>
                <a:extLst>
                  <a:ext uri="{0D108BD9-81ED-4DB2-BD59-A6C34878D82A}">
                    <a16:rowId xmlns:a16="http://schemas.microsoft.com/office/drawing/2014/main" xmlns="" val="1764800649"/>
                  </a:ext>
                </a:extLst>
              </a:tr>
              <a:tr h="11525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4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4741" marR="24741" marT="16494" marB="1649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Dockery Ave &amp; Rose Ave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4741" marR="24741" marT="16494" marB="16494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- Install raised median on approaches of Rose Ave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Upgrade to large stop sign (add additional stop sign on median of Rose Ave)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Upgrade intersection lighting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4741" marR="24741" marT="16494" marB="1649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City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4741" marR="24741" marT="16494" marB="16494" anchor="ctr"/>
                </a:tc>
                <a:extLst>
                  <a:ext uri="{0D108BD9-81ED-4DB2-BD59-A6C34878D82A}">
                    <a16:rowId xmlns:a16="http://schemas.microsoft.com/office/drawing/2014/main" xmlns="" val="1900197445"/>
                  </a:ext>
                </a:extLst>
              </a:tr>
              <a:tr h="11525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4741" marR="24741" marT="16494" marB="1649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Cinema Way &amp; Whitson St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4741" marR="24741" marT="16494" marB="16494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- Install a high visibility crosswalk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Install Rectangular Rapid Flashing Beacon (RRFB)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Targeted DUI enforcement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- Install stop sign coming out of the driveway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4741" marR="24741" marT="16494" marB="1649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City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Mangal" panose="02040503050203030202" pitchFamily="18" charset="0"/>
                      </a:endParaRPr>
                    </a:p>
                  </a:txBody>
                  <a:tcPr marL="24741" marR="24741" marT="16494" marB="16494" anchor="ctr"/>
                </a:tc>
                <a:extLst>
                  <a:ext uri="{0D108BD9-81ED-4DB2-BD59-A6C34878D82A}">
                    <a16:rowId xmlns:a16="http://schemas.microsoft.com/office/drawing/2014/main" xmlns="" val="7377244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0752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FC109C0-BE81-6C31-EFA7-6BC84465B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CAA2AE8-955F-406D-0B24-4CB917312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0184A79C-86BA-4374-9AE3-3A00103821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xmlns="" id="{4772C29A-82FD-0FDB-E40B-F582752299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2317358"/>
              </p:ext>
            </p:extLst>
          </p:nvPr>
        </p:nvGraphicFramePr>
        <p:xfrm>
          <a:off x="0" y="1027180"/>
          <a:ext cx="6179312" cy="5329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5" descr="News Flash • Lebanon, NH • CivicEngage">
            <a:extLst>
              <a:ext uri="{FF2B5EF4-FFF2-40B4-BE49-F238E27FC236}">
                <a16:creationId xmlns:a16="http://schemas.microsoft.com/office/drawing/2014/main" xmlns="" id="{CA67E0D3-7FDC-D353-ECFA-0B092D6CB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122" y="424959"/>
            <a:ext cx="3479845" cy="1424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DF085CD-9D19-8098-FD45-C03D18DFE1A2}"/>
              </a:ext>
            </a:extLst>
          </p:cNvPr>
          <p:cNvSpPr txBox="1"/>
          <p:nvPr/>
        </p:nvSpPr>
        <p:spPr>
          <a:xfrm>
            <a:off x="5956302" y="1750522"/>
            <a:ext cx="6413482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Highlight of Community Feedback on Map Input Survey: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xmlns="" id="{651AE36C-832D-FA5E-86DF-17372919FA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168931"/>
              </p:ext>
            </p:extLst>
          </p:nvPr>
        </p:nvGraphicFramePr>
        <p:xfrm>
          <a:off x="6626705" y="2303057"/>
          <a:ext cx="5072677" cy="35842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81314">
                  <a:extLst>
                    <a:ext uri="{9D8B030D-6E8A-4147-A177-3AD203B41FA5}">
                      <a16:colId xmlns:a16="http://schemas.microsoft.com/office/drawing/2014/main" xmlns="" val="3632154725"/>
                    </a:ext>
                  </a:extLst>
                </a:gridCol>
                <a:gridCol w="1391363">
                  <a:extLst>
                    <a:ext uri="{9D8B030D-6E8A-4147-A177-3AD203B41FA5}">
                      <a16:colId xmlns:a16="http://schemas.microsoft.com/office/drawing/2014/main" xmlns="" val="201351337"/>
                    </a:ext>
                  </a:extLst>
                </a:gridCol>
              </a:tblGrid>
              <a:tr h="42724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Top 10 Traffic Concerns from Community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Number of Responses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52385315"/>
                  </a:ext>
                </a:extLst>
              </a:tr>
              <a:tr h="31499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Lack of Sidewalk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34804090"/>
                  </a:ext>
                </a:extLst>
              </a:tr>
              <a:tr h="31499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Speeding Vehicles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62960199"/>
                  </a:ext>
                </a:extLst>
              </a:tr>
              <a:tr h="31499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Poor Pavement Condition (e.g. Potholes)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2308433"/>
                  </a:ext>
                </a:extLst>
              </a:tr>
              <a:tr h="31499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Traffic Congestion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14000557"/>
                  </a:ext>
                </a:extLst>
              </a:tr>
              <a:tr h="31499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Install/Upgrade Crosswalks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40638716"/>
                  </a:ext>
                </a:extLst>
              </a:tr>
              <a:tr h="31499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Poor Lighting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12839474"/>
                  </a:ext>
                </a:extLst>
              </a:tr>
              <a:tr h="31499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u="none" strike="noStrike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Bike Lane Improvements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28744156"/>
                  </a:ext>
                </a:extLst>
              </a:tr>
              <a:tr h="31499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Flooding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65787252"/>
                  </a:ext>
                </a:extLst>
              </a:tr>
              <a:tr h="31499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Add All Way Stop Control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69710242"/>
                  </a:ext>
                </a:extLst>
              </a:tr>
              <a:tr h="31499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Stop Sign Violations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51493859"/>
                  </a:ext>
                </a:extLst>
              </a:tr>
            </a:tbl>
          </a:graphicData>
        </a:graphic>
      </p:graphicFrame>
      <p:sp>
        <p:nvSpPr>
          <p:cNvPr id="11" name="Title 1">
            <a:extLst>
              <a:ext uri="{FF2B5EF4-FFF2-40B4-BE49-F238E27FC236}">
                <a16:creationId xmlns:a16="http://schemas.microsoft.com/office/drawing/2014/main" xmlns="" id="{A12760AD-7ED1-680D-4E2B-A0F3286CE27D}"/>
              </a:ext>
            </a:extLst>
          </p:cNvPr>
          <p:cNvSpPr txBox="1">
            <a:spLocks/>
          </p:cNvSpPr>
          <p:nvPr/>
        </p:nvSpPr>
        <p:spPr>
          <a:xfrm>
            <a:off x="387367" y="-18815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3D5B98"/>
                </a:solidFill>
                <a:latin typeface="+mn-lt"/>
              </a:rPr>
              <a:t>Community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</a:t>
            </a:r>
            <a:r>
              <a:rPr lang="en-US" sz="3600" dirty="0">
                <a:solidFill>
                  <a:srgbClr val="3D5B98"/>
                </a:solidFill>
                <a:latin typeface="+mn-lt"/>
              </a:rPr>
              <a:t>Input</a:t>
            </a:r>
          </a:p>
        </p:txBody>
      </p:sp>
    </p:spTree>
    <p:extLst>
      <p:ext uri="{BB962C8B-B14F-4D97-AF65-F5344CB8AC3E}">
        <p14:creationId xmlns:p14="http://schemas.microsoft.com/office/powerpoint/2010/main" val="286478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92CF671-CDB6-CED3-CB97-537AE8593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xmlns="" id="{9E584722-9606-24DF-D2F7-6831160CEFCA}"/>
              </a:ext>
            </a:extLst>
          </p:cNvPr>
          <p:cNvSpPr txBox="1">
            <a:spLocks/>
          </p:cNvSpPr>
          <p:nvPr/>
        </p:nvSpPr>
        <p:spPr>
          <a:xfrm>
            <a:off x="352425" y="-9604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3D5B98"/>
                </a:solidFill>
                <a:latin typeface="+mn-lt"/>
              </a:rPr>
              <a:t>Community </a:t>
            </a:r>
            <a:r>
              <a:rPr lang="en-US" sz="3600" dirty="0" smtClean="0">
                <a:solidFill>
                  <a:srgbClr val="3D5B98"/>
                </a:solidFill>
                <a:latin typeface="+mn-lt"/>
              </a:rPr>
              <a:t>Input Summary</a:t>
            </a:r>
            <a:endParaRPr lang="en-US" sz="3600" dirty="0">
              <a:solidFill>
                <a:srgbClr val="3D5B98"/>
              </a:solidFill>
              <a:latin typeface="+mn-lt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1E39426-46DA-4E1B-4654-82E293132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0184A79C-86BA-4374-9AE3-3A001038210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xmlns="" id="{166C5C81-08A5-003A-87F4-D1181A6166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3763005"/>
              </p:ext>
            </p:extLst>
          </p:nvPr>
        </p:nvGraphicFramePr>
        <p:xfrm>
          <a:off x="712577" y="842737"/>
          <a:ext cx="10812314" cy="5782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7982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A2FAD30-8AE8-EA99-A8E6-A223D42D7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9953681-281C-BDA5-C8B0-F8D77FB46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057" y="-171210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4000" dirty="0" smtClean="0">
                <a:solidFill>
                  <a:srgbClr val="3D5B98"/>
                </a:solidFill>
                <a:latin typeface="+mn-lt"/>
              </a:rPr>
              <a:t>Draft Safety </a:t>
            </a:r>
            <a:r>
              <a:rPr lang="en-US" sz="4000" dirty="0">
                <a:solidFill>
                  <a:srgbClr val="3D5B98"/>
                </a:solidFill>
                <a:latin typeface="+mn-lt"/>
              </a:rPr>
              <a:t>Projects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752BFE9-5087-7819-F1E1-F12218A65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0184A79C-86BA-4374-9AE3-3A0010382100}" type="slidenum">
              <a:rPr kumimoji="0" lang="en-US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5057" y="854015"/>
            <a:ext cx="11731925" cy="537425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Advance </a:t>
            </a:r>
            <a:r>
              <a:rPr lang="en-US" dirty="0"/>
              <a:t>Warning </a:t>
            </a:r>
            <a:r>
              <a:rPr lang="en-US" dirty="0" smtClean="0"/>
              <a:t>Signs		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Speed Feedback Signs (including speed limit)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Improve/Install </a:t>
            </a:r>
            <a:r>
              <a:rPr lang="en-US" dirty="0"/>
              <a:t>Striping (including intersection Corners)		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Install </a:t>
            </a:r>
            <a:r>
              <a:rPr lang="en-US" dirty="0"/>
              <a:t>Rumble Stripes (Centerline &amp; </a:t>
            </a:r>
            <a:r>
              <a:rPr lang="en-US" dirty="0" err="1"/>
              <a:t>Edgeline</a:t>
            </a:r>
            <a:r>
              <a:rPr lang="en-US" dirty="0"/>
              <a:t>)		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Curve ahead Warning Signs (with flashing beacons), chevron signs for curves, Increase the Signage Size to Freeway Sign Size, and update object </a:t>
            </a:r>
            <a:r>
              <a:rPr lang="en-US" dirty="0" smtClean="0"/>
              <a:t>markers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Street </a:t>
            </a:r>
            <a:r>
              <a:rPr lang="en-US" dirty="0"/>
              <a:t>Lighting		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Intersection </a:t>
            </a:r>
            <a:r>
              <a:rPr lang="en-US" dirty="0"/>
              <a:t>Safety </a:t>
            </a:r>
            <a:r>
              <a:rPr lang="en-US" dirty="0" smtClean="0"/>
              <a:t>Improvements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Safe </a:t>
            </a:r>
            <a:r>
              <a:rPr lang="en-US" dirty="0"/>
              <a:t>Routes to School 		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Bike </a:t>
            </a:r>
            <a:r>
              <a:rPr lang="en-US" dirty="0"/>
              <a:t>Lane </a:t>
            </a:r>
            <a:r>
              <a:rPr lang="en-US" dirty="0" smtClean="0"/>
              <a:t>Improvements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042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A2FAD30-8AE8-EA99-A8E6-A223D42D7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9953681-281C-BDA5-C8B0-F8D77FB46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661" y="-132396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4000" dirty="0">
                <a:solidFill>
                  <a:srgbClr val="3D5B98"/>
                </a:solidFill>
                <a:latin typeface="+mn-lt"/>
              </a:rPr>
              <a:t>1. Advance Warning Signs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752BFE9-5087-7819-F1E1-F12218A65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0184A79C-86BA-4374-9AE3-3A0010382100}" type="slidenum">
              <a:rPr kumimoji="0" lang="en-US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16C136C9-4F9C-107A-E592-54EB255711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2913451"/>
              </p:ext>
            </p:extLst>
          </p:nvPr>
        </p:nvGraphicFramePr>
        <p:xfrm>
          <a:off x="388189" y="914392"/>
          <a:ext cx="5707811" cy="513548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483079">
                  <a:extLst>
                    <a:ext uri="{9D8B030D-6E8A-4147-A177-3AD203B41FA5}">
                      <a16:colId xmlns:a16="http://schemas.microsoft.com/office/drawing/2014/main" xmlns="" val="938416447"/>
                    </a:ext>
                  </a:extLst>
                </a:gridCol>
                <a:gridCol w="4295955">
                  <a:extLst>
                    <a:ext uri="{9D8B030D-6E8A-4147-A177-3AD203B41FA5}">
                      <a16:colId xmlns:a16="http://schemas.microsoft.com/office/drawing/2014/main" xmlns="" val="2659018204"/>
                    </a:ext>
                  </a:extLst>
                </a:gridCol>
                <a:gridCol w="928777">
                  <a:extLst>
                    <a:ext uri="{9D8B030D-6E8A-4147-A177-3AD203B41FA5}">
                      <a16:colId xmlns:a16="http://schemas.microsoft.com/office/drawing/2014/main" xmlns="" val="536312883"/>
                    </a:ext>
                  </a:extLst>
                </a:gridCol>
              </a:tblGrid>
              <a:tr h="22057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b="1" i="0" cap="none" spc="3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Sr.No</a:t>
                      </a:r>
                      <a:r>
                        <a:rPr lang="en-US" sz="1100" b="1" i="0" cap="none" spc="3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en-US" sz="1100" b="1" cap="none" spc="3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5919" marT="3233" marB="3233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b="1" cap="none" spc="3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Corridors</a:t>
                      </a:r>
                      <a:endParaRPr lang="en-US" sz="1100" b="1" cap="none" spc="3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5919" marT="3233" marB="3233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b="1" cap="none" spc="3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District No</a:t>
                      </a:r>
                    </a:p>
                  </a:txBody>
                  <a:tcPr marL="0" marR="5919" marT="3233" marB="3233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97632141"/>
                  </a:ext>
                </a:extLst>
              </a:tr>
              <a:tr h="178037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0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Jensen Ave (Entire Corridor)</a:t>
                      </a:r>
                    </a:p>
                  </a:txBody>
                  <a:tcPr marL="0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1,3,4,5</a:t>
                      </a:r>
                    </a:p>
                  </a:txBody>
                  <a:tcPr marL="0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39293684"/>
                  </a:ext>
                </a:extLst>
              </a:tr>
              <a:tr h="178037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29594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Manning Ave (Entire Corridor)</a:t>
                      </a:r>
                    </a:p>
                  </a:txBody>
                  <a:tcPr marL="29594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1,4</a:t>
                      </a:r>
                    </a:p>
                  </a:txBody>
                  <a:tcPr marL="29594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48740147"/>
                  </a:ext>
                </a:extLst>
              </a:tr>
              <a:tr h="178037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0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Millerton Ave (Entire Corridor)</a:t>
                      </a:r>
                    </a:p>
                  </a:txBody>
                  <a:tcPr marL="0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0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7364538"/>
                  </a:ext>
                </a:extLst>
              </a:tr>
              <a:tr h="178037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29594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Auberry Rd (Entire Corridor)</a:t>
                      </a:r>
                    </a:p>
                  </a:txBody>
                  <a:tcPr marL="29594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29594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48384603"/>
                  </a:ext>
                </a:extLst>
              </a:tr>
              <a:tr h="178037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0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Belmont Ave (Entire Corridor)</a:t>
                      </a:r>
                    </a:p>
                  </a:txBody>
                  <a:tcPr marL="0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1,3,5</a:t>
                      </a:r>
                    </a:p>
                  </a:txBody>
                  <a:tcPr marL="0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87918359"/>
                  </a:ext>
                </a:extLst>
              </a:tr>
              <a:tr h="178037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29594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Kearney Blvd (Entire Corridor)</a:t>
                      </a:r>
                    </a:p>
                  </a:txBody>
                  <a:tcPr marL="29594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29594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78306007"/>
                  </a:ext>
                </a:extLst>
              </a:tr>
              <a:tr h="178037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0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Fair Ave: Kearney Blvd to W California Ave</a:t>
                      </a:r>
                    </a:p>
                  </a:txBody>
                  <a:tcPr marL="0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0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0212031"/>
                  </a:ext>
                </a:extLst>
              </a:tr>
              <a:tr h="178037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29594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Fowler Ave (Entire Corridor)</a:t>
                      </a:r>
                    </a:p>
                  </a:txBody>
                  <a:tcPr marL="29594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4,5</a:t>
                      </a:r>
                    </a:p>
                  </a:txBody>
                  <a:tcPr marL="29594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59491823"/>
                  </a:ext>
                </a:extLst>
              </a:tr>
              <a:tr h="4317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0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North Ave: S Dickenson Ave to N Grantland Ave, S Brawley Ave to S Marks Ave, S Armstrong Ave to S Temperance Ave</a:t>
                      </a:r>
                    </a:p>
                  </a:txBody>
                  <a:tcPr marL="0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1,4</a:t>
                      </a:r>
                    </a:p>
                  </a:txBody>
                  <a:tcPr marL="0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8550243"/>
                  </a:ext>
                </a:extLst>
              </a:tr>
              <a:tr h="178037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29594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Friant Rd: N Fork Rd to N Willow Ave</a:t>
                      </a:r>
                    </a:p>
                  </a:txBody>
                  <a:tcPr marL="29594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2,5</a:t>
                      </a:r>
                    </a:p>
                  </a:txBody>
                  <a:tcPr marL="29594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95334282"/>
                  </a:ext>
                </a:extLst>
              </a:tr>
              <a:tr h="4317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0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it-IT" sz="1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Chestnut Ave: E Annadale Ave to E Central Ave, E Jefferson Ave to E Clayton Ave</a:t>
                      </a:r>
                    </a:p>
                  </a:txBody>
                  <a:tcPr marL="0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1,3,4</a:t>
                      </a:r>
                    </a:p>
                  </a:txBody>
                  <a:tcPr marL="0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5027349"/>
                  </a:ext>
                </a:extLst>
              </a:tr>
              <a:tr h="34883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29594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Shaw Ave: N Monroe Ave to N Grantland Ave; N Thompson Ave to N Indianola Ave</a:t>
                      </a:r>
                    </a:p>
                  </a:txBody>
                  <a:tcPr marL="29594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1,5</a:t>
                      </a:r>
                    </a:p>
                  </a:txBody>
                  <a:tcPr marL="29594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66056586"/>
                  </a:ext>
                </a:extLst>
              </a:tr>
              <a:tr h="34883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0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Marks Ave: Jensen Ave to North Ave, Lincoln Ave to Dinuba Ave, W Caruthers Ave to W Conejo Ave </a:t>
                      </a:r>
                    </a:p>
                  </a:txBody>
                  <a:tcPr marL="0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1,4</a:t>
                      </a:r>
                    </a:p>
                  </a:txBody>
                  <a:tcPr marL="0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00135263"/>
                  </a:ext>
                </a:extLst>
              </a:tr>
              <a:tr h="34883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29594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Central Ave: S Chestnut Ave to S Clovis Ave, S Temperance Ave to S De Wolf Ave, S Fig Ave to S East Ave </a:t>
                      </a:r>
                    </a:p>
                  </a:txBody>
                  <a:tcPr marL="29594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1,3,4</a:t>
                      </a:r>
                    </a:p>
                  </a:txBody>
                  <a:tcPr marL="29594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9162118"/>
                  </a:ext>
                </a:extLst>
              </a:tr>
              <a:tr h="51962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0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Dinuba Ave: Golden State Blvd to McCall Ave (at border of city of Selma), S Mendocino Ave to S Lac Jac Ave, S Englehart Ave to S Crawford Ave </a:t>
                      </a:r>
                    </a:p>
                  </a:txBody>
                  <a:tcPr marL="0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0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65192863"/>
                  </a:ext>
                </a:extLst>
              </a:tr>
              <a:tr h="178037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29594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Ashlan: McCall Ave to N Indianola Ave</a:t>
                      </a:r>
                    </a:p>
                  </a:txBody>
                  <a:tcPr marL="29594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29594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98076463"/>
                  </a:ext>
                </a:extLst>
              </a:tr>
              <a:tr h="178037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0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Academy Ave: E Sierra Ave to E Shields Ave</a:t>
                      </a:r>
                    </a:p>
                  </a:txBody>
                  <a:tcPr marL="0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0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0129009"/>
                  </a:ext>
                </a:extLst>
              </a:tr>
              <a:tr h="34883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29594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South Ave: Elm Ave to Chestnut Ave, SR99 to Academy Ave, S Buttonwillow Ave to S Alta Ave </a:t>
                      </a:r>
                    </a:p>
                  </a:txBody>
                  <a:tcPr marL="29594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1,4</a:t>
                      </a:r>
                    </a:p>
                  </a:txBody>
                  <a:tcPr marL="29594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50941660"/>
                  </a:ext>
                </a:extLst>
              </a:tr>
              <a:tr h="178037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0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Adams Ave: S Pederson Ave to Hill Ave</a:t>
                      </a:r>
                    </a:p>
                  </a:txBody>
                  <a:tcPr marL="0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1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0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3569643"/>
                  </a:ext>
                </a:extLst>
              </a:tr>
            </a:tbl>
          </a:graphicData>
        </a:graphic>
      </p:graphicFrame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5ED944D2-D550-C19A-6BCC-430E3EA55F7F}"/>
              </a:ext>
            </a:extLst>
          </p:cNvPr>
          <p:cNvPicPr>
            <a:picLocks noGrp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4" r="10141"/>
          <a:stretch/>
        </p:blipFill>
        <p:spPr bwMode="auto">
          <a:xfrm>
            <a:off x="6408618" y="1776960"/>
            <a:ext cx="5181600" cy="313147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8C1CEB7-C64E-CBDC-3D44-965498C9C0FE}"/>
              </a:ext>
            </a:extLst>
          </p:cNvPr>
          <p:cNvSpPr txBox="1"/>
          <p:nvPr/>
        </p:nvSpPr>
        <p:spPr>
          <a:xfrm>
            <a:off x="7856418" y="4994702"/>
            <a:ext cx="228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Advance Warning Sign</a:t>
            </a:r>
          </a:p>
        </p:txBody>
      </p:sp>
    </p:spTree>
    <p:extLst>
      <p:ext uri="{BB962C8B-B14F-4D97-AF65-F5344CB8AC3E}">
        <p14:creationId xmlns:p14="http://schemas.microsoft.com/office/powerpoint/2010/main" val="87656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30DAF0C-6F19-68A9-EB34-7FB31A81E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72DB8CD-DF1F-A50E-AFA0-DDA0EB875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08" y="-204276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4000" dirty="0">
                <a:solidFill>
                  <a:srgbClr val="3D5B98"/>
                </a:solidFill>
                <a:latin typeface="+mn-lt"/>
              </a:rPr>
              <a:t>2. Speed Feedback Signs (including speed limit)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8934F3D-56C5-3057-DDF3-3C8AB8CB6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0184A79C-86BA-4374-9AE3-3A0010382100}" type="slidenum">
              <a:rPr kumimoji="0" lang="en-US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xmlns="" id="{0E850514-DE2F-401F-2DA4-9BD902E1E7CD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832757257"/>
              </p:ext>
            </p:extLst>
          </p:nvPr>
        </p:nvGraphicFramePr>
        <p:xfrm>
          <a:off x="441385" y="1121287"/>
          <a:ext cx="6011174" cy="4520242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818072">
                  <a:extLst>
                    <a:ext uri="{9D8B030D-6E8A-4147-A177-3AD203B41FA5}">
                      <a16:colId xmlns:a16="http://schemas.microsoft.com/office/drawing/2014/main" xmlns="" val="415711078"/>
                    </a:ext>
                  </a:extLst>
                </a:gridCol>
                <a:gridCol w="4239140">
                  <a:extLst>
                    <a:ext uri="{9D8B030D-6E8A-4147-A177-3AD203B41FA5}">
                      <a16:colId xmlns:a16="http://schemas.microsoft.com/office/drawing/2014/main" xmlns="" val="2905725264"/>
                    </a:ext>
                  </a:extLst>
                </a:gridCol>
                <a:gridCol w="953962">
                  <a:extLst>
                    <a:ext uri="{9D8B030D-6E8A-4147-A177-3AD203B41FA5}">
                      <a16:colId xmlns:a16="http://schemas.microsoft.com/office/drawing/2014/main" xmlns="" val="463504682"/>
                    </a:ext>
                  </a:extLst>
                </a:gridCol>
              </a:tblGrid>
              <a:tr h="69268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1" i="0" dirty="0" err="1" smtClean="0">
                          <a:effectLst/>
                          <a:latin typeface="+mn-lt"/>
                        </a:rPr>
                        <a:t>Sr.No</a:t>
                      </a:r>
                      <a:r>
                        <a:rPr lang="en-US" sz="1200" b="1" i="0" dirty="0">
                          <a:effectLst/>
                          <a:latin typeface="+mn-lt"/>
                        </a:rPr>
                        <a:t>.</a:t>
                      </a:r>
                      <a:endParaRPr lang="en-US" sz="1200" b="1" dirty="0">
                        <a:effectLst/>
                        <a:latin typeface="+mn-lt"/>
                      </a:endParaRPr>
                    </a:p>
                  </a:txBody>
                  <a:tcPr marL="17176" marR="17176" marT="11451" marB="11451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1" cap="none" spc="3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Locations</a:t>
                      </a:r>
                      <a:endParaRPr lang="en-US" sz="1200" b="1" cap="none" spc="3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7176" marR="17176" marT="11451" marB="11451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1" dirty="0">
                          <a:effectLst/>
                          <a:latin typeface="+mn-lt"/>
                        </a:rPr>
                        <a:t>District No</a:t>
                      </a:r>
                    </a:p>
                  </a:txBody>
                  <a:tcPr marL="17176" marR="17176" marT="11451" marB="11451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29004396"/>
                  </a:ext>
                </a:extLst>
              </a:tr>
              <a:tr h="3445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17176" marR="17176" marT="11451" marB="114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Jensen Ave: Cornelia Av to Marks Av, S Clovis Ave to S De Wolf Ave </a:t>
                      </a:r>
                    </a:p>
                  </a:txBody>
                  <a:tcPr marL="17176" marR="17176" marT="11451" marB="114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17176" marR="17176" marT="11451" marB="114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5067676"/>
                  </a:ext>
                </a:extLst>
              </a:tr>
              <a:tr h="3445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17176" marR="17176" marT="11451" marB="114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Millerton Ave (Entire Corridor)</a:t>
                      </a:r>
                    </a:p>
                  </a:txBody>
                  <a:tcPr marL="17176" marR="17176" marT="11451" marB="114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17176" marR="17176" marT="11451" marB="114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97472151"/>
                  </a:ext>
                </a:extLst>
              </a:tr>
              <a:tr h="3445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17176" marR="17176" marT="11451" marB="114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Auberry Rd (Entire Corridor)</a:t>
                      </a:r>
                    </a:p>
                  </a:txBody>
                  <a:tcPr marL="17176" marR="17176" marT="11451" marB="114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17176" marR="17176" marT="11451" marB="114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30310916"/>
                  </a:ext>
                </a:extLst>
              </a:tr>
              <a:tr h="3445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17176" marR="17176" marT="11451" marB="114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Fowler Ave: E Dinuba Ave to E Clarkson Ave</a:t>
                      </a:r>
                    </a:p>
                  </a:txBody>
                  <a:tcPr marL="17176" marR="17176" marT="11451" marB="114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17176" marR="17176" marT="11451" marB="114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34319616"/>
                  </a:ext>
                </a:extLst>
              </a:tr>
              <a:tr h="3445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17176" marR="17176" marT="11451" marB="114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Clovis Ave: E Central Ave to E Adams Ave</a:t>
                      </a:r>
                    </a:p>
                  </a:txBody>
                  <a:tcPr marL="17176" marR="17176" marT="11451" marB="114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17176" marR="17176" marT="11451" marB="114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1626458"/>
                  </a:ext>
                </a:extLst>
              </a:tr>
              <a:tr h="3445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17176" marR="17176" marT="11451" marB="114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Shaw Ave: N Thompson Ave to N Indianola Ave</a:t>
                      </a:r>
                    </a:p>
                  </a:txBody>
                  <a:tcPr marL="17176" marR="17176" marT="11451" marB="114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17176" marR="17176" marT="11451" marB="114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77841341"/>
                  </a:ext>
                </a:extLst>
              </a:tr>
              <a:tr h="3445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17176" marR="17176" marT="11451" marB="114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Central Ave: S Fig Ave to S East Ave </a:t>
                      </a:r>
                    </a:p>
                  </a:txBody>
                  <a:tcPr marL="17176" marR="17176" marT="11451" marB="114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1,3</a:t>
                      </a:r>
                    </a:p>
                  </a:txBody>
                  <a:tcPr marL="17176" marR="17176" marT="11451" marB="114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10148749"/>
                  </a:ext>
                </a:extLst>
              </a:tr>
              <a:tr h="64406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17176" marR="17176" marT="11451" marB="114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Dinuba Ave: S Mendocino Ave to S Lac Jac Ave, S Englehart Ave to S Crawford Ave </a:t>
                      </a:r>
                    </a:p>
                  </a:txBody>
                  <a:tcPr marL="17176" marR="17176" marT="11451" marB="114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17176" marR="17176" marT="11451" marB="114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87178559"/>
                  </a:ext>
                </a:extLst>
              </a:tr>
              <a:tr h="77171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17176" marR="17176" marT="11451" marB="114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Adams Ave: S Greenwood Ave to S Newmark Ave</a:t>
                      </a:r>
                    </a:p>
                  </a:txBody>
                  <a:tcPr marL="17176" marR="17176" marT="11451" marB="114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17176" marR="17176" marT="11451" marB="1145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63739934"/>
                  </a:ext>
                </a:extLst>
              </a:tr>
            </a:tbl>
          </a:graphicData>
        </a:graphic>
      </p:graphicFrame>
      <p:pic>
        <p:nvPicPr>
          <p:cNvPr id="13" name="Picture 12" descr="Radar Speed Sign - Most Trusted IT Brand of India">
            <a:extLst>
              <a:ext uri="{FF2B5EF4-FFF2-40B4-BE49-F238E27FC236}">
                <a16:creationId xmlns:a16="http://schemas.microsoft.com/office/drawing/2014/main" xmlns="" id="{285CBAC7-984D-3B05-3470-2F3E4C1745AF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6084" y="1588682"/>
            <a:ext cx="3594418" cy="281788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2D87EDE3-E326-AD32-79CE-AA35339065A8}"/>
              </a:ext>
            </a:extLst>
          </p:cNvPr>
          <p:cNvSpPr txBox="1"/>
          <p:nvPr/>
        </p:nvSpPr>
        <p:spPr>
          <a:xfrm>
            <a:off x="8164843" y="4550335"/>
            <a:ext cx="21968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/>
            </a:lvl1pPr>
          </a:lstStyle>
          <a:p>
            <a:r>
              <a:rPr lang="en-US" dirty="0"/>
              <a:t>Speed Feedback Sign</a:t>
            </a:r>
          </a:p>
        </p:txBody>
      </p:sp>
    </p:spTree>
    <p:extLst>
      <p:ext uri="{BB962C8B-B14F-4D97-AF65-F5344CB8AC3E}">
        <p14:creationId xmlns:p14="http://schemas.microsoft.com/office/powerpoint/2010/main" val="132482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26F04CD-4FF4-20E4-AE62-DB6DF34E0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1070BE-F773-60F5-30B7-D36C719DE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95" y="-26878"/>
            <a:ext cx="12361655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4000" dirty="0">
                <a:solidFill>
                  <a:srgbClr val="3D5B98"/>
                </a:solidFill>
                <a:latin typeface="+mn-lt"/>
              </a:rPr>
              <a:t>3. Improve/Install Striping (including intersection Corners)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68F023D-F627-2657-ADC5-F9E2CE831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0184A79C-86BA-4374-9AE3-3A0010382100}" type="slidenum">
              <a:rPr kumimoji="0" lang="en-US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859CCF31-96EE-3904-B6DD-C1F91F3BC8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478085"/>
              </p:ext>
            </p:extLst>
          </p:nvPr>
        </p:nvGraphicFramePr>
        <p:xfrm>
          <a:off x="396814" y="1112809"/>
          <a:ext cx="6288658" cy="4998562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975694">
                  <a:extLst>
                    <a:ext uri="{9D8B030D-6E8A-4147-A177-3AD203B41FA5}">
                      <a16:colId xmlns:a16="http://schemas.microsoft.com/office/drawing/2014/main" xmlns="" val="938416447"/>
                    </a:ext>
                  </a:extLst>
                </a:gridCol>
                <a:gridCol w="4314966">
                  <a:extLst>
                    <a:ext uri="{9D8B030D-6E8A-4147-A177-3AD203B41FA5}">
                      <a16:colId xmlns:a16="http://schemas.microsoft.com/office/drawing/2014/main" xmlns="" val="2659018204"/>
                    </a:ext>
                  </a:extLst>
                </a:gridCol>
                <a:gridCol w="997998">
                  <a:extLst>
                    <a:ext uri="{9D8B030D-6E8A-4147-A177-3AD203B41FA5}">
                      <a16:colId xmlns:a16="http://schemas.microsoft.com/office/drawing/2014/main" xmlns="" val="536312883"/>
                    </a:ext>
                  </a:extLst>
                </a:gridCol>
              </a:tblGrid>
              <a:tr h="32385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 b="1" i="0" cap="none" spc="3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Sr.No</a:t>
                      </a:r>
                      <a:r>
                        <a:rPr lang="en-US" sz="1000" b="1" i="0" cap="none" spc="3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.</a:t>
                      </a:r>
                      <a:endParaRPr lang="en-US" sz="1000" b="1" cap="none" spc="3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0" marR="5919" marT="3233" marB="3233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 b="1" cap="none" spc="3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Locations</a:t>
                      </a:r>
                      <a:endParaRPr lang="en-US" sz="1000" b="1" cap="none" spc="3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5919" marT="3233" marB="3233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 b="1" cap="none" spc="30" dirty="0">
                          <a:solidFill>
                            <a:schemeClr val="tx1"/>
                          </a:solidFill>
                          <a:effectLst/>
                        </a:rPr>
                        <a:t>District No</a:t>
                      </a:r>
                    </a:p>
                  </a:txBody>
                  <a:tcPr marL="0" marR="5919" marT="3233" marB="3233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97632141"/>
                  </a:ext>
                </a:extLst>
              </a:tr>
              <a:tr h="19616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1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Jensen Ave (Entire Corridor)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1,3,4,5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39293684"/>
                  </a:ext>
                </a:extLst>
              </a:tr>
              <a:tr h="19616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2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>
                          <a:effectLst/>
                        </a:rPr>
                        <a:t>Manning Ave (Entire Corridor)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1,4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48740147"/>
                  </a:ext>
                </a:extLst>
              </a:tr>
              <a:tr h="19616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3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Belmont Ave (Entire Corridor)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1,3,5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7364538"/>
                  </a:ext>
                </a:extLst>
              </a:tr>
              <a:tr h="19616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4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Kearney Blvd (Entire Corridor)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1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48384603"/>
                  </a:ext>
                </a:extLst>
              </a:tr>
              <a:tr h="19616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5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Fowler Ave (Entire Corridor)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4,5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87918359"/>
                  </a:ext>
                </a:extLst>
              </a:tr>
              <a:tr h="51002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6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North Ave: S Dickenson Ave to N </a:t>
                      </a:r>
                      <a:r>
                        <a:rPr lang="en-US" sz="1000" dirty="0" err="1">
                          <a:effectLst/>
                        </a:rPr>
                        <a:t>Grantland</a:t>
                      </a:r>
                      <a:r>
                        <a:rPr lang="en-US" sz="1000" dirty="0">
                          <a:effectLst/>
                        </a:rPr>
                        <a:t> Ave, S Brawley Ave to S Marks Ave, S Armstrong Ave to S Temperance Ave</a:t>
                      </a:r>
                      <a:br>
                        <a:rPr lang="en-US" sz="1000" dirty="0">
                          <a:effectLst/>
                        </a:rPr>
                      </a:br>
                      <a:endParaRPr lang="en-US" sz="1000" dirty="0">
                        <a:effectLst/>
                      </a:endParaRP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1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78306007"/>
                  </a:ext>
                </a:extLst>
              </a:tr>
              <a:tr h="19616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7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Friant Rd: N Fork Rd to N Willow Ave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2,5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0212031"/>
                  </a:ext>
                </a:extLst>
              </a:tr>
              <a:tr h="34649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8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it-IT" sz="1000" dirty="0">
                          <a:effectLst/>
                        </a:rPr>
                        <a:t>Chestnut Ave: E Annadale Ave to E Central Ave, E Jefferson Ave to E Clayton Ave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1,3,4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59491823"/>
                  </a:ext>
                </a:extLst>
              </a:tr>
              <a:tr h="36080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9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Shaw Ave: N Goldenrod Ave to N Floyd Ave, N Monroe Ave to N </a:t>
                      </a:r>
                      <a:r>
                        <a:rPr lang="en-US" sz="1000" dirty="0" err="1">
                          <a:effectLst/>
                        </a:rPr>
                        <a:t>Grantland</a:t>
                      </a:r>
                      <a:r>
                        <a:rPr lang="en-US" sz="1000" dirty="0">
                          <a:effectLst/>
                        </a:rPr>
                        <a:t> Ave. N Thompson Ave to N Indianola Ave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1,5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8550243"/>
                  </a:ext>
                </a:extLst>
              </a:tr>
              <a:tr h="35309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10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Marks Ave: Jensen Ave to North Ave, Lincoln Ave to Dinuba Ave, W Caruthers Ave to W </a:t>
                      </a:r>
                      <a:r>
                        <a:rPr lang="en-US" sz="1000" dirty="0" err="1">
                          <a:effectLst/>
                        </a:rPr>
                        <a:t>Conejo</a:t>
                      </a:r>
                      <a:r>
                        <a:rPr lang="en-US" sz="1000" dirty="0">
                          <a:effectLst/>
                        </a:rPr>
                        <a:t> Ave 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1,4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95334282"/>
                  </a:ext>
                </a:extLst>
              </a:tr>
              <a:tr h="36080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11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Central Ave: S Chestnut Ave to S Clovis Ave, S Temperance Ave to S De Wolf Ave, S Fig Ave to S East Ave 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1,3,4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5027349"/>
                  </a:ext>
                </a:extLst>
              </a:tr>
              <a:tr h="35309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12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Dinuba Ave: Golden State Blvd to McCall Ave (at border of city of </a:t>
                      </a:r>
                      <a:r>
                        <a:rPr lang="en-US" sz="1000" dirty="0" err="1">
                          <a:effectLst/>
                        </a:rPr>
                        <a:t>selma</a:t>
                      </a:r>
                      <a:r>
                        <a:rPr lang="en-US" sz="1000" dirty="0">
                          <a:effectLst/>
                        </a:rPr>
                        <a:t>), S Mendocino Ave to S Lac </a:t>
                      </a:r>
                      <a:r>
                        <a:rPr lang="en-US" sz="1000" dirty="0" err="1">
                          <a:effectLst/>
                        </a:rPr>
                        <a:t>Jac</a:t>
                      </a:r>
                      <a:r>
                        <a:rPr lang="en-US" sz="1000" dirty="0">
                          <a:effectLst/>
                        </a:rPr>
                        <a:t> Ave, S </a:t>
                      </a:r>
                      <a:r>
                        <a:rPr lang="en-US" sz="1000" dirty="0" err="1">
                          <a:effectLst/>
                        </a:rPr>
                        <a:t>Englehart</a:t>
                      </a:r>
                      <a:r>
                        <a:rPr lang="en-US" sz="1000" dirty="0">
                          <a:effectLst/>
                        </a:rPr>
                        <a:t> Ave to S Crawford Ave 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4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66056586"/>
                  </a:ext>
                </a:extLst>
              </a:tr>
              <a:tr h="29150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13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 err="1">
                          <a:effectLst/>
                        </a:rPr>
                        <a:t>Ashlan</a:t>
                      </a:r>
                      <a:r>
                        <a:rPr lang="en-US" sz="1000" dirty="0">
                          <a:effectLst/>
                        </a:rPr>
                        <a:t>: McCall Ave to N Indianola Ave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5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00135263"/>
                  </a:ext>
                </a:extLst>
              </a:tr>
              <a:tr h="29150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14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Academy Ave: E Sierra Ave to E Shields Ave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5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9162118"/>
                  </a:ext>
                </a:extLst>
              </a:tr>
              <a:tr h="43423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15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South Ave: Elm Ave to Chestnut Ave, SR99 to Academy Ave, S Buttonwillow Ave to S Alta Ave 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1,4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65192863"/>
                  </a:ext>
                </a:extLst>
              </a:tr>
              <a:tr h="19616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16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Adams Ave: S Pederson Ave to Hill Ave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4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9807646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E990ECB-7C8A-41AE-CA05-989FA329FE49}"/>
              </a:ext>
            </a:extLst>
          </p:cNvPr>
          <p:cNvSpPr txBox="1"/>
          <p:nvPr/>
        </p:nvSpPr>
        <p:spPr>
          <a:xfrm>
            <a:off x="8242397" y="4122406"/>
            <a:ext cx="2449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/>
            </a:lvl1pPr>
          </a:lstStyle>
          <a:p>
            <a:r>
              <a:rPr lang="en-US" dirty="0"/>
              <a:t>Improve/Install Striping </a:t>
            </a:r>
          </a:p>
        </p:txBody>
      </p:sp>
      <p:pic>
        <p:nvPicPr>
          <p:cNvPr id="4098" name="Picture 2" descr="Line Striping Tips And Tricks at Bridget Huizenga blog">
            <a:extLst>
              <a:ext uri="{FF2B5EF4-FFF2-40B4-BE49-F238E27FC236}">
                <a16:creationId xmlns:a16="http://schemas.microsoft.com/office/drawing/2014/main" xmlns="" id="{E63B4FED-8C2D-65C2-E557-59013C73E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533" y="1572594"/>
            <a:ext cx="4319630" cy="2429792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17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27EC7F3-7781-A3BC-D59B-AE2BC043D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F93DCE-D2B2-6F01-F5C3-6978889A7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814" y="-156197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4000" dirty="0">
                <a:solidFill>
                  <a:srgbClr val="3D5B98"/>
                </a:solidFill>
                <a:latin typeface="+mn-lt"/>
              </a:rPr>
              <a:t>4. Install Rumble Stripes (Centerline &amp; </a:t>
            </a:r>
            <a:r>
              <a:rPr lang="en-US" sz="4000" dirty="0" err="1">
                <a:solidFill>
                  <a:srgbClr val="3D5B98"/>
                </a:solidFill>
                <a:latin typeface="+mn-lt"/>
              </a:rPr>
              <a:t>Edgeline</a:t>
            </a:r>
            <a:r>
              <a:rPr lang="en-US" sz="4000" dirty="0">
                <a:solidFill>
                  <a:srgbClr val="3D5B98"/>
                </a:solidFill>
                <a:latin typeface="+mn-lt"/>
              </a:rPr>
              <a:t>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48D052E-4D19-8AD3-CD64-71953539C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0184A79C-86BA-4374-9AE3-3A0010382100}" type="slidenum">
              <a:rPr kumimoji="0" lang="en-US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9E3C0E07-064A-5B58-5BFE-C4A56E6A0D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8961917"/>
              </p:ext>
            </p:extLst>
          </p:nvPr>
        </p:nvGraphicFramePr>
        <p:xfrm>
          <a:off x="396814" y="966157"/>
          <a:ext cx="6288658" cy="5116817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975694">
                  <a:extLst>
                    <a:ext uri="{9D8B030D-6E8A-4147-A177-3AD203B41FA5}">
                      <a16:colId xmlns:a16="http://schemas.microsoft.com/office/drawing/2014/main" xmlns="" val="938416447"/>
                    </a:ext>
                  </a:extLst>
                </a:gridCol>
                <a:gridCol w="4314966">
                  <a:extLst>
                    <a:ext uri="{9D8B030D-6E8A-4147-A177-3AD203B41FA5}">
                      <a16:colId xmlns:a16="http://schemas.microsoft.com/office/drawing/2014/main" xmlns="" val="2659018204"/>
                    </a:ext>
                  </a:extLst>
                </a:gridCol>
                <a:gridCol w="997998">
                  <a:extLst>
                    <a:ext uri="{9D8B030D-6E8A-4147-A177-3AD203B41FA5}">
                      <a16:colId xmlns:a16="http://schemas.microsoft.com/office/drawing/2014/main" xmlns="" val="536312883"/>
                    </a:ext>
                  </a:extLst>
                </a:gridCol>
              </a:tblGrid>
              <a:tr h="46471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1" i="0" cap="none" spc="3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Sr.No</a:t>
                      </a:r>
                      <a:r>
                        <a:rPr lang="en-US" sz="1200" b="1" i="0" cap="none" spc="3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en-US" sz="1200" b="1" cap="none" spc="3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5919" marT="3233" marB="3233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1" cap="none" spc="3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Locations</a:t>
                      </a:r>
                      <a:endParaRPr lang="en-US" sz="1200" b="1" cap="none" spc="3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5919" marT="3233" marB="3233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1" cap="none" spc="3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District No</a:t>
                      </a:r>
                    </a:p>
                  </a:txBody>
                  <a:tcPr marL="0" marR="5919" marT="3233" marB="3233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97632141"/>
                  </a:ext>
                </a:extLst>
              </a:tr>
              <a:tr h="28148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Jensen Ave: Goldenrod Ave to Bishop Ave, Cornelia Av to Marks Av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39293684"/>
                  </a:ext>
                </a:extLst>
              </a:tr>
              <a:tr h="28148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Manning Ave: S Maple Ave to S Bethel Ave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48740147"/>
                  </a:ext>
                </a:extLst>
              </a:tr>
              <a:tr h="28148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Belmont Ave: N Westlawn Ave to N Lafayette Ave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7364538"/>
                  </a:ext>
                </a:extLst>
              </a:tr>
              <a:tr h="57981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Kearney Blvd: S Blythe Ave to S Westlawn Ave (Kearney Park Safety Improvement) </a:t>
                      </a:r>
                      <a:br>
                        <a:rPr lang="en-US" sz="1200" dirty="0">
                          <a:effectLst/>
                          <a:latin typeface="+mn-lt"/>
                        </a:rPr>
                      </a:br>
                      <a:endParaRPr lang="en-US" sz="1200" dirty="0">
                        <a:effectLst/>
                        <a:latin typeface="+mn-lt"/>
                      </a:endParaRP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48384603"/>
                  </a:ext>
                </a:extLst>
              </a:tr>
              <a:tr h="39909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Fowler Ave: E Dinuba Ave to E Clarkson Ave, E Elkhorn Ave to De Woody Ave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87918359"/>
                  </a:ext>
                </a:extLst>
              </a:tr>
              <a:tr h="71817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Clovis Ave: E Central Ave to E Adams Ave, E Davis Ave to E Riverdale Ave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78306007"/>
                  </a:ext>
                </a:extLst>
              </a:tr>
              <a:tr h="57981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Shaw Ave: N Goldenrod Ave to N Floyd Ave, N Monroe Ave to N Grantland Ave</a:t>
                      </a:r>
                      <a:br>
                        <a:rPr lang="en-US" sz="1200" dirty="0">
                          <a:effectLst/>
                          <a:latin typeface="+mn-lt"/>
                        </a:rPr>
                      </a:br>
                      <a:endParaRPr lang="en-US" sz="1200" dirty="0">
                        <a:effectLst/>
                        <a:latin typeface="+mn-lt"/>
                      </a:endParaRP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0212031"/>
                  </a:ext>
                </a:extLst>
              </a:tr>
              <a:tr h="49719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Marks Ave: Lincoln Ave to Dinuba Ave, W Caruthers Ave to W Conejo Ave 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59491823"/>
                  </a:ext>
                </a:extLst>
              </a:tr>
              <a:tr h="51773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Ashlan Ave: </a:t>
                      </a:r>
                      <a:r>
                        <a:rPr lang="en-US" sz="1200" dirty="0" err="1">
                          <a:effectLst/>
                          <a:latin typeface="+mn-lt"/>
                        </a:rPr>
                        <a:t>Maddsen</a:t>
                      </a:r>
                      <a:r>
                        <a:rPr lang="en-US" sz="1200" dirty="0">
                          <a:effectLst/>
                          <a:latin typeface="+mn-lt"/>
                        </a:rPr>
                        <a:t> Ave to Watts Valley Rd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8550243"/>
                  </a:ext>
                </a:extLst>
              </a:tr>
              <a:tr h="49719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Academy Ave: E Adams Ave to E South Ave, E Dinuba Ave to E Mountain View Av 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95334282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33FD57C-5223-D354-9742-8886533AE991}"/>
              </a:ext>
            </a:extLst>
          </p:cNvPr>
          <p:cNvSpPr txBox="1"/>
          <p:nvPr/>
        </p:nvSpPr>
        <p:spPr>
          <a:xfrm>
            <a:off x="7962635" y="3429323"/>
            <a:ext cx="2610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/>
            </a:lvl1pPr>
          </a:lstStyle>
          <a:p>
            <a:r>
              <a:rPr lang="en-US" dirty="0"/>
              <a:t>Centerline Rumble Stripes</a:t>
            </a:r>
          </a:p>
        </p:txBody>
      </p:sp>
      <p:pic>
        <p:nvPicPr>
          <p:cNvPr id="5122" name="Picture 2" descr="What Are Rumble Strips? 5 Types, History and Uses">
            <a:extLst>
              <a:ext uri="{FF2B5EF4-FFF2-40B4-BE49-F238E27FC236}">
                <a16:creationId xmlns:a16="http://schemas.microsoft.com/office/drawing/2014/main" xmlns="" id="{716A375A-5514-AACD-4548-5299C0B3F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1426" y="1103351"/>
            <a:ext cx="4473176" cy="2236588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Installation Guidance for Centerline and Edgeline Rumble Strips in ...">
            <a:extLst>
              <a:ext uri="{FF2B5EF4-FFF2-40B4-BE49-F238E27FC236}">
                <a16:creationId xmlns:a16="http://schemas.microsoft.com/office/drawing/2014/main" xmlns="" id="{224D4550-1DA5-6127-BFA3-E35BF8B96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1922" y="3834278"/>
            <a:ext cx="4473175" cy="2522072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34ECDF7-D6A1-4794-4A54-5104654E839E}"/>
              </a:ext>
            </a:extLst>
          </p:cNvPr>
          <p:cNvSpPr txBox="1"/>
          <p:nvPr/>
        </p:nvSpPr>
        <p:spPr>
          <a:xfrm>
            <a:off x="7983131" y="6445734"/>
            <a:ext cx="2610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/>
            </a:lvl1pPr>
          </a:lstStyle>
          <a:p>
            <a:r>
              <a:rPr lang="en-US" dirty="0"/>
              <a:t>Edgeline Rumble Stripes</a:t>
            </a:r>
          </a:p>
        </p:txBody>
      </p:sp>
    </p:spTree>
    <p:extLst>
      <p:ext uri="{BB962C8B-B14F-4D97-AF65-F5344CB8AC3E}">
        <p14:creationId xmlns:p14="http://schemas.microsoft.com/office/powerpoint/2010/main" val="255861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5A62D7B-9DBF-5ADD-263F-7CF5E1F8A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D14CB9-55C7-4FC2-9348-5AF641E0D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187" y="348205"/>
            <a:ext cx="7187922" cy="2058565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spcAft>
                <a:spcPts val="600"/>
              </a:spcAft>
            </a:pPr>
            <a:r>
              <a:rPr lang="en-US" sz="2800" dirty="0">
                <a:solidFill>
                  <a:srgbClr val="3D5B98"/>
                </a:solidFill>
                <a:latin typeface="+mn-lt"/>
              </a:rPr>
              <a:t>5. Curve ahead Warning Signs (with flashing beacons), chevron signs for curves, Increase the Signage Size to Freeway Sign Size, and update object markers</a:t>
            </a:r>
            <a:br>
              <a:rPr lang="en-US" sz="2800" dirty="0">
                <a:solidFill>
                  <a:srgbClr val="3D5B98"/>
                </a:solidFill>
                <a:latin typeface="+mn-lt"/>
              </a:rPr>
            </a:br>
            <a:endParaRPr lang="en-US" sz="2800" dirty="0">
              <a:solidFill>
                <a:srgbClr val="3D5B98"/>
              </a:solidFill>
              <a:latin typeface="+mn-lt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D97B5EE-D1C3-A03E-E602-F9762E127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0184A79C-86BA-4374-9AE3-3A0010382100}" type="slidenum">
              <a:rPr kumimoji="0" lang="en-US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79549EC5-B78C-8C30-53BB-95ACF7DD6A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7378203"/>
              </p:ext>
            </p:extLst>
          </p:nvPr>
        </p:nvGraphicFramePr>
        <p:xfrm>
          <a:off x="388187" y="2275452"/>
          <a:ext cx="6711353" cy="228165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041276">
                  <a:extLst>
                    <a:ext uri="{9D8B030D-6E8A-4147-A177-3AD203B41FA5}">
                      <a16:colId xmlns:a16="http://schemas.microsoft.com/office/drawing/2014/main" xmlns="" val="938416447"/>
                    </a:ext>
                  </a:extLst>
                </a:gridCol>
                <a:gridCol w="4604998">
                  <a:extLst>
                    <a:ext uri="{9D8B030D-6E8A-4147-A177-3AD203B41FA5}">
                      <a16:colId xmlns:a16="http://schemas.microsoft.com/office/drawing/2014/main" xmlns="" val="2659018204"/>
                    </a:ext>
                  </a:extLst>
                </a:gridCol>
                <a:gridCol w="1065079">
                  <a:extLst>
                    <a:ext uri="{9D8B030D-6E8A-4147-A177-3AD203B41FA5}">
                      <a16:colId xmlns:a16="http://schemas.microsoft.com/office/drawing/2014/main" xmlns="" val="536312883"/>
                    </a:ext>
                  </a:extLst>
                </a:gridCol>
              </a:tblGrid>
              <a:tr h="517227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1" i="0" cap="none" spc="3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Sr.No</a:t>
                      </a:r>
                      <a:r>
                        <a:rPr lang="en-US" sz="1200" b="1" i="0" cap="none" spc="3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en-US" sz="1200" b="1" cap="none" spc="3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5919" marT="3233" marB="3233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1" cap="none" spc="3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Locations</a:t>
                      </a:r>
                      <a:endParaRPr lang="en-US" sz="1200" b="1" cap="none" spc="3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5919" marT="3233" marB="3233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1" cap="none" spc="3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District No</a:t>
                      </a:r>
                    </a:p>
                  </a:txBody>
                  <a:tcPr marL="0" marR="5919" marT="3233" marB="3233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97632141"/>
                  </a:ext>
                </a:extLst>
              </a:tr>
              <a:tr h="441107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Millerton Ave (Entire Corridor)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39293684"/>
                  </a:ext>
                </a:extLst>
              </a:tr>
              <a:tr h="441107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Auberry Rd (Entire Corridor)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48740147"/>
                  </a:ext>
                </a:extLst>
              </a:tr>
              <a:tr h="441107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Kearney </a:t>
                      </a:r>
                      <a:r>
                        <a:rPr lang="en-US" sz="1200" dirty="0" smtClean="0">
                          <a:effectLst/>
                          <a:latin typeface="+mn-lt"/>
                        </a:rPr>
                        <a:t>Blvd </a:t>
                      </a:r>
                      <a:r>
                        <a:rPr lang="en-US" sz="1200" dirty="0">
                          <a:effectLst/>
                          <a:latin typeface="+mn-lt"/>
                        </a:rPr>
                        <a:t>(Entire Corridor)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7364538"/>
                  </a:ext>
                </a:extLst>
              </a:tr>
              <a:tr h="44110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Fowler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Ave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dirty="0" smtClean="0">
                          <a:effectLst/>
                          <a:latin typeface="+mn-lt"/>
                        </a:rPr>
                        <a:t>(Entire </a:t>
                      </a:r>
                      <a:r>
                        <a:rPr lang="en-US" sz="1200" dirty="0">
                          <a:effectLst/>
                          <a:latin typeface="+mn-lt"/>
                        </a:rPr>
                        <a:t>Corridor)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4838460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79A9B71-564A-5299-DCCF-5BFFA606D2A1}"/>
              </a:ext>
            </a:extLst>
          </p:cNvPr>
          <p:cNvSpPr txBox="1"/>
          <p:nvPr/>
        </p:nvSpPr>
        <p:spPr>
          <a:xfrm>
            <a:off x="7455339" y="2892768"/>
            <a:ext cx="41328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/>
            </a:lvl1pPr>
          </a:lstStyle>
          <a:p>
            <a:r>
              <a:rPr lang="en-US" dirty="0"/>
              <a:t>Curve advance warning signs (flashing beacon)</a:t>
            </a:r>
          </a:p>
        </p:txBody>
      </p:sp>
      <p:pic>
        <p:nvPicPr>
          <p:cNvPr id="3" name="Picture 2" descr="Flashing LED Curve Warning BlinkerSign® - Curve Warning | TAPCO">
            <a:extLst>
              <a:ext uri="{FF2B5EF4-FFF2-40B4-BE49-F238E27FC236}">
                <a16:creationId xmlns:a16="http://schemas.microsoft.com/office/drawing/2014/main" xmlns="" id="{964FC705-33EC-C8E5-01C6-CC985A729DCB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109" y="529418"/>
            <a:ext cx="3776632" cy="2212914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DAA142C-F47B-D9E7-2083-19050241CCC2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6109" y="3381758"/>
            <a:ext cx="3776632" cy="2350698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170DD5F-EC1C-B1EC-4C03-527B5BE1C705}"/>
              </a:ext>
            </a:extLst>
          </p:cNvPr>
          <p:cNvSpPr txBox="1"/>
          <p:nvPr/>
        </p:nvSpPr>
        <p:spPr>
          <a:xfrm>
            <a:off x="8706168" y="5882892"/>
            <a:ext cx="16311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/>
            </a:lvl1pPr>
          </a:lstStyle>
          <a:p>
            <a:r>
              <a:rPr lang="en-US" dirty="0"/>
              <a:t>Object Markers</a:t>
            </a:r>
          </a:p>
        </p:txBody>
      </p:sp>
    </p:spTree>
    <p:extLst>
      <p:ext uri="{BB962C8B-B14F-4D97-AF65-F5344CB8AC3E}">
        <p14:creationId xmlns:p14="http://schemas.microsoft.com/office/powerpoint/2010/main" val="416495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03F6A3A-8509-2296-5F47-DAD86EFD8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BB4501-4C0E-233F-985D-D78FDA0E0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912" y="-31871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4000" dirty="0">
                <a:solidFill>
                  <a:srgbClr val="3D5B98"/>
                </a:solidFill>
                <a:latin typeface="+mn-lt"/>
              </a:rPr>
              <a:t>6. </a:t>
            </a:r>
            <a:r>
              <a:rPr lang="en-US" sz="4000" dirty="0" smtClean="0">
                <a:solidFill>
                  <a:srgbClr val="3D5B98"/>
                </a:solidFill>
                <a:latin typeface="+mn-lt"/>
              </a:rPr>
              <a:t>Install/Improve Street </a:t>
            </a:r>
            <a:r>
              <a:rPr lang="en-US" sz="4000" dirty="0">
                <a:solidFill>
                  <a:srgbClr val="3D5B98"/>
                </a:solidFill>
                <a:latin typeface="+mn-lt"/>
              </a:rPr>
              <a:t>Lighting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D9504F9-09CD-98F4-5E1F-FD03FDEB7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0184A79C-86BA-4374-9AE3-3A0010382100}" type="slidenum">
              <a:rPr kumimoji="0" lang="en-US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5A9726C8-614D-BA93-9988-9B05468C0F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79778"/>
              </p:ext>
            </p:extLst>
          </p:nvPr>
        </p:nvGraphicFramePr>
        <p:xfrm>
          <a:off x="388188" y="1397479"/>
          <a:ext cx="5978105" cy="2785243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927512">
                  <a:extLst>
                    <a:ext uri="{9D8B030D-6E8A-4147-A177-3AD203B41FA5}">
                      <a16:colId xmlns:a16="http://schemas.microsoft.com/office/drawing/2014/main" xmlns="" val="938416447"/>
                    </a:ext>
                  </a:extLst>
                </a:gridCol>
                <a:gridCol w="4101879">
                  <a:extLst>
                    <a:ext uri="{9D8B030D-6E8A-4147-A177-3AD203B41FA5}">
                      <a16:colId xmlns:a16="http://schemas.microsoft.com/office/drawing/2014/main" xmlns="" val="2659018204"/>
                    </a:ext>
                  </a:extLst>
                </a:gridCol>
                <a:gridCol w="948714">
                  <a:extLst>
                    <a:ext uri="{9D8B030D-6E8A-4147-A177-3AD203B41FA5}">
                      <a16:colId xmlns:a16="http://schemas.microsoft.com/office/drawing/2014/main" xmlns="" val="536312883"/>
                    </a:ext>
                  </a:extLst>
                </a:gridCol>
              </a:tblGrid>
              <a:tr h="48307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1" i="0" cap="none" spc="3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Sr.No</a:t>
                      </a:r>
                      <a:r>
                        <a:rPr lang="en-US" sz="1200" b="1" i="0" cap="none" spc="3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en-US" sz="1200" b="1" cap="none" spc="3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5919" marT="3233" marB="3233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1" cap="none" spc="3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Locations</a:t>
                      </a:r>
                      <a:endParaRPr lang="en-US" sz="1200" b="1" cap="none" spc="3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5919" marT="3233" marB="3233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1" cap="none" spc="3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District No</a:t>
                      </a:r>
                    </a:p>
                  </a:txBody>
                  <a:tcPr marL="0" marR="5919" marT="3233" marB="3233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97632141"/>
                  </a:ext>
                </a:extLst>
              </a:tr>
              <a:tr h="39692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Jensen Ave: S Clovis Ave to S De Wolf Ave 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4,5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39293684"/>
                  </a:ext>
                </a:extLst>
              </a:tr>
              <a:tr h="39692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Belmont Ave: N Westlawn Ave to N Lafayette Ave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48740147"/>
                  </a:ext>
                </a:extLst>
              </a:tr>
              <a:tr h="71446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Kearney Blvd: S Blythe Ave to S Westlawn Ave (Kearney Park Safety Improvement) 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7364538"/>
                  </a:ext>
                </a:extLst>
              </a:tr>
              <a:tr h="39692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Fowler Ave: E </a:t>
                      </a:r>
                      <a:r>
                        <a:rPr lang="en-US" sz="1200" dirty="0" err="1">
                          <a:effectLst/>
                          <a:latin typeface="+mn-lt"/>
                        </a:rPr>
                        <a:t>Behymer</a:t>
                      </a:r>
                      <a:r>
                        <a:rPr lang="en-US" sz="1200" dirty="0">
                          <a:effectLst/>
                          <a:latin typeface="+mn-lt"/>
                        </a:rPr>
                        <a:t> Ave to Perrin Ave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48384603"/>
                  </a:ext>
                </a:extLst>
              </a:tr>
              <a:tr h="39692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Friant Rd: N Fork Rd to N Willow Ave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2,5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8791835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D73FC46-E433-772E-49E5-8BF95960FE30}"/>
              </a:ext>
            </a:extLst>
          </p:cNvPr>
          <p:cNvSpPr txBox="1"/>
          <p:nvPr/>
        </p:nvSpPr>
        <p:spPr>
          <a:xfrm>
            <a:off x="7722759" y="4262260"/>
            <a:ext cx="2734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/>
            </a:lvl1pPr>
          </a:lstStyle>
          <a:p>
            <a:r>
              <a:rPr lang="en-US" dirty="0" smtClean="0"/>
              <a:t>Install/Improve Street </a:t>
            </a:r>
            <a:r>
              <a:rPr lang="en-US" dirty="0"/>
              <a:t>Lighting</a:t>
            </a:r>
          </a:p>
        </p:txBody>
      </p:sp>
      <p:pic>
        <p:nvPicPr>
          <p:cNvPr id="9" name="Picture 8" descr="Smart street lighting systems | Smart city lighting | AEC Illuminazione">
            <a:extLst>
              <a:ext uri="{FF2B5EF4-FFF2-40B4-BE49-F238E27FC236}">
                <a16:creationId xmlns:a16="http://schemas.microsoft.com/office/drawing/2014/main" xmlns="" id="{DF8B5E96-51AF-7328-EDB6-EC707CB973E2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839" y="1373520"/>
            <a:ext cx="4714414" cy="2808912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6309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9BB7EF7-BC30-CE78-DFDE-C04AE9805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4E6D7C2-0FD6-20B4-75A4-5AFD12105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188" y="46171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4000" dirty="0">
                <a:solidFill>
                  <a:srgbClr val="3D5B98"/>
                </a:solidFill>
                <a:latin typeface="+mn-lt"/>
              </a:rPr>
              <a:t>7. Intersection Safety Improvements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75C8305-7F0F-D86C-DDAC-41BE90219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0184A79C-86BA-4374-9AE3-3A0010382100}" type="slidenum">
              <a:rPr kumimoji="0" lang="en-US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079FDA5B-7CF1-011C-F74F-35AC5B0138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334472"/>
              </p:ext>
            </p:extLst>
          </p:nvPr>
        </p:nvGraphicFramePr>
        <p:xfrm>
          <a:off x="301925" y="1703440"/>
          <a:ext cx="5589917" cy="2946197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412599">
                  <a:extLst>
                    <a:ext uri="{9D8B030D-6E8A-4147-A177-3AD203B41FA5}">
                      <a16:colId xmlns:a16="http://schemas.microsoft.com/office/drawing/2014/main" xmlns="" val="938416447"/>
                    </a:ext>
                  </a:extLst>
                </a:gridCol>
                <a:gridCol w="1698430">
                  <a:extLst>
                    <a:ext uri="{9D8B030D-6E8A-4147-A177-3AD203B41FA5}">
                      <a16:colId xmlns:a16="http://schemas.microsoft.com/office/drawing/2014/main" xmlns="" val="2659018204"/>
                    </a:ext>
                  </a:extLst>
                </a:gridCol>
                <a:gridCol w="2560994">
                  <a:extLst>
                    <a:ext uri="{9D8B030D-6E8A-4147-A177-3AD203B41FA5}">
                      <a16:colId xmlns:a16="http://schemas.microsoft.com/office/drawing/2014/main" xmlns="" val="1536725792"/>
                    </a:ext>
                  </a:extLst>
                </a:gridCol>
                <a:gridCol w="917894">
                  <a:extLst>
                    <a:ext uri="{9D8B030D-6E8A-4147-A177-3AD203B41FA5}">
                      <a16:colId xmlns:a16="http://schemas.microsoft.com/office/drawing/2014/main" xmlns="" val="536312883"/>
                    </a:ext>
                  </a:extLst>
                </a:gridCol>
              </a:tblGrid>
              <a:tr h="789627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1" i="0" cap="none" spc="3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Sr.No</a:t>
                      </a:r>
                      <a:r>
                        <a:rPr lang="en-US" sz="1200" b="1" i="0" cap="none" spc="3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en-US" sz="1200" b="1" cap="none" spc="3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5919" marT="3233" marB="3233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1" cap="none" spc="3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Intersection/Corridor Safety Improvements</a:t>
                      </a:r>
                    </a:p>
                  </a:txBody>
                  <a:tcPr marL="0" marR="5919" marT="3233" marB="3233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1" cap="none" spc="3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Potential Improvements</a:t>
                      </a:r>
                    </a:p>
                  </a:txBody>
                  <a:tcPr marL="0" marR="5919" marT="3233" marB="3233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1" cap="none" spc="3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District No</a:t>
                      </a:r>
                    </a:p>
                  </a:txBody>
                  <a:tcPr marL="0" marR="5919" marT="3233" marB="3233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97632141"/>
                  </a:ext>
                </a:extLst>
              </a:tr>
              <a:tr h="85113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0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Jensen Ave &amp; Valentine Ave</a:t>
                      </a:r>
                    </a:p>
                  </a:txBody>
                  <a:tcPr marL="0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Bulbouts, High-Visibility Crosswalk, RRFB, Intersection Lighting, Roundabout</a:t>
                      </a:r>
                    </a:p>
                  </a:txBody>
                  <a:tcPr marL="0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0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39293684"/>
                  </a:ext>
                </a:extLst>
              </a:tr>
              <a:tr h="45429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29594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Cornelia Ave &amp; Kearney Blvd</a:t>
                      </a:r>
                    </a:p>
                  </a:txBody>
                  <a:tcPr marL="29594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Intersection Lighting, Roundabout</a:t>
                      </a:r>
                    </a:p>
                  </a:txBody>
                  <a:tcPr marL="29594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29594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48740147"/>
                  </a:ext>
                </a:extLst>
              </a:tr>
              <a:tr h="85113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0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Valentine Ave: Jensen Ave to North Ave</a:t>
                      </a:r>
                    </a:p>
                  </a:txBody>
                  <a:tcPr marL="0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Parking and Paved Shoulders</a:t>
                      </a:r>
                    </a:p>
                  </a:txBody>
                  <a:tcPr marL="0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0" marR="4848" marT="3233" marB="323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7364538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779F924-677E-FA00-296B-D39AF3049CD8}"/>
              </a:ext>
            </a:extLst>
          </p:cNvPr>
          <p:cNvSpPr txBox="1"/>
          <p:nvPr/>
        </p:nvSpPr>
        <p:spPr>
          <a:xfrm>
            <a:off x="6288656" y="6277302"/>
            <a:ext cx="3012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/>
            </a:lvl1pPr>
          </a:lstStyle>
          <a:p>
            <a:r>
              <a:rPr lang="en-US" dirty="0"/>
              <a:t>Rectangular Rapid Flashing Beacon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DCC8CC7A-9F06-5388-3D44-C40EB851071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656" y="1053660"/>
            <a:ext cx="2818039" cy="1818936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 descr="Roundabouts | FHWA">
            <a:extLst>
              <a:ext uri="{FF2B5EF4-FFF2-40B4-BE49-F238E27FC236}">
                <a16:creationId xmlns:a16="http://schemas.microsoft.com/office/drawing/2014/main" xmlns="" id="{3B801544-356A-12D2-2A59-8A543DD71060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4417" y="2609753"/>
            <a:ext cx="2944580" cy="196276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 descr="The Spectacular Seven: FHWA's New Pedestrian Safety Countermeasures">
            <a:extLst>
              <a:ext uri="{FF2B5EF4-FFF2-40B4-BE49-F238E27FC236}">
                <a16:creationId xmlns:a16="http://schemas.microsoft.com/office/drawing/2014/main" xmlns="" id="{7D96E26B-94A8-189A-FBD2-C5405A44348C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656" y="4230855"/>
            <a:ext cx="3012077" cy="2007756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18E2053-EEB5-FCC3-1DF5-259B695D55D1}"/>
              </a:ext>
            </a:extLst>
          </p:cNvPr>
          <p:cNvSpPr txBox="1"/>
          <p:nvPr/>
        </p:nvSpPr>
        <p:spPr>
          <a:xfrm>
            <a:off x="6859512" y="2943698"/>
            <a:ext cx="1930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/>
            </a:lvl1pPr>
          </a:lstStyle>
          <a:p>
            <a:r>
              <a:rPr lang="en-US" dirty="0"/>
              <a:t>Intersection Lighting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9CC2363-1E15-BF4E-7A4C-A147C1857EE0}"/>
              </a:ext>
            </a:extLst>
          </p:cNvPr>
          <p:cNvSpPr txBox="1"/>
          <p:nvPr/>
        </p:nvSpPr>
        <p:spPr>
          <a:xfrm>
            <a:off x="9934831" y="4567401"/>
            <a:ext cx="11892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/>
            </a:lvl1pPr>
          </a:lstStyle>
          <a:p>
            <a:r>
              <a:rPr lang="en-US" dirty="0"/>
              <a:t>Roundabout</a:t>
            </a:r>
          </a:p>
        </p:txBody>
      </p:sp>
    </p:spTree>
    <p:extLst>
      <p:ext uri="{BB962C8B-B14F-4D97-AF65-F5344CB8AC3E}">
        <p14:creationId xmlns:p14="http://schemas.microsoft.com/office/powerpoint/2010/main" val="121716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85F4B3D-7ADD-FCA7-2488-299129119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8C6A05-8899-AE24-0574-218BB1DD9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8" y="17253"/>
            <a:ext cx="10402019" cy="9402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4000" dirty="0" smtClean="0">
                <a:solidFill>
                  <a:srgbClr val="3D5B98"/>
                </a:solidFill>
                <a:latin typeface="+mn-lt"/>
              </a:rPr>
              <a:t>8. Safe Route to School (SRTS) </a:t>
            </a:r>
            <a:r>
              <a:rPr lang="en-US" sz="4000" dirty="0">
                <a:solidFill>
                  <a:srgbClr val="3D5B98"/>
                </a:solidFill>
                <a:latin typeface="+mn-lt"/>
              </a:rPr>
              <a:t>Projects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2E263E0-6BA8-4B69-9044-127020CE9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0184A79C-86BA-4374-9AE3-3A0010382100}" type="slidenum">
              <a:rPr kumimoji="0" lang="en-US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11013B8-B02F-412B-4E96-E6724518E31F}"/>
              </a:ext>
            </a:extLst>
          </p:cNvPr>
          <p:cNvSpPr txBox="1"/>
          <p:nvPr/>
        </p:nvSpPr>
        <p:spPr>
          <a:xfrm>
            <a:off x="9003518" y="3355569"/>
            <a:ext cx="25591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/>
            </a:lvl1pPr>
          </a:lstStyle>
          <a:p>
            <a:r>
              <a:rPr lang="en-US" dirty="0"/>
              <a:t>High-Visibility Crosswalk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xmlns="" id="{C545D551-2E14-62F1-0DCF-4D68F0A2D8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3889918"/>
              </p:ext>
            </p:extLst>
          </p:nvPr>
        </p:nvGraphicFramePr>
        <p:xfrm>
          <a:off x="439948" y="809712"/>
          <a:ext cx="7720642" cy="5433324"/>
        </p:xfrm>
        <a:graphic>
          <a:graphicData uri="http://schemas.openxmlformats.org/drawingml/2006/table">
            <a:tbl>
              <a:tblPr/>
              <a:tblGrid>
                <a:gridCol w="2354338">
                  <a:extLst>
                    <a:ext uri="{9D8B030D-6E8A-4147-A177-3AD203B41FA5}">
                      <a16:colId xmlns:a16="http://schemas.microsoft.com/office/drawing/2014/main" xmlns="" val="1555028989"/>
                    </a:ext>
                  </a:extLst>
                </a:gridCol>
                <a:gridCol w="2998818">
                  <a:extLst>
                    <a:ext uri="{9D8B030D-6E8A-4147-A177-3AD203B41FA5}">
                      <a16:colId xmlns:a16="http://schemas.microsoft.com/office/drawing/2014/main" xmlns="" val="1366939095"/>
                    </a:ext>
                  </a:extLst>
                </a:gridCol>
                <a:gridCol w="2367486">
                  <a:extLst>
                    <a:ext uri="{9D8B030D-6E8A-4147-A177-3AD203B41FA5}">
                      <a16:colId xmlns:a16="http://schemas.microsoft.com/office/drawing/2014/main" xmlns="" val="2733939270"/>
                    </a:ext>
                  </a:extLst>
                </a:gridCol>
              </a:tblGrid>
              <a:tr h="25167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 b="1" dirty="0">
                          <a:effectLst/>
                        </a:rPr>
                        <a:t>Associated School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 b="1" dirty="0">
                          <a:effectLst/>
                        </a:rPr>
                        <a:t>Location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 b="1" dirty="0">
                          <a:effectLst/>
                        </a:rPr>
                        <a:t>Type of Improvement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35583072"/>
                  </a:ext>
                </a:extLst>
              </a:tr>
              <a:tr h="252394">
                <a:tc rowSpan="4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Biola-Pershing Preschool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Shaw Ave from N 3rd St to N 7th St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Signage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38717870"/>
                  </a:ext>
                </a:extLst>
              </a:tr>
              <a:tr h="25239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W E Ave from N 3rd St to N 5th Ave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Sidewalk 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3181255"/>
                  </a:ext>
                </a:extLst>
              </a:tr>
              <a:tr h="25239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W F Ave from N 3rd St to N 7th Ave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Sidewalk 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84703085"/>
                  </a:ext>
                </a:extLst>
              </a:tr>
              <a:tr h="2300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N 7th St from W C St to W G St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Sidewalk 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74021106"/>
                  </a:ext>
                </a:extLst>
              </a:tr>
              <a:tr h="252394">
                <a:tc rowSpan="4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Raisin City State Preschool; Raisin City Elementary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W Bowles Ave from S Bryan Ave to School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Sidewalk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1402003"/>
                  </a:ext>
                </a:extLst>
              </a:tr>
              <a:tr h="2300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W </a:t>
                      </a:r>
                      <a:r>
                        <a:rPr lang="en-US" sz="1000" dirty="0" err="1">
                          <a:effectLst/>
                        </a:rPr>
                        <a:t>Bolwles</a:t>
                      </a:r>
                      <a:r>
                        <a:rPr lang="en-US" sz="1000" dirty="0">
                          <a:effectLst/>
                        </a:rPr>
                        <a:t> Ave and S Ring Ave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High-Visibility Crosswalk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87025130"/>
                  </a:ext>
                </a:extLst>
              </a:tr>
              <a:tr h="3427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Ormus Ave from Manning Ave to W Springfield Ave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Sidewalk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56932661"/>
                  </a:ext>
                </a:extLst>
              </a:tr>
              <a:tr h="3427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S Ring Ave From Manning Ave to W </a:t>
                      </a:r>
                      <a:r>
                        <a:rPr lang="en-US" sz="1000" dirty="0" err="1">
                          <a:effectLst/>
                        </a:rPr>
                        <a:t>Fike</a:t>
                      </a:r>
                      <a:r>
                        <a:rPr lang="en-US" sz="1000" dirty="0">
                          <a:effectLst/>
                        </a:rPr>
                        <a:t> Ave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Sidewalk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6491210"/>
                  </a:ext>
                </a:extLst>
              </a:tr>
              <a:tr h="230061">
                <a:tc rowSpan="8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Washington Colony Elementary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Lincoln Ave and Geneva Ave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High-Visibility Crosswalk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76096330"/>
                  </a:ext>
                </a:extLst>
              </a:tr>
              <a:tr h="2300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Lincoln Ave and Elm Ave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High-Visibility Crosswalk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21124758"/>
                  </a:ext>
                </a:extLst>
              </a:tr>
              <a:tr h="1287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Lincoln Ave and Elm Ave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Pavement Marking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83182325"/>
                  </a:ext>
                </a:extLst>
              </a:tr>
              <a:tr h="25239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E Lincoln Ave- W of Lotus Ave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Mid-block High-Visibility Crosswalk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91171316"/>
                  </a:ext>
                </a:extLst>
              </a:tr>
              <a:tr h="25239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S Elm Ave from E Fantz Ave to Lincoln Ave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Sidewalk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94935975"/>
                  </a:ext>
                </a:extLst>
              </a:tr>
              <a:tr h="25239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S Elm Ave from E </a:t>
                      </a:r>
                      <a:r>
                        <a:rPr lang="en-US" sz="1000" dirty="0" err="1">
                          <a:effectLst/>
                        </a:rPr>
                        <a:t>Fantz</a:t>
                      </a:r>
                      <a:r>
                        <a:rPr lang="en-US" sz="1000" dirty="0">
                          <a:effectLst/>
                        </a:rPr>
                        <a:t> Ave to Larsen Ave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Pavement Marking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19230285"/>
                  </a:ext>
                </a:extLst>
              </a:tr>
              <a:tr h="2300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S Elm Ave and E Crooks Ave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Mid-block Crosswalk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93855724"/>
                  </a:ext>
                </a:extLst>
              </a:tr>
              <a:tr h="25239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 err="1">
                          <a:effectLst/>
                        </a:rPr>
                        <a:t>Williamette</a:t>
                      </a:r>
                      <a:r>
                        <a:rPr lang="en-US" sz="1000" dirty="0">
                          <a:effectLst/>
                        </a:rPr>
                        <a:t> Ave from Elm Ave to Lily Ave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Sidewalk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64714838"/>
                  </a:ext>
                </a:extLst>
              </a:tr>
              <a:tr h="230061"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Endeavor Charter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Palm Ave and Shaw Ave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High-Visibility Crosswalk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83260618"/>
                  </a:ext>
                </a:extLst>
              </a:tr>
              <a:tr h="25239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Palm Ave from Shaw Ave to Rialto Ave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Sidewalk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07859911"/>
                  </a:ext>
                </a:extLst>
              </a:tr>
              <a:tr h="342750"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Orange Center School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i="1" dirty="0">
                          <a:effectLst/>
                        </a:rPr>
                        <a:t>S Cherry Ave from S of North Ave to W Central Ave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Bike Lane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52995079"/>
                  </a:ext>
                </a:extLst>
              </a:tr>
              <a:tr h="3427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S Cherry Ave from S of North Ave to W Central Ave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Edgeline Striping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90506840"/>
                  </a:ext>
                </a:extLst>
              </a:tr>
            </a:tbl>
          </a:graphicData>
        </a:graphic>
      </p:graphicFrame>
      <p:pic>
        <p:nvPicPr>
          <p:cNvPr id="6146" name="Picture 2" descr="Vision Zero Update: Report Your Near-Misses and Street Safety Concerns">
            <a:extLst>
              <a:ext uri="{FF2B5EF4-FFF2-40B4-BE49-F238E27FC236}">
                <a16:creationId xmlns:a16="http://schemas.microsoft.com/office/drawing/2014/main" xmlns="" id="{12957EC1-C650-6539-5EA7-E94E5AF42B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3668" y="793920"/>
            <a:ext cx="3375497" cy="2528641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8915CE26-C83F-8860-97CF-DFC434AECF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8110" y="3837869"/>
            <a:ext cx="3351055" cy="2327866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2FA8000C-A950-C2F9-AE79-1486019B1A7B}"/>
              </a:ext>
            </a:extLst>
          </p:cNvPr>
          <p:cNvSpPr txBox="1"/>
          <p:nvPr/>
        </p:nvSpPr>
        <p:spPr>
          <a:xfrm>
            <a:off x="9674212" y="6169453"/>
            <a:ext cx="1038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/>
            </a:lvl1pPr>
          </a:lstStyle>
          <a:p>
            <a:r>
              <a:rPr lang="en-US" dirty="0"/>
              <a:t>Sidewalk</a:t>
            </a:r>
          </a:p>
        </p:txBody>
      </p:sp>
    </p:spTree>
    <p:extLst>
      <p:ext uri="{BB962C8B-B14F-4D97-AF65-F5344CB8AC3E}">
        <p14:creationId xmlns:p14="http://schemas.microsoft.com/office/powerpoint/2010/main" val="227780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5A771CC-40A8-067C-5C7F-FDAE67EEB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63917B-E2D9-7732-F95E-AB8378F1A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138" y="-112144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4000" dirty="0">
                <a:solidFill>
                  <a:srgbClr val="3D5B98"/>
                </a:solidFill>
                <a:latin typeface="+mn-lt"/>
              </a:rPr>
              <a:t>8. SRTS Projects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6DE1E72-AEA0-C03A-DD0D-5ACC75BF2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0184A79C-86BA-4374-9AE3-3A0010382100}" type="slidenum">
              <a:rPr kumimoji="0" lang="en-US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79FA6584-B0ED-91DD-E293-D4C31663BD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546630"/>
              </p:ext>
            </p:extLst>
          </p:nvPr>
        </p:nvGraphicFramePr>
        <p:xfrm>
          <a:off x="447138" y="1049517"/>
          <a:ext cx="7316636" cy="5023936"/>
        </p:xfrm>
        <a:graphic>
          <a:graphicData uri="http://schemas.openxmlformats.org/drawingml/2006/table">
            <a:tbl>
              <a:tblPr/>
              <a:tblGrid>
                <a:gridCol w="1804356">
                  <a:extLst>
                    <a:ext uri="{9D8B030D-6E8A-4147-A177-3AD203B41FA5}">
                      <a16:colId xmlns:a16="http://schemas.microsoft.com/office/drawing/2014/main" xmlns="" val="2111052428"/>
                    </a:ext>
                  </a:extLst>
                </a:gridCol>
                <a:gridCol w="3338423">
                  <a:extLst>
                    <a:ext uri="{9D8B030D-6E8A-4147-A177-3AD203B41FA5}">
                      <a16:colId xmlns:a16="http://schemas.microsoft.com/office/drawing/2014/main" xmlns="" val="2975176926"/>
                    </a:ext>
                  </a:extLst>
                </a:gridCol>
                <a:gridCol w="2173857">
                  <a:extLst>
                    <a:ext uri="{9D8B030D-6E8A-4147-A177-3AD203B41FA5}">
                      <a16:colId xmlns:a16="http://schemas.microsoft.com/office/drawing/2014/main" xmlns="" val="8678611"/>
                    </a:ext>
                  </a:extLst>
                </a:gridCol>
              </a:tblGrid>
              <a:tr h="25239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 b="1" dirty="0">
                          <a:effectLst/>
                        </a:rPr>
                        <a:t>Associated School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 b="1" dirty="0">
                          <a:effectLst/>
                        </a:rPr>
                        <a:t>Location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 b="1" dirty="0">
                          <a:effectLst/>
                        </a:rPr>
                        <a:t>Type of Improvement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40241175"/>
                  </a:ext>
                </a:extLst>
              </a:tr>
              <a:tr h="25239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Alta Elementary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S Alta Ave from E Parlier Ave to Manning Ave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Advance Warning Signs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79112155"/>
                  </a:ext>
                </a:extLst>
              </a:tr>
              <a:tr h="230061">
                <a:tc rowSpan="4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Quail Lake Environmental Charter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E Ashlan Ave and N Quail Lake Dr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High-Visibility Crosswalk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70951892"/>
                  </a:ext>
                </a:extLst>
              </a:tr>
              <a:tr h="25239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E Ashlan Ave from Quail lake dr to N Del Rey Ave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Sidewalk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12535050"/>
                  </a:ext>
                </a:extLst>
              </a:tr>
              <a:tr h="2300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it-IT" sz="1000" dirty="0">
                          <a:effectLst/>
                        </a:rPr>
                        <a:t>E Ashlan Ave and N Del Rey Ave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High-Visibility Crosswalk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42888361"/>
                  </a:ext>
                </a:extLst>
              </a:tr>
              <a:tr h="3427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N Quail Lake Dr from E Ashlan Ave to N Waterside Dr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Sidewalk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8806239"/>
                  </a:ext>
                </a:extLst>
              </a:tr>
              <a:tr h="342750">
                <a:tc rowSpan="5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Laton Elementary School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E Latonia Ave from E Mount Whitney Ave to Bliss Ave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Sidewalk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01558575"/>
                  </a:ext>
                </a:extLst>
              </a:tr>
              <a:tr h="2300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Latonia Ave and Bliss Ave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High-Visibility Crosswalk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27434576"/>
                  </a:ext>
                </a:extLst>
              </a:tr>
              <a:tr h="2300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Latonia Ave and </a:t>
                      </a:r>
                      <a:r>
                        <a:rPr lang="en-US" sz="1000" dirty="0" err="1">
                          <a:effectLst/>
                        </a:rPr>
                        <a:t>Gonser</a:t>
                      </a:r>
                      <a:r>
                        <a:rPr lang="en-US" sz="1000" dirty="0">
                          <a:effectLst/>
                        </a:rPr>
                        <a:t> St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High-Visibility Crosswalk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12712"/>
                  </a:ext>
                </a:extLst>
              </a:tr>
              <a:tr h="2300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>
                          <a:effectLst/>
                        </a:rPr>
                        <a:t>Latonia Ave and Fowler Ave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High-Visibility Crosswalk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00533143"/>
                  </a:ext>
                </a:extLst>
              </a:tr>
              <a:tr h="2300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Fowler Ave and De Woody Ave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High-Visibility Crosswalk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4819926"/>
                  </a:ext>
                </a:extLst>
              </a:tr>
              <a:tr h="342750"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Terry Elementary School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Fowler Ave from E Saginaw Ave to Murphy Ave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Edgeline Striping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71464036"/>
                  </a:ext>
                </a:extLst>
              </a:tr>
              <a:tr h="25239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Fowler Ave and Mountain View Ave 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Pavement Marking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88596784"/>
                  </a:ext>
                </a:extLst>
              </a:tr>
              <a:tr h="230061">
                <a:tc rowSpan="4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Malaga Elementary School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Central Ave and Chestnut Ave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Pavement Marking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60549105"/>
                  </a:ext>
                </a:extLst>
              </a:tr>
              <a:tr h="2300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Central Ave and Chestnut Ave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High-Visibility Crosswalk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75546598"/>
                  </a:ext>
                </a:extLst>
              </a:tr>
              <a:tr h="2300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Central Ave and Chestnut Ave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Speed Feedback Signs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24302975"/>
                  </a:ext>
                </a:extLst>
              </a:tr>
              <a:tr h="2300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E Gould Ave and S Ward Ave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High-Visibility Crosswalk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72845543"/>
                  </a:ext>
                </a:extLst>
              </a:tr>
              <a:tr h="342750"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Sequoia Elementary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Jensen Ave from S Armstrong Ave to S Temperance Ave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>
                          <a:effectLst/>
                        </a:rPr>
                        <a:t>Advance Warning Signs and Speed Feedback Signs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03234093"/>
                  </a:ext>
                </a:extLst>
              </a:tr>
              <a:tr h="3427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Lodge Rd from Black </a:t>
                      </a:r>
                      <a:r>
                        <a:rPr lang="en-US" sz="1000" dirty="0" err="1">
                          <a:effectLst/>
                        </a:rPr>
                        <a:t>Maountain</a:t>
                      </a:r>
                      <a:r>
                        <a:rPr lang="en-US" sz="1000" dirty="0">
                          <a:effectLst/>
                        </a:rPr>
                        <a:t> Rd to SE of Sierra High School 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 dirty="0">
                          <a:effectLst/>
                        </a:rPr>
                        <a:t>School Warning Signs</a:t>
                      </a:r>
                    </a:p>
                  </a:txBody>
                  <a:tcPr marL="4750" marR="4750" marT="3167" marB="3167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937207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8D79E61-8400-A1DD-3D14-6EFDF1390ED6}"/>
              </a:ext>
            </a:extLst>
          </p:cNvPr>
          <p:cNvSpPr txBox="1"/>
          <p:nvPr/>
        </p:nvSpPr>
        <p:spPr>
          <a:xfrm>
            <a:off x="8423902" y="3356276"/>
            <a:ext cx="31088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School </a:t>
            </a:r>
            <a:r>
              <a:rPr lang="en-US" dirty="0" smtClean="0"/>
              <a:t>Zone Warning </a:t>
            </a:r>
            <a:r>
              <a:rPr lang="en-US" dirty="0"/>
              <a:t>Sign</a:t>
            </a:r>
          </a:p>
        </p:txBody>
      </p:sp>
      <p:pic>
        <p:nvPicPr>
          <p:cNvPr id="10" name="Picture 2" descr="School zone signs in effect and enforceable – ClarkCountyToday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856" y="1049517"/>
            <a:ext cx="3610895" cy="2234242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School Zone Safety | Custom Signage &amp; Crosswalk Solutions - TS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8996" y="3933482"/>
            <a:ext cx="2518614" cy="2048473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8D79E61-8400-A1DD-3D14-6EFDF1390ED6}"/>
              </a:ext>
            </a:extLst>
          </p:cNvPr>
          <p:cNvSpPr txBox="1"/>
          <p:nvPr/>
        </p:nvSpPr>
        <p:spPr>
          <a:xfrm>
            <a:off x="8489830" y="6052154"/>
            <a:ext cx="31088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 smtClean="0"/>
              <a:t>High Visibility Crosswalk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36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5017646-DAD9-3582-145E-C75753D8B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903C77-BA65-09BD-04E4-293B9106C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571" y="-133170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4000" dirty="0" smtClean="0">
                <a:solidFill>
                  <a:srgbClr val="3D5B98"/>
                </a:solidFill>
                <a:latin typeface="+mn-lt"/>
              </a:rPr>
              <a:t>9. Bicycle </a:t>
            </a:r>
            <a:r>
              <a:rPr lang="en-US" sz="4000" dirty="0">
                <a:solidFill>
                  <a:srgbClr val="3D5B98"/>
                </a:solidFill>
                <a:latin typeface="+mn-lt"/>
              </a:rPr>
              <a:t>Facility Projects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BFD1871-280F-E6A3-F813-00198DFE8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0184A79C-86BA-4374-9AE3-3A0010382100}" type="slidenum">
              <a:rPr kumimoji="0" lang="en-US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5B107270-A250-F80E-3110-D29953E8E1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920407"/>
              </p:ext>
            </p:extLst>
          </p:nvPr>
        </p:nvGraphicFramePr>
        <p:xfrm>
          <a:off x="396813" y="1112802"/>
          <a:ext cx="5598545" cy="4796291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550006">
                  <a:extLst>
                    <a:ext uri="{9D8B030D-6E8A-4147-A177-3AD203B41FA5}">
                      <a16:colId xmlns:a16="http://schemas.microsoft.com/office/drawing/2014/main" xmlns="" val="938416447"/>
                    </a:ext>
                  </a:extLst>
                </a:gridCol>
                <a:gridCol w="3858234">
                  <a:extLst>
                    <a:ext uri="{9D8B030D-6E8A-4147-A177-3AD203B41FA5}">
                      <a16:colId xmlns:a16="http://schemas.microsoft.com/office/drawing/2014/main" xmlns="" val="2659018204"/>
                    </a:ext>
                  </a:extLst>
                </a:gridCol>
                <a:gridCol w="1190305">
                  <a:extLst>
                    <a:ext uri="{9D8B030D-6E8A-4147-A177-3AD203B41FA5}">
                      <a16:colId xmlns:a16="http://schemas.microsoft.com/office/drawing/2014/main" xmlns="" val="536312883"/>
                    </a:ext>
                  </a:extLst>
                </a:gridCol>
              </a:tblGrid>
              <a:tr h="50071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1" i="0" cap="none" spc="3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Sr.No</a:t>
                      </a:r>
                      <a:r>
                        <a:rPr lang="en-US" sz="1200" b="1" i="0" cap="none" spc="3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en-US" sz="1200" b="1" cap="none" spc="3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5919" marT="3233" marB="3233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1" cap="none" spc="3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Bicycle Facility Recommendations</a:t>
                      </a:r>
                    </a:p>
                  </a:txBody>
                  <a:tcPr marL="0" marR="5919" marT="3233" marB="3233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b="1" cap="none" spc="3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Bike Facility</a:t>
                      </a:r>
                    </a:p>
                  </a:txBody>
                  <a:tcPr marL="0" marR="5919" marT="3233" marB="3233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97632141"/>
                  </a:ext>
                </a:extLst>
              </a:tr>
              <a:tr h="31541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E Manning Ave: S </a:t>
                      </a:r>
                      <a:r>
                        <a:rPr lang="en-US" sz="1200" dirty="0" err="1">
                          <a:effectLst/>
                          <a:latin typeface="+mn-lt"/>
                        </a:rPr>
                        <a:t>Zediker</a:t>
                      </a:r>
                      <a:r>
                        <a:rPr lang="en-US" sz="1200" dirty="0">
                          <a:effectLst/>
                          <a:latin typeface="+mn-lt"/>
                        </a:rPr>
                        <a:t> Ave to S Kings River Rd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Class II Buffered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39293684"/>
                  </a:ext>
                </a:extLst>
              </a:tr>
              <a:tr h="31541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E Manning Ave: Placer Ave to McMullin Grade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i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Class II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48740147"/>
                  </a:ext>
                </a:extLst>
              </a:tr>
              <a:tr h="31541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Jensen Ave: S Fowler Ave to S McCall Ave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Class III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7364538"/>
                  </a:ext>
                </a:extLst>
              </a:tr>
              <a:tr h="31541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Kearney Blvd : W of </a:t>
                      </a:r>
                      <a:r>
                        <a:rPr lang="en-US" sz="1200" dirty="0" err="1">
                          <a:effectLst/>
                          <a:latin typeface="+mn-lt"/>
                        </a:rPr>
                        <a:t>Grantland</a:t>
                      </a:r>
                      <a:r>
                        <a:rPr lang="en-US" sz="1200" dirty="0">
                          <a:effectLst/>
                          <a:latin typeface="+mn-lt"/>
                        </a:rPr>
                        <a:t> Ave to Goldenrod Ave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Class I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48384603"/>
                  </a:ext>
                </a:extLst>
              </a:tr>
              <a:tr h="31541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Chestnut Ave: Jensen Ave to S Golden State Blvd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Class II Buffered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87918359"/>
                  </a:ext>
                </a:extLst>
              </a:tr>
              <a:tr h="7738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Dinuba Ave: S Del Rey Ave to Kings River Rd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Class II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78306007"/>
                  </a:ext>
                </a:extLst>
              </a:tr>
              <a:tr h="31541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Academy Ave: Mountain View Ave to </a:t>
                      </a:r>
                      <a:r>
                        <a:rPr lang="en-US" sz="1200" dirty="0" err="1">
                          <a:effectLst/>
                          <a:latin typeface="+mn-lt"/>
                        </a:rPr>
                        <a:t>Kamm</a:t>
                      </a:r>
                      <a:r>
                        <a:rPr lang="en-US" sz="1200" dirty="0">
                          <a:effectLst/>
                          <a:latin typeface="+mn-lt"/>
                        </a:rPr>
                        <a:t> Ave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Class II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0212031"/>
                  </a:ext>
                </a:extLst>
              </a:tr>
              <a:tr h="53571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South Ave: </a:t>
                      </a:r>
                      <a:r>
                        <a:rPr lang="en-US" sz="1200" dirty="0" err="1">
                          <a:effectLst/>
                          <a:latin typeface="+mn-lt"/>
                        </a:rPr>
                        <a:t>Frankwood</a:t>
                      </a:r>
                      <a:r>
                        <a:rPr lang="en-US" sz="1200" dirty="0">
                          <a:effectLst/>
                          <a:latin typeface="+mn-lt"/>
                        </a:rPr>
                        <a:t> Ave to Hill Ave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Class II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59491823"/>
                  </a:ext>
                </a:extLst>
              </a:tr>
              <a:tr h="55784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North Ave: Chestnut Ave to McCall Ave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Class II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8550243"/>
                  </a:ext>
                </a:extLst>
              </a:tr>
              <a:tr h="53571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Auberry Rd: SR 168 (Big Sandy Valley) to SR 168 (Pineridge)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20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Class III</a:t>
                      </a:r>
                    </a:p>
                  </a:txBody>
                  <a:tcPr marL="28575" marR="28575" marT="19050" marB="1905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95334282"/>
                  </a:ext>
                </a:extLst>
              </a:tr>
            </a:tbl>
          </a:graphicData>
        </a:graphic>
      </p:graphicFrame>
      <p:pic>
        <p:nvPicPr>
          <p:cNvPr id="9" name="Picture 2" descr="Bikeway Design — Silicon Valley Bicycle Coalition">
            <a:extLst>
              <a:ext uri="{FF2B5EF4-FFF2-40B4-BE49-F238E27FC236}">
                <a16:creationId xmlns="" xmlns:a16="http://schemas.microsoft.com/office/drawing/2014/main" id="{DE2937B2-CA45-0690-AE63-4DB492881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704" y="548957"/>
            <a:ext cx="5380716" cy="1852461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BD59966-CDE8-298E-73E5-FBB01A1683BB}"/>
              </a:ext>
            </a:extLst>
          </p:cNvPr>
          <p:cNvSpPr txBox="1"/>
          <p:nvPr/>
        </p:nvSpPr>
        <p:spPr>
          <a:xfrm>
            <a:off x="7638153" y="2492491"/>
            <a:ext cx="2737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 fontAlgn="ctr">
              <a:defRPr sz="12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Class II Bike Lane</a:t>
            </a:r>
          </a:p>
        </p:txBody>
      </p:sp>
      <p:pic>
        <p:nvPicPr>
          <p:cNvPr id="11" name="Picture 4" descr="Bike Boulevards are not the best infrastructure for students | Walk ...">
            <a:extLst>
              <a:ext uri="{FF2B5EF4-FFF2-40B4-BE49-F238E27FC236}">
                <a16:creationId xmlns="" xmlns:a16="http://schemas.microsoft.com/office/drawing/2014/main" id="{1D0E1EBF-A9E7-E37E-3325-52B443DE6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191" y="2903735"/>
            <a:ext cx="3550169" cy="1849668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/>
          <a:srcRect l="30481" t="16986" r="7171" b="25060"/>
          <a:stretch/>
        </p:blipFill>
        <p:spPr>
          <a:xfrm>
            <a:off x="6154755" y="4346587"/>
            <a:ext cx="3609558" cy="229574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BD59966-CDE8-298E-73E5-FBB01A1683BB}"/>
              </a:ext>
            </a:extLst>
          </p:cNvPr>
          <p:cNvSpPr txBox="1"/>
          <p:nvPr/>
        </p:nvSpPr>
        <p:spPr>
          <a:xfrm>
            <a:off x="9454183" y="4829129"/>
            <a:ext cx="2737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 fontAlgn="ctr">
              <a:defRPr sz="12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Class </a:t>
            </a:r>
            <a:r>
              <a:rPr lang="en-US" dirty="0" smtClean="0"/>
              <a:t>III </a:t>
            </a:r>
            <a:r>
              <a:rPr lang="en-US" dirty="0"/>
              <a:t>Bike </a:t>
            </a:r>
            <a:r>
              <a:rPr lang="en-US" dirty="0" smtClean="0"/>
              <a:t>Route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9BD59966-CDE8-298E-73E5-FBB01A1683BB}"/>
              </a:ext>
            </a:extLst>
          </p:cNvPr>
          <p:cNvSpPr txBox="1"/>
          <p:nvPr/>
        </p:nvSpPr>
        <p:spPr>
          <a:xfrm>
            <a:off x="5775057" y="4069588"/>
            <a:ext cx="2737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 fontAlgn="ctr">
              <a:defRPr sz="12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Class </a:t>
            </a:r>
            <a:r>
              <a:rPr lang="en-US" dirty="0" smtClean="0"/>
              <a:t>IV Separated Bikeway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4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78" t="15143" r="-543" b="-743"/>
          <a:stretch/>
        </p:blipFill>
        <p:spPr bwMode="auto">
          <a:xfrm>
            <a:off x="-94892" y="0"/>
            <a:ext cx="12378907" cy="6961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1955005"/>
            <a:ext cx="12192000" cy="3355378"/>
          </a:xfrm>
          <a:prstGeom prst="rect">
            <a:avLst/>
          </a:prstGeom>
          <a:solidFill>
            <a:srgbClr val="00206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0" y="1979069"/>
            <a:ext cx="12192000" cy="33027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kern="1200">
                <a:solidFill>
                  <a:srgbClr val="236621"/>
                </a:solidFill>
                <a:latin typeface="Lato" panose="020F0502020204030203" pitchFamily="34" charset="0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prstClr val="white"/>
                </a:solidFill>
                <a:latin typeface="Calibri" panose="020F0502020204030204"/>
              </a:rPr>
              <a:t>Discussion/Questions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A79C-86BA-4374-9AE3-3A00103821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15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368" y="404059"/>
            <a:ext cx="10515600" cy="114304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3D5B98"/>
                </a:solidFill>
              </a:rPr>
              <a:t>Next Steps</a:t>
            </a:r>
            <a:br>
              <a:rPr lang="en-US" dirty="0">
                <a:solidFill>
                  <a:srgbClr val="3D5B98"/>
                </a:solidFill>
              </a:rPr>
            </a:br>
            <a:endParaRPr lang="en-US" dirty="0">
              <a:solidFill>
                <a:srgbClr val="3D5B98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034" y="1381868"/>
            <a:ext cx="4942936" cy="3755820"/>
          </a:xfrm>
        </p:spPr>
        <p:txBody>
          <a:bodyPr>
            <a:normAutofit/>
          </a:bodyPr>
          <a:lstStyle/>
          <a:p>
            <a:r>
              <a:rPr lang="en-US" sz="2400" dirty="0"/>
              <a:t>Finalize Safety Projects based on inputs received </a:t>
            </a:r>
          </a:p>
          <a:p>
            <a:r>
              <a:rPr lang="en-US" sz="2400" dirty="0">
                <a:latin typeface="+mn-lt"/>
              </a:rPr>
              <a:t>Draft and Final SS4A Action Plan</a:t>
            </a:r>
          </a:p>
          <a:p>
            <a:r>
              <a:rPr lang="en-US" sz="2400" dirty="0" smtClean="0"/>
              <a:t>SS4A Action Plan adoption </a:t>
            </a:r>
            <a:r>
              <a:rPr lang="en-US" sz="2400" dirty="0"/>
              <a:t>by County Board on May 19</a:t>
            </a:r>
            <a:endParaRPr lang="en-US" sz="2400" dirty="0"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A79C-86BA-4374-9AE3-3A001038210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00136" y="1381868"/>
            <a:ext cx="6506890" cy="3655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899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6281</TotalTime>
  <Words>4948</Words>
  <Application>Microsoft Office PowerPoint</Application>
  <PresentationFormat>Widescreen</PresentationFormat>
  <Paragraphs>1340</Paragraphs>
  <Slides>45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54" baseType="lpstr">
      <vt:lpstr>Aptos</vt:lpstr>
      <vt:lpstr>Arial</vt:lpstr>
      <vt:lpstr>Calibri</vt:lpstr>
      <vt:lpstr>Calibri Light</vt:lpstr>
      <vt:lpstr>Lato</vt:lpstr>
      <vt:lpstr>Mangal</vt:lpstr>
      <vt:lpstr>Segoe UI</vt:lpstr>
      <vt:lpstr>1_Office Theme</vt:lpstr>
      <vt:lpstr>Office Theme</vt:lpstr>
      <vt:lpstr>PowerPoint Presentation</vt:lpstr>
      <vt:lpstr>Audio</vt:lpstr>
      <vt:lpstr>Agenda</vt:lpstr>
      <vt:lpstr>PowerPoint Presentation</vt:lpstr>
      <vt:lpstr>Unincorporated Fresno County Collision Analysis Findings (2019– 2024) </vt:lpstr>
      <vt:lpstr>Unincorporated Fresno County - Pedestrian</vt:lpstr>
      <vt:lpstr>Unincorporated Fresno County - Bicycle</vt:lpstr>
      <vt:lpstr>High-Injury Corridors (Unincorporated Fresno County)</vt:lpstr>
      <vt:lpstr>High-Injury Intersections (Unincorporated Fresno County) (1-15)</vt:lpstr>
      <vt:lpstr>High-Injury Intersections (Unincorporated Fresno County)(16-30)</vt:lpstr>
      <vt:lpstr>Pedestrian High Risk Corridors (Unincorporated Fresno County)</vt:lpstr>
      <vt:lpstr>Bicycle High Risk Corridors (Unincorporated Fresno County)</vt:lpstr>
      <vt:lpstr>Collision Profiles (Unincorporated Fresno County)</vt:lpstr>
      <vt:lpstr>SS4A Action Plan Participating Cities </vt:lpstr>
      <vt:lpstr>Coalinga High-Injury Network </vt:lpstr>
      <vt:lpstr>Coalinga – Potential Safety Countermeasures</vt:lpstr>
      <vt:lpstr>Firebaugh High-Injury Network </vt:lpstr>
      <vt:lpstr>Firebaugh – Potential Safety Countermeasures</vt:lpstr>
      <vt:lpstr>Kerman High-Injury Network </vt:lpstr>
      <vt:lpstr>Kerman – Potential Safety Countermeasures</vt:lpstr>
      <vt:lpstr>Kingsburg High-Injury Network </vt:lpstr>
      <vt:lpstr>Kingsburg – Potential Safety Countermeasures</vt:lpstr>
      <vt:lpstr>Mendota High-Injury Network </vt:lpstr>
      <vt:lpstr>Mendota – Potential Safety Countermeasures</vt:lpstr>
      <vt:lpstr>Orange Cove High-Injury Network </vt:lpstr>
      <vt:lpstr>Orange Cove – Potential Safety Countermeasures</vt:lpstr>
      <vt:lpstr>Reedley High-Injury Network </vt:lpstr>
      <vt:lpstr>Reedley – Potential Safety Countermeasures</vt:lpstr>
      <vt:lpstr>Selma High-Injury Network </vt:lpstr>
      <vt:lpstr>Selma – Potential Safety Countermeasures</vt:lpstr>
      <vt:lpstr>PowerPoint Presentation</vt:lpstr>
      <vt:lpstr>PowerPoint Presentation</vt:lpstr>
      <vt:lpstr>Draft Safety Projects</vt:lpstr>
      <vt:lpstr>1. Advance Warning Signs</vt:lpstr>
      <vt:lpstr>2. Speed Feedback Signs (including speed limit)</vt:lpstr>
      <vt:lpstr>3. Improve/Install Striping (including intersection Corners)</vt:lpstr>
      <vt:lpstr>4. Install Rumble Stripes (Centerline &amp; Edgeline)</vt:lpstr>
      <vt:lpstr>5. Curve ahead Warning Signs (with flashing beacons), chevron signs for curves, Increase the Signage Size to Freeway Sign Size, and update object markers </vt:lpstr>
      <vt:lpstr>6. Install/Improve Street Lighting</vt:lpstr>
      <vt:lpstr>7. Intersection Safety Improvements</vt:lpstr>
      <vt:lpstr>8. Safe Route to School (SRTS) Projects</vt:lpstr>
      <vt:lpstr>8. SRTS Projects</vt:lpstr>
      <vt:lpstr>9. Bicycle Facility Projects</vt:lpstr>
      <vt:lpstr>PowerPoint Presentation</vt:lpstr>
      <vt:lpstr>Next Steps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Ruta Jariwala</dc:creator>
  <cp:lastModifiedBy>Utsav Domadia</cp:lastModifiedBy>
  <cp:revision>586</cp:revision>
  <dcterms:modified xsi:type="dcterms:W3CDTF">2026-04-22T18:13:28Z</dcterms:modified>
</cp:coreProperties>
</file>