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9"/>
  </p:notesMasterIdLst>
  <p:sldIdLst>
    <p:sldId id="256" r:id="rId3"/>
    <p:sldId id="257" r:id="rId4"/>
    <p:sldId id="287" r:id="rId5"/>
    <p:sldId id="283" r:id="rId6"/>
    <p:sldId id="276" r:id="rId7"/>
    <p:sldId id="543" r:id="rId8"/>
    <p:sldId id="544" r:id="rId9"/>
    <p:sldId id="556" r:id="rId10"/>
    <p:sldId id="569" r:id="rId11"/>
    <p:sldId id="557" r:id="rId12"/>
    <p:sldId id="558" r:id="rId13"/>
    <p:sldId id="559" r:id="rId14"/>
    <p:sldId id="568" r:id="rId15"/>
    <p:sldId id="570" r:id="rId16"/>
    <p:sldId id="571" r:id="rId17"/>
    <p:sldId id="278" r:id="rId18"/>
    <p:sldId id="285" r:id="rId19"/>
    <p:sldId id="284" r:id="rId20"/>
    <p:sldId id="565" r:id="rId21"/>
    <p:sldId id="263" r:id="rId22"/>
    <p:sldId id="560" r:id="rId23"/>
    <p:sldId id="561" r:id="rId24"/>
    <p:sldId id="562" r:id="rId25"/>
    <p:sldId id="563" r:id="rId26"/>
    <p:sldId id="564" r:id="rId27"/>
    <p:sldId id="567" r:id="rId28"/>
  </p:sldIdLst>
  <p:sldSz cx="9144000" cy="6858000" type="screen4x3"/>
  <p:notesSz cx="7010400" cy="9236075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EB Garamond" panose="00000500000000000000" pitchFamily="2" charset="0"/>
      <p:regular r:id="rId34"/>
      <p:bold r:id="rId35"/>
      <p:italic r:id="rId36"/>
      <p:boldItalic r:id="rId37"/>
    </p:embeddedFont>
    <p:embeddedFont>
      <p:font typeface="Garamond" panose="02020404030301010803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j2+imgXNDS+QYhxlZmLSSQxnBeV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 Tilton" initials="JT" lastIdx="1" clrIdx="0">
    <p:extLst>
      <p:ext uri="{19B8F6BF-5375-455C-9EA6-DF929625EA0E}">
        <p15:presenceInfo xmlns:p15="http://schemas.microsoft.com/office/powerpoint/2012/main" userId="563df1d82712fb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21BD3-28E7-46C7-A9DE-9FABA19D80DB}" v="25" dt="2021-08-04T14:45:41.981"/>
  </p1510:revLst>
</p1510:revInfo>
</file>

<file path=ppt/tableStyles.xml><?xml version="1.0" encoding="utf-8"?>
<a:tblStyleLst xmlns:a="http://schemas.openxmlformats.org/drawingml/2006/main" def="{91E02EA7-3355-43AC-B759-658271C0D923}">
  <a:tblStyle styleId="{91E02EA7-3355-43AC-B759-658271C0D923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2F7"/>
          </a:solidFill>
        </a:fill>
      </a:tcStyle>
    </a:wholeTbl>
    <a:band1H>
      <a:tcTxStyle/>
      <a:tcStyle>
        <a:tcBdr/>
        <a:fill>
          <a:solidFill>
            <a:srgbClr val="DCE5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5E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17"/>
    <p:restoredTop sz="94544"/>
  </p:normalViewPr>
  <p:slideViewPr>
    <p:cSldViewPr snapToGrid="0">
      <p:cViewPr varScale="1">
        <p:scale>
          <a:sx n="166" d="100"/>
          <a:sy n="166" d="100"/>
        </p:scale>
        <p:origin x="4182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7" Type="http://customschemas.google.com/relationships/presentationmetadata" Target="meta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4T13:45:28.858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5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675" y="5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Ryder</a:t>
            </a:r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626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626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626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626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Ryder</a:t>
            </a: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9464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Ryder</a:t>
            </a: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263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Ryder</a:t>
            </a: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0568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Jeff</a:t>
            </a:r>
            <a:endParaRPr dirty="0"/>
          </a:p>
        </p:txBody>
      </p:sp>
      <p:sp>
        <p:nvSpPr>
          <p:cNvPr id="190" name="Google Shape;1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Ryder</a:t>
            </a: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Ryder</a:t>
            </a: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245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Ryder</a:t>
            </a: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523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735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1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4" name="Google Shape;2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9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body" idx="1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dt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29"/>
          <p:cNvSpPr txBox="1">
            <a:spLocks noGrp="1"/>
          </p:cNvSpPr>
          <p:nvPr>
            <p:ph type="ft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7" name="Google Shape;107;p29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8" name="Google Shape;108;p29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9" name="Google Shape;109;p29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20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46124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304800" y="1143007"/>
            <a:ext cx="8461248" cy="495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700"/>
              </a:spcBef>
              <a:spcAft>
                <a:spcPts val="0"/>
              </a:spcAft>
              <a:buSzPts val="1680"/>
              <a:buChar char="◻"/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35280" algn="l">
              <a:spcBef>
                <a:spcPts val="550"/>
              </a:spcBef>
              <a:spcAft>
                <a:spcPts val="0"/>
              </a:spcAft>
              <a:buSzPts val="1680"/>
              <a:buChar char="🞑"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23850" algn="l">
              <a:spcBef>
                <a:spcPts val="500"/>
              </a:spcBef>
              <a:spcAft>
                <a:spcPts val="0"/>
              </a:spcAft>
              <a:buSzPts val="1500"/>
              <a:buChar char="■"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0" name="Google Shape;40;p20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"/>
          <p:cNvSpPr txBox="1">
            <a:spLocks noGrp="1"/>
          </p:cNvSpPr>
          <p:nvPr>
            <p:ph type="title"/>
          </p:nvPr>
        </p:nvSpPr>
        <p:spPr>
          <a:xfrm>
            <a:off x="2209800" y="228600"/>
            <a:ext cx="6553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dt" idx="10"/>
          </p:nvPr>
        </p:nvSpPr>
        <p:spPr>
          <a:xfrm>
            <a:off x="6477000" y="6492875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65" name="Google Shape;6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body" idx="2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2" name="Google Shape;72;p23"/>
          <p:cNvSpPr txBox="1">
            <a:spLocks noGrp="1"/>
          </p:cNvSpPr>
          <p:nvPr>
            <p:ph type="body" idx="3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body" idx="4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25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Garamond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Garamond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Garamond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Garamond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Garamond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" name="Google Shape;88;p27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0" name="Google Shape;90;p27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aramond"/>
              <a:buNone/>
              <a:defRPr sz="28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2" name="Google Shape;92;p27"/>
          <p:cNvSpPr txBox="1">
            <a:spLocks noGrp="1"/>
          </p:cNvSpPr>
          <p:nvPr>
            <p:ph type="dt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95" name="Google Shape;95;p27"/>
          <p:cNvSpPr>
            <a:spLocks noGrp="1"/>
          </p:cNvSpPr>
          <p:nvPr>
            <p:ph type="pic" idx="2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1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8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1" name="Google Shape;101;p28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3" name="Google Shape;13;p17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" name="Google Shape;14;p1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" name="Google Shape;15;p17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30" name="Google Shape;30;p16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" name="Google Shape;31;p16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" name="Google Shape;32;p16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gis.com/apps/View/index.html?appid=f311a464f12c4ed78690d55f0d98d14a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hyperlink" Target="http://www.arcgis.com/apps/View/index.html?appid=f311a464f12c4ed78690d55f0d98d14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resentable.or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drawmycacommunity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0" y="49259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County of Fresno</a:t>
            </a:r>
            <a:br>
              <a:rPr lang="en-US" sz="3600" dirty="0"/>
            </a:br>
            <a:r>
              <a:rPr lang="en-US" sz="3600" dirty="0"/>
              <a:t>Redistricting Workshop</a:t>
            </a:r>
            <a:endParaRPr sz="3600" dirty="0"/>
          </a:p>
        </p:txBody>
      </p:sp>
      <p:sp>
        <p:nvSpPr>
          <p:cNvPr id="117" name="Google Shape;117;p1"/>
          <p:cNvSpPr txBox="1">
            <a:spLocks noGrp="1"/>
          </p:cNvSpPr>
          <p:nvPr>
            <p:ph type="dt" idx="10"/>
          </p:nvPr>
        </p:nvSpPr>
        <p:spPr>
          <a:xfrm>
            <a:off x="-1" y="6068699"/>
            <a:ext cx="22436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EB Garamond"/>
                <a:ea typeface="EB Garamond"/>
                <a:cs typeface="EB Garamond"/>
                <a:sym typeface="EB Garamond"/>
              </a:rPr>
              <a:t>August 3 &amp; 4, 2021</a:t>
            </a:r>
            <a:endParaRPr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2362200" y="6073138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indent="0" algn="r">
              <a:spcBef>
                <a:spcPts val="0"/>
              </a:spcBef>
              <a:buSzPct val="60000"/>
            </a:pPr>
            <a:r>
              <a:rPr lang="en-US" sz="1800" dirty="0"/>
              <a:t> </a:t>
            </a:r>
            <a:r>
              <a:rPr lang="en-US" sz="1400" dirty="0"/>
              <a:t>Ryder Todd Smith, President, Tripepi Smith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sz="1400" dirty="0"/>
              <a:t>Jeff Tilton, Senior Consultant, National Demographics Corporation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688B362B-DB9C-4D0D-A761-CA398A4EE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15989"/>
            <a:ext cx="1932808" cy="3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9769867-F093-4967-8C2B-64D87433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6" y="2628601"/>
            <a:ext cx="8952199" cy="15712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341400" y="213275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Defining Neighborhoods</a:t>
            </a:r>
            <a:endParaRPr dirty="0"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688350" y="1522200"/>
            <a:ext cx="7767300" cy="4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000" b="1" dirty="0">
                <a:solidFill>
                  <a:srgbClr val="C13F3F"/>
                </a:solidFill>
              </a:rPr>
              <a:t>1</a:t>
            </a:r>
            <a:r>
              <a:rPr lang="en-US" sz="2000" b="1" baseline="30000" dirty="0">
                <a:solidFill>
                  <a:srgbClr val="C13F3F"/>
                </a:solidFill>
              </a:rPr>
              <a:t>st</a:t>
            </a:r>
            <a:r>
              <a:rPr lang="en-US" sz="2000" b="1" dirty="0">
                <a:solidFill>
                  <a:srgbClr val="C13F3F"/>
                </a:solidFill>
              </a:rPr>
              <a:t> Question: What is your neighborhood?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2000" b="1" dirty="0">
              <a:solidFill>
                <a:srgbClr val="C13F3F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200"/>
              <a:buNone/>
            </a:pPr>
            <a:r>
              <a:rPr lang="en-US" sz="2000" b="1" dirty="0">
                <a:solidFill>
                  <a:srgbClr val="C13F3F"/>
                </a:solidFill>
              </a:rPr>
              <a:t>2</a:t>
            </a:r>
            <a:r>
              <a:rPr lang="en-US" sz="2000" b="1" baseline="30000" dirty="0">
                <a:solidFill>
                  <a:srgbClr val="C13F3F"/>
                </a:solidFill>
              </a:rPr>
              <a:t>nd</a:t>
            </a:r>
            <a:r>
              <a:rPr lang="en-US" sz="2000" b="1" dirty="0">
                <a:solidFill>
                  <a:srgbClr val="C13F3F"/>
                </a:solidFill>
              </a:rPr>
              <a:t> Question: What are its geographic boundaries?</a:t>
            </a:r>
            <a:endParaRPr sz="2000" dirty="0">
              <a:solidFill>
                <a:srgbClr val="C13F3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60"/>
              <a:buNone/>
            </a:pPr>
            <a:endParaRPr sz="1000" b="1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960"/>
              <a:buNone/>
            </a:pPr>
            <a:r>
              <a:rPr lang="en-US" sz="2000" b="1" dirty="0">
                <a:solidFill>
                  <a:srgbClr val="002060"/>
                </a:solidFill>
              </a:rPr>
              <a:t>Examples of physical features defining a neighborhood boundary:</a:t>
            </a:r>
            <a:endParaRPr sz="2000" dirty="0">
              <a:solidFill>
                <a:srgbClr val="002060"/>
              </a:solidFill>
            </a:endParaRPr>
          </a:p>
          <a:p>
            <a:pPr marL="777240" lvl="0" indent="-386080" algn="l" rtl="0"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Natural neighborhood dividing lines, such as highway or major roads, rivers, canals and/or hills</a:t>
            </a:r>
            <a:endParaRPr sz="2000" dirty="0">
              <a:solidFill>
                <a:srgbClr val="002060"/>
              </a:solidFill>
            </a:endParaRPr>
          </a:p>
          <a:p>
            <a:pPr marL="777240" lvl="0" indent="-386080" algn="l" rtl="0"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Areas around parks or schools</a:t>
            </a:r>
            <a:endParaRPr sz="2000" dirty="0">
              <a:solidFill>
                <a:srgbClr val="002060"/>
              </a:solidFill>
            </a:endParaRPr>
          </a:p>
          <a:p>
            <a:pPr marL="777240" lvl="0" indent="-386080" algn="l" rtl="0"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Other neighborhood landmarks</a:t>
            </a:r>
            <a:endParaRPr sz="2000" dirty="0">
              <a:solidFill>
                <a:srgbClr val="002060"/>
              </a:solidFill>
            </a:endParaRPr>
          </a:p>
          <a:p>
            <a:pPr marL="3200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002060"/>
              </a:solidFill>
            </a:endParaRPr>
          </a:p>
          <a:p>
            <a:pPr marL="3200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200"/>
              <a:buNone/>
            </a:pPr>
            <a:r>
              <a:rPr lang="en-US" sz="2000" b="1" dirty="0">
                <a:solidFill>
                  <a:srgbClr val="C13F3F"/>
                </a:solidFill>
              </a:rPr>
              <a:t>In the absence of public testimony, planning records and other similar documents may provide definition.</a:t>
            </a:r>
            <a:endParaRPr sz="2000" dirty="0">
              <a:solidFill>
                <a:srgbClr val="C13F3F"/>
              </a:solidFill>
            </a:endParaRPr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7773" y="5643581"/>
            <a:ext cx="3546227" cy="67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  <p:cxnSp>
        <p:nvCxnSpPr>
          <p:cNvPr id="157" name="Google Shape;157;p4"/>
          <p:cNvCxnSpPr/>
          <p:nvPr/>
        </p:nvCxnSpPr>
        <p:spPr>
          <a:xfrm>
            <a:off x="3043500" y="120387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4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AB569CE6-D97B-42A3-BABA-A754902D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31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5103" y="152974"/>
            <a:ext cx="913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Garamond"/>
              <a:buNone/>
            </a:pPr>
            <a:r>
              <a:rPr lang="en-US" sz="3640" b="1" dirty="0"/>
              <a:t>Beyond Neighborhoods:</a:t>
            </a:r>
            <a:br>
              <a:rPr lang="en-US" sz="3640" b="1" dirty="0"/>
            </a:br>
            <a:r>
              <a:rPr lang="en-US" sz="3640" b="1" dirty="0"/>
              <a:t>Defining Communities of Interest</a:t>
            </a:r>
            <a:endParaRPr sz="3640" dirty="0"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341400" y="1646575"/>
            <a:ext cx="8461200" cy="4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000" b="1" dirty="0">
                <a:solidFill>
                  <a:srgbClr val="C13F3F"/>
                </a:solidFill>
              </a:rPr>
              <a:t>1</a:t>
            </a:r>
            <a:r>
              <a:rPr lang="en-US" sz="2000" b="1" baseline="30000" dirty="0">
                <a:solidFill>
                  <a:srgbClr val="C13F3F"/>
                </a:solidFill>
              </a:rPr>
              <a:t>st</a:t>
            </a:r>
            <a:r>
              <a:rPr lang="en-US" sz="2000" b="1" dirty="0">
                <a:solidFill>
                  <a:srgbClr val="C13F3F"/>
                </a:solidFill>
              </a:rPr>
              <a:t> Question: What defines your community?</a:t>
            </a:r>
            <a:endParaRPr dirty="0">
              <a:solidFill>
                <a:srgbClr val="C13F3F"/>
              </a:solidFill>
            </a:endParaRPr>
          </a:p>
          <a:p>
            <a:pPr marL="777240" lvl="0" indent="-378460" algn="l" rtl="0"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Geographic Area, plus</a:t>
            </a:r>
            <a:endParaRPr sz="2000" dirty="0">
              <a:solidFill>
                <a:srgbClr val="002060"/>
              </a:solidFill>
            </a:endParaRPr>
          </a:p>
          <a:p>
            <a:pPr marL="777240" lvl="0" indent="-378460" algn="l" rtl="0"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Shared issue or characteristic</a:t>
            </a:r>
            <a:endParaRPr sz="2000" dirty="0">
              <a:solidFill>
                <a:srgbClr val="002060"/>
              </a:solidFill>
            </a:endParaRPr>
          </a:p>
          <a:p>
            <a:pPr marL="1097280" lvl="1" indent="-3175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Wingdings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Shared social or economic interest</a:t>
            </a:r>
            <a:endParaRPr sz="1800" dirty="0">
              <a:solidFill>
                <a:srgbClr val="002060"/>
              </a:solidFill>
            </a:endParaRPr>
          </a:p>
          <a:p>
            <a:pPr marL="1097280" lvl="1" indent="-3175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Wingdings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Impacted by county policies</a:t>
            </a:r>
            <a:endParaRPr sz="1800" dirty="0">
              <a:solidFill>
                <a:srgbClr val="002060"/>
              </a:solidFill>
            </a:endParaRPr>
          </a:p>
          <a:p>
            <a:pPr marL="777240" lvl="0" indent="-378460" algn="l" rtl="0"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Tell us “your community’s story”</a:t>
            </a:r>
            <a:endParaRPr sz="2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000" b="1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000" b="1" dirty="0">
                <a:solidFill>
                  <a:srgbClr val="C13F3F"/>
                </a:solidFill>
              </a:rPr>
              <a:t>2</a:t>
            </a:r>
            <a:r>
              <a:rPr lang="en-US" sz="2000" b="1" baseline="30000" dirty="0">
                <a:solidFill>
                  <a:srgbClr val="C13F3F"/>
                </a:solidFill>
              </a:rPr>
              <a:t>nd</a:t>
            </a:r>
            <a:r>
              <a:rPr lang="en-US" sz="2000" b="1" dirty="0">
                <a:solidFill>
                  <a:srgbClr val="C13F3F"/>
                </a:solidFill>
              </a:rPr>
              <a:t> Question:</a:t>
            </a:r>
            <a:r>
              <a:rPr lang="en-US" dirty="0">
                <a:solidFill>
                  <a:srgbClr val="C13F3F"/>
                </a:solidFill>
              </a:rPr>
              <a:t> </a:t>
            </a:r>
            <a:r>
              <a:rPr lang="en-US" sz="2000" b="1" dirty="0">
                <a:solidFill>
                  <a:srgbClr val="C13F3F"/>
                </a:solidFill>
              </a:rPr>
              <a:t>Would this community benefit from being “included within a single district for purposes of its effective and fair representation”? </a:t>
            </a:r>
            <a:endParaRPr dirty="0">
              <a:solidFill>
                <a:srgbClr val="C13F3F"/>
              </a:solidFill>
            </a:endParaRPr>
          </a:p>
          <a:p>
            <a:pPr marL="777240" lvl="0" indent="-378460" algn="l" rtl="0"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Or would it benefit more from having multiple representatives?</a:t>
            </a:r>
            <a:endParaRPr sz="2000" dirty="0">
              <a:solidFill>
                <a:srgbClr val="002060"/>
              </a:solidFill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975900" y="5399300"/>
            <a:ext cx="7192200" cy="708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Definitions of Communities of Interest may </a:t>
            </a:r>
            <a:r>
              <a:rPr lang="en-US" sz="2000" u="sng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not</a:t>
            </a:r>
            <a:r>
              <a:rPr lang="en-US" sz="200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 include relationships with political parties, incumbents, or political candidates.</a:t>
            </a:r>
            <a:endParaRPr sz="2000" dirty="0">
              <a:solidFill>
                <a:srgbClr val="002060"/>
              </a:solidFill>
            </a:endParaRPr>
          </a:p>
        </p:txBody>
      </p:sp>
      <p:sp>
        <p:nvSpPr>
          <p:cNvPr id="166" name="Google Shape;166;p5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  <p:cxnSp>
        <p:nvCxnSpPr>
          <p:cNvPr id="167" name="Google Shape;167;p5"/>
          <p:cNvCxnSpPr/>
          <p:nvPr/>
        </p:nvCxnSpPr>
        <p:spPr>
          <a:xfrm>
            <a:off x="3057000" y="1464513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Google Shape;168;p5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E70CCDAE-81C2-4991-B638-CB6E8A10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318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04800" y="107733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Possible Neighborhoods / Communities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August 3 &amp; 4, 2021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cxnSp>
        <p:nvCxnSpPr>
          <p:cNvPr id="187" name="Google Shape;187;p7"/>
          <p:cNvCxnSpPr/>
          <p:nvPr/>
        </p:nvCxnSpPr>
        <p:spPr>
          <a:xfrm>
            <a:off x="3057000" y="10983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ACBB1-C719-4BE8-80FF-B54BC8C8F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143007"/>
            <a:ext cx="8461248" cy="676399"/>
          </a:xfrm>
        </p:spPr>
        <p:txBody>
          <a:bodyPr/>
          <a:lstStyle/>
          <a:p>
            <a:pPr marL="121920" indent="0">
              <a:buNone/>
            </a:pPr>
            <a:r>
              <a:rPr lang="en-US" b="1" dirty="0">
                <a:solidFill>
                  <a:srgbClr val="C00000"/>
                </a:solidFill>
              </a:rPr>
              <a:t>From July 14, 2021, public workshop: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A54DFBF-2349-4FC2-BB13-71382825C0DF}"/>
              </a:ext>
            </a:extLst>
          </p:cNvPr>
          <p:cNvSpPr txBox="1">
            <a:spLocks/>
          </p:cNvSpPr>
          <p:nvPr/>
        </p:nvSpPr>
        <p:spPr>
          <a:xfrm>
            <a:off x="304800" y="1781595"/>
            <a:ext cx="4909510" cy="496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Riverdale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Lanare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East of CA 41/West of CA 41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Type of crops; no trees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Size of farms and corporations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Family farms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Housing type; access to resources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Unincorporated communities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Lack access to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Farmworker community</a:t>
            </a:r>
          </a:p>
          <a:p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9" name="Google Shape;194;p8">
            <a:extLst>
              <a:ext uri="{FF2B5EF4-FFF2-40B4-BE49-F238E27FC236}">
                <a16:creationId xmlns:a16="http://schemas.microsoft.com/office/drawing/2014/main" id="{2FA491F3-C99D-4CC0-9129-98817D276C1C}"/>
              </a:ext>
            </a:extLst>
          </p:cNvPr>
          <p:cNvSpPr txBox="1"/>
          <p:nvPr/>
        </p:nvSpPr>
        <p:spPr>
          <a:xfrm>
            <a:off x="5852160" y="2170016"/>
            <a:ext cx="2649530" cy="317005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Data collected from the August 2021 </a:t>
            </a:r>
            <a:r>
              <a:rPr lang="en-US" sz="2000" b="1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public workshops will be shared at the October 2021 Public Hearing.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Data collected from all public workshops will be posted on the redistricting website.</a:t>
            </a:r>
            <a:endParaRPr sz="2000" b="1" dirty="0">
              <a:solidFill>
                <a:srgbClr val="002060"/>
              </a:solidFill>
            </a:endParaRPr>
          </a:p>
        </p:txBody>
      </p:sp>
      <p:pic>
        <p:nvPicPr>
          <p:cNvPr id="11" name="Picture 2" descr="Logo">
            <a:extLst>
              <a:ext uri="{FF2B5EF4-FFF2-40B4-BE49-F238E27FC236}">
                <a16:creationId xmlns:a16="http://schemas.microsoft.com/office/drawing/2014/main" id="{A6A6EB73-EEB3-4205-88B2-C5558981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2ACFF3-1B2B-42C7-996A-5C70989BBEAC}"/>
              </a:ext>
            </a:extLst>
          </p:cNvPr>
          <p:cNvSpPr txBox="1"/>
          <p:nvPr/>
        </p:nvSpPr>
        <p:spPr>
          <a:xfrm>
            <a:off x="0" y="5855957"/>
            <a:ext cx="9133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Submissions edited for clarity and brevity</a:t>
            </a:r>
          </a:p>
        </p:txBody>
      </p:sp>
    </p:spTree>
    <p:extLst>
      <p:ext uri="{BB962C8B-B14F-4D97-AF65-F5344CB8AC3E}">
        <p14:creationId xmlns:p14="http://schemas.microsoft.com/office/powerpoint/2010/main" val="23298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04800" y="107733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Possible Neighborhoods / Communities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August 3 &amp; 4, 2021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  <p:cxnSp>
        <p:nvCxnSpPr>
          <p:cNvPr id="187" name="Google Shape;187;p7"/>
          <p:cNvCxnSpPr/>
          <p:nvPr/>
        </p:nvCxnSpPr>
        <p:spPr>
          <a:xfrm>
            <a:off x="3057000" y="10983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ACBB1-C719-4BE8-80FF-B54BC8C8F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143007"/>
            <a:ext cx="8461248" cy="676399"/>
          </a:xfrm>
        </p:spPr>
        <p:txBody>
          <a:bodyPr/>
          <a:lstStyle/>
          <a:p>
            <a:pPr marL="121920" indent="0">
              <a:buNone/>
            </a:pPr>
            <a:r>
              <a:rPr lang="en-US" b="1" dirty="0">
                <a:solidFill>
                  <a:srgbClr val="C00000"/>
                </a:solidFill>
              </a:rPr>
              <a:t>From August 3, 2021, public workshop: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A54DFBF-2349-4FC2-BB13-71382825C0DF}"/>
              </a:ext>
            </a:extLst>
          </p:cNvPr>
          <p:cNvSpPr txBox="1">
            <a:spLocks/>
          </p:cNvSpPr>
          <p:nvPr/>
        </p:nvSpPr>
        <p:spPr>
          <a:xfrm>
            <a:off x="304800" y="1781595"/>
            <a:ext cx="4168102" cy="496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Parlier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Southeast Fresno (water quality)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Parlier (sewer systems/storm water systems)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Clovis to the foothills (east)</a:t>
            </a:r>
            <a:endParaRPr lang="en-US" sz="18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2060"/>
                </a:solidFill>
              </a:rPr>
              <a:t>West Fresno, west of 99 (new construction)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2060"/>
                </a:solidFill>
              </a:rPr>
              <a:t>Old West, historically recognized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2060"/>
                </a:solidFill>
              </a:rPr>
              <a:t>African American communities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1" name="Picture 2" descr="Logo">
            <a:extLst>
              <a:ext uri="{FF2B5EF4-FFF2-40B4-BE49-F238E27FC236}">
                <a16:creationId xmlns:a16="http://schemas.microsoft.com/office/drawing/2014/main" id="{A6A6EB73-EEB3-4205-88B2-C5558981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CE62C8A-C9D7-4A49-BFAA-F8D992ABC945}"/>
              </a:ext>
            </a:extLst>
          </p:cNvPr>
          <p:cNvSpPr txBox="1">
            <a:spLocks/>
          </p:cNvSpPr>
          <p:nvPr/>
        </p:nvSpPr>
        <p:spPr>
          <a:xfrm>
            <a:off x="4610266" y="1781595"/>
            <a:ext cx="4358061" cy="496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Sanger (infrastructure investments)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Water services (how accessible to residents)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Rural communities (high Latino populations)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Foothills (remain unified w/ services)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</a:rPr>
              <a:t>East vs. Urban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3B888-A84E-46C7-B7B0-7CDB537DEDCA}"/>
              </a:ext>
            </a:extLst>
          </p:cNvPr>
          <p:cNvSpPr txBox="1"/>
          <p:nvPr/>
        </p:nvSpPr>
        <p:spPr>
          <a:xfrm>
            <a:off x="0" y="5855957"/>
            <a:ext cx="9133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Submissions edited for clarity and brevity</a:t>
            </a:r>
          </a:p>
        </p:txBody>
      </p:sp>
    </p:spTree>
    <p:extLst>
      <p:ext uri="{BB962C8B-B14F-4D97-AF65-F5344CB8AC3E}">
        <p14:creationId xmlns:p14="http://schemas.microsoft.com/office/powerpoint/2010/main" val="1029642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04800" y="107733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Possible Neighborhoods / Communities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August 3 &amp; 4, 2021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  <p:cxnSp>
        <p:nvCxnSpPr>
          <p:cNvPr id="187" name="Google Shape;187;p7"/>
          <p:cNvCxnSpPr/>
          <p:nvPr/>
        </p:nvCxnSpPr>
        <p:spPr>
          <a:xfrm>
            <a:off x="3057000" y="10983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ACBB1-C719-4BE8-80FF-B54BC8C8F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143007"/>
            <a:ext cx="8461248" cy="676399"/>
          </a:xfrm>
        </p:spPr>
        <p:txBody>
          <a:bodyPr/>
          <a:lstStyle/>
          <a:p>
            <a:pPr marL="121920" indent="0">
              <a:buNone/>
            </a:pPr>
            <a:r>
              <a:rPr lang="en-US" b="1" dirty="0">
                <a:solidFill>
                  <a:srgbClr val="C00000"/>
                </a:solidFill>
              </a:rPr>
              <a:t>From August 4, 2021, public workshop: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A54DFBF-2349-4FC2-BB13-71382825C0DF}"/>
              </a:ext>
            </a:extLst>
          </p:cNvPr>
          <p:cNvSpPr txBox="1">
            <a:spLocks/>
          </p:cNvSpPr>
          <p:nvPr/>
        </p:nvSpPr>
        <p:spPr>
          <a:xfrm>
            <a:off x="304800" y="1781595"/>
            <a:ext cx="4168102" cy="496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 deserts, lack access to food quality options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Shopping areas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 without transportation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Accessibility to jobs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Loma Vista – existing and future growth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West: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East: McCall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Heritage Grove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Willow, Sheppard, Copper</a:t>
            </a:r>
          </a:p>
        </p:txBody>
      </p:sp>
      <p:pic>
        <p:nvPicPr>
          <p:cNvPr id="11" name="Picture 2" descr="Logo">
            <a:extLst>
              <a:ext uri="{FF2B5EF4-FFF2-40B4-BE49-F238E27FC236}">
                <a16:creationId xmlns:a16="http://schemas.microsoft.com/office/drawing/2014/main" id="{A6A6EB73-EEB3-4205-88B2-C5558981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CE62C8A-C9D7-4A49-BFAA-F8D992ABC945}"/>
              </a:ext>
            </a:extLst>
          </p:cNvPr>
          <p:cNvSpPr txBox="1">
            <a:spLocks/>
          </p:cNvSpPr>
          <p:nvPr/>
        </p:nvSpPr>
        <p:spPr>
          <a:xfrm>
            <a:off x="4610266" y="1781595"/>
            <a:ext cx="4358061" cy="496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Parlier:</a:t>
            </a: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 quality issues, access to water for low income communities, water rates going up 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 issues, traffic around school zones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Policy issues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 centered around schools, enrollment boundaries for each of the schools</a:t>
            </a:r>
            <a:endParaRPr lang="en-US" sz="20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3B888-A84E-46C7-B7B0-7CDB537DEDCA}"/>
              </a:ext>
            </a:extLst>
          </p:cNvPr>
          <p:cNvSpPr txBox="1"/>
          <p:nvPr/>
        </p:nvSpPr>
        <p:spPr>
          <a:xfrm>
            <a:off x="0" y="5855957"/>
            <a:ext cx="9133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Submissions edited for clarity and brevity</a:t>
            </a:r>
          </a:p>
        </p:txBody>
      </p:sp>
    </p:spTree>
    <p:extLst>
      <p:ext uri="{BB962C8B-B14F-4D97-AF65-F5344CB8AC3E}">
        <p14:creationId xmlns:p14="http://schemas.microsoft.com/office/powerpoint/2010/main" val="33894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04800" y="107733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Possible Neighborhoods / Communities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August 3 &amp; 4, 2021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  <p:cxnSp>
        <p:nvCxnSpPr>
          <p:cNvPr id="187" name="Google Shape;187;p7"/>
          <p:cNvCxnSpPr/>
          <p:nvPr/>
        </p:nvCxnSpPr>
        <p:spPr>
          <a:xfrm>
            <a:off x="3057000" y="10983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ACBB1-C719-4BE8-80FF-B54BC8C8F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143007"/>
            <a:ext cx="8461248" cy="676399"/>
          </a:xfrm>
        </p:spPr>
        <p:txBody>
          <a:bodyPr/>
          <a:lstStyle/>
          <a:p>
            <a:pPr marL="121920" indent="0">
              <a:buNone/>
            </a:pPr>
            <a:r>
              <a:rPr lang="en-US" b="1" dirty="0">
                <a:solidFill>
                  <a:srgbClr val="C00000"/>
                </a:solidFill>
              </a:rPr>
              <a:t>From August 4, 2021, public workshop (continued):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A54DFBF-2349-4FC2-BB13-71382825C0DF}"/>
              </a:ext>
            </a:extLst>
          </p:cNvPr>
          <p:cNvSpPr txBox="1">
            <a:spLocks/>
          </p:cNvSpPr>
          <p:nvPr/>
        </p:nvSpPr>
        <p:spPr>
          <a:xfrm>
            <a:off x="304800" y="1781595"/>
            <a:ext cx="4168102" cy="496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Sunnyside</a:t>
            </a:r>
            <a:endParaRPr lang="en-US" sz="1100" b="1" dirty="0">
              <a:solidFill>
                <a:srgbClr val="00206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Planning areas</a:t>
            </a:r>
            <a:endParaRPr lang="en-US" sz="1100" b="1" dirty="0">
              <a:solidFill>
                <a:srgbClr val="00206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Tower District </a:t>
            </a:r>
            <a:endParaRPr lang="en-US" sz="1100" b="1" dirty="0">
              <a:solidFill>
                <a:srgbClr val="002060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Southwest Fresno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East side Fresno, Kings Canyon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Pinedale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Districts according to Police Departments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 safety response times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County of Fresno as well as police within limits of City</a:t>
            </a:r>
          </a:p>
        </p:txBody>
      </p:sp>
      <p:pic>
        <p:nvPicPr>
          <p:cNvPr id="11" name="Picture 2" descr="Logo">
            <a:extLst>
              <a:ext uri="{FF2B5EF4-FFF2-40B4-BE49-F238E27FC236}">
                <a16:creationId xmlns:a16="http://schemas.microsoft.com/office/drawing/2014/main" id="{A6A6EB73-EEB3-4205-88B2-C5558981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CE62C8A-C9D7-4A49-BFAA-F8D992ABC945}"/>
              </a:ext>
            </a:extLst>
          </p:cNvPr>
          <p:cNvSpPr txBox="1">
            <a:spLocks/>
          </p:cNvSpPr>
          <p:nvPr/>
        </p:nvSpPr>
        <p:spPr>
          <a:xfrm>
            <a:off x="4610266" y="1781595"/>
            <a:ext cx="4358061" cy="496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County Islands within city limits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Mayfair / “Lake Don Pedro”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Muscatel / West Central Fresno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Central District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Language spoken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 Districts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 Tracts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GIS data on Fresno website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Canals, railways, freeways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Recognizable boundaries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Renters, homeowners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Historically redlined communities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3B888-A84E-46C7-B7B0-7CDB537DEDCA}"/>
              </a:ext>
            </a:extLst>
          </p:cNvPr>
          <p:cNvSpPr txBox="1"/>
          <p:nvPr/>
        </p:nvSpPr>
        <p:spPr>
          <a:xfrm>
            <a:off x="0" y="5855957"/>
            <a:ext cx="9133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Submissions edited for clarity and brevity</a:t>
            </a:r>
          </a:p>
        </p:txBody>
      </p:sp>
    </p:spTree>
    <p:extLst>
      <p:ext uri="{BB962C8B-B14F-4D97-AF65-F5344CB8AC3E}">
        <p14:creationId xmlns:p14="http://schemas.microsoft.com/office/powerpoint/2010/main" val="1260280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Q&amp;A With Your Hosts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12309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8ADA3F03-E517-4087-BBB9-A989D44F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015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Neighbor Chats</a:t>
            </a:r>
            <a:endParaRPr dirty="0"/>
          </a:p>
        </p:txBody>
      </p: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E553C-8302-F34D-86CE-CC64A3F28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25" y="919994"/>
            <a:ext cx="9045869" cy="525766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15 minutes to review maps, thinks about communities of interest, talk with your fellow community members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Experts will be available to answer your questions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After 10-15 minutes, we will swing by each group and ask you to share your thoughts on communities of interest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Your thoughts and ideas will become part of the record and be recorded / written down</a:t>
            </a:r>
          </a:p>
        </p:txBody>
      </p:sp>
      <p:cxnSp>
        <p:nvCxnSpPr>
          <p:cNvPr id="131" name="Google Shape;131;p2"/>
          <p:cNvCxnSpPr/>
          <p:nvPr/>
        </p:nvCxnSpPr>
        <p:spPr>
          <a:xfrm>
            <a:off x="3020424" y="88325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8ADA3F03-E517-4087-BBB9-A989D44F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437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Break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12309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8ADA3F03-E517-4087-BBB9-A989D44F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00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"/>
          <p:cNvSpPr txBox="1">
            <a:spLocks noGrp="1"/>
          </p:cNvSpPr>
          <p:nvPr>
            <p:ph type="title"/>
          </p:nvPr>
        </p:nvSpPr>
        <p:spPr>
          <a:xfrm>
            <a:off x="341375" y="275475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Share Your Thoughts</a:t>
            </a:r>
            <a:endParaRPr dirty="0"/>
          </a:p>
        </p:txBody>
      </p:sp>
      <p:sp>
        <p:nvSpPr>
          <p:cNvPr id="267" name="Google Shape;267;p15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sp>
        <p:nvSpPr>
          <p:cNvPr id="268" name="Google Shape;268;p15"/>
          <p:cNvSpPr txBox="1">
            <a:spLocks noGrp="1"/>
          </p:cNvSpPr>
          <p:nvPr>
            <p:ph type="body" idx="1"/>
          </p:nvPr>
        </p:nvSpPr>
        <p:spPr>
          <a:xfrm>
            <a:off x="214103" y="1375199"/>
            <a:ext cx="8715794" cy="4905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</a:rPr>
              <a:t>Website: </a:t>
            </a:r>
            <a:r>
              <a:rPr lang="en-US" sz="2400" b="1" dirty="0">
                <a:solidFill>
                  <a:srgbClr val="C13F3F"/>
                </a:solidFill>
              </a:rPr>
              <a:t>www.co.fresno.ca.us/resources/redistricting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</a:rPr>
              <a:t>Phone: </a:t>
            </a:r>
            <a:r>
              <a:rPr lang="en-US" sz="1800" b="1" dirty="0">
                <a:solidFill>
                  <a:srgbClr val="C13F3F"/>
                </a:solidFill>
              </a:rPr>
              <a:t>559.600.1221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| Email: </a:t>
            </a:r>
            <a:r>
              <a:rPr lang="en-US" sz="1800" b="1" i="0" dirty="0"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FresnoCounty2021Redistricting@fresnocountyca.gov</a:t>
            </a:r>
            <a:endParaRPr lang="en-US" sz="1800" b="1" i="0" strike="noStrike" dirty="0">
              <a:solidFill>
                <a:srgbClr val="C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269" name="Google Shape;269;p15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dirty="0"/>
          </a:p>
        </p:txBody>
      </p:sp>
      <p:cxnSp>
        <p:nvCxnSpPr>
          <p:cNvPr id="270" name="Google Shape;270;p15"/>
          <p:cNvCxnSpPr/>
          <p:nvPr/>
        </p:nvCxnSpPr>
        <p:spPr>
          <a:xfrm>
            <a:off x="3057000" y="1266063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8E6FE52-38F2-4A16-9468-0F6FE171F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9" t="18976" r="21122" b="4536"/>
          <a:stretch/>
        </p:blipFill>
        <p:spPr>
          <a:xfrm>
            <a:off x="2048845" y="1072221"/>
            <a:ext cx="5150381" cy="376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E6C90871-5646-42E7-A4A6-B2B808A0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93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564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Traducción al Español Disponible</a:t>
            </a:r>
            <a:br>
              <a:rPr lang="en-US" sz="3600" b="1" dirty="0">
                <a:latin typeface="Garamond" panose="02020404030301010803" pitchFamily="18" charset="0"/>
              </a:rPr>
            </a:br>
            <a:br>
              <a:rPr lang="en-US" sz="3600" b="1" dirty="0">
                <a:latin typeface="Garamond" panose="02020404030301010803" pitchFamily="18" charset="0"/>
              </a:rPr>
            </a:br>
            <a:r>
              <a:rPr lang="en-US" sz="3600" b="1" dirty="0">
                <a:latin typeface="Garamond" panose="02020404030301010803" pitchFamily="18" charset="0"/>
              </a:rPr>
              <a:t>Meeting is Being Recorded</a:t>
            </a:r>
            <a:br>
              <a:rPr lang="en-US" sz="3600" b="1" dirty="0">
                <a:latin typeface="Garamond" panose="02020404030301010803" pitchFamily="18" charset="0"/>
              </a:rPr>
            </a:br>
            <a:br>
              <a:rPr lang="en-US" sz="3600" b="1" dirty="0">
                <a:latin typeface="Garamond" panose="02020404030301010803" pitchFamily="18" charset="0"/>
              </a:rPr>
            </a:br>
            <a:endParaRPr lang="en-US" sz="3600" b="1" dirty="0">
              <a:latin typeface="Garamond" panose="02020404030301010803" pitchFamily="18" charset="0"/>
            </a:endParaRPr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248431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4FF9F166-A51D-4B33-A8E0-A53C1D84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403909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/>
          <p:cNvSpPr txBox="1">
            <a:spLocks noGrp="1"/>
          </p:cNvSpPr>
          <p:nvPr>
            <p:ph type="title"/>
          </p:nvPr>
        </p:nvSpPr>
        <p:spPr>
          <a:xfrm>
            <a:off x="304825" y="3111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Public Mapping and Map Review Tools</a:t>
            </a:r>
            <a:endParaRPr dirty="0"/>
          </a:p>
        </p:txBody>
      </p:sp>
      <p:sp>
        <p:nvSpPr>
          <p:cNvPr id="193" name="Google Shape;193;p8"/>
          <p:cNvSpPr txBox="1">
            <a:spLocks noGrp="1"/>
          </p:cNvSpPr>
          <p:nvPr>
            <p:ph type="body" idx="1"/>
          </p:nvPr>
        </p:nvSpPr>
        <p:spPr>
          <a:xfrm>
            <a:off x="551425" y="1560945"/>
            <a:ext cx="79680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20040" lvl="0" indent="-370840" algn="l" rtl="0">
              <a:spcBef>
                <a:spcPts val="0"/>
              </a:spcBef>
              <a:spcAft>
                <a:spcPts val="0"/>
              </a:spcAft>
              <a:buClr>
                <a:srgbClr val="C13F3F"/>
              </a:buClr>
              <a:buSzPts val="2000"/>
              <a:buFont typeface="Wingdings" pitchFamily="2" charset="2"/>
              <a:buChar char="§"/>
            </a:pPr>
            <a:r>
              <a:rPr lang="en-US" sz="2000" b="1" dirty="0">
                <a:solidFill>
                  <a:srgbClr val="C13F3F"/>
                </a:solidFill>
              </a:rPr>
              <a:t>Different tools for different purposes</a:t>
            </a:r>
          </a:p>
          <a:p>
            <a:pPr marL="320040" lvl="0" indent="-370840" algn="l" rtl="0">
              <a:spcBef>
                <a:spcPts val="0"/>
              </a:spcBef>
              <a:spcAft>
                <a:spcPts val="0"/>
              </a:spcAft>
              <a:buClr>
                <a:srgbClr val="C13F3F"/>
              </a:buClr>
              <a:buSzPts val="2000"/>
              <a:buFont typeface="Wingdings" pitchFamily="2" charset="2"/>
              <a:buChar char="§"/>
            </a:pPr>
            <a:endParaRPr sz="2000" b="1" dirty="0">
              <a:solidFill>
                <a:srgbClr val="C13F3F"/>
              </a:solidFill>
            </a:endParaRPr>
          </a:p>
          <a:p>
            <a:pPr marL="491490" lvl="0" indent="-1714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sz="1000" b="1" dirty="0">
              <a:solidFill>
                <a:srgbClr val="C13F3F"/>
              </a:solidFill>
            </a:endParaRPr>
          </a:p>
          <a:p>
            <a:pPr marL="320040" lvl="0" indent="-370840" algn="l" rtl="0">
              <a:spcBef>
                <a:spcPts val="0"/>
              </a:spcBef>
              <a:spcAft>
                <a:spcPts val="0"/>
              </a:spcAft>
              <a:buClr>
                <a:srgbClr val="C13F3F"/>
              </a:buClr>
              <a:buSzPts val="2000"/>
              <a:buFont typeface="Wingdings" pitchFamily="2" charset="2"/>
              <a:buChar char="§"/>
            </a:pPr>
            <a:r>
              <a:rPr lang="en-US" sz="2000" b="1" dirty="0">
                <a:solidFill>
                  <a:srgbClr val="C13F3F"/>
                </a:solidFill>
              </a:rPr>
              <a:t>Different tools for different levels of technical skill and interest</a:t>
            </a:r>
            <a:endParaRPr sz="2000" dirty="0">
              <a:solidFill>
                <a:srgbClr val="C13F3F"/>
              </a:solidFill>
            </a:endParaRPr>
          </a:p>
          <a:p>
            <a:pPr marL="688340" lvl="1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i="0" dirty="0">
                <a:solidFill>
                  <a:srgbClr val="002060"/>
                </a:solidFill>
              </a:rPr>
              <a:t>Simple “review draft maps” tool</a:t>
            </a:r>
            <a:endParaRPr sz="2000" dirty="0">
              <a:solidFill>
                <a:srgbClr val="002060"/>
              </a:solidFill>
            </a:endParaRPr>
          </a:p>
          <a:p>
            <a:pPr marL="688340" lvl="1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i="0" dirty="0">
                <a:solidFill>
                  <a:srgbClr val="002060"/>
                </a:solidFill>
              </a:rPr>
              <a:t>Easy-to-use “Draw your neighborhood” tool</a:t>
            </a:r>
            <a:endParaRPr sz="2000" dirty="0">
              <a:solidFill>
                <a:srgbClr val="002060"/>
              </a:solidFill>
            </a:endParaRPr>
          </a:p>
          <a:p>
            <a:pPr marL="688340" lvl="1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i="0" dirty="0">
                <a:solidFill>
                  <a:srgbClr val="002060"/>
                </a:solidFill>
              </a:rPr>
              <a:t>Paper- and Excel-based simple “Draw a draft map” tools</a:t>
            </a:r>
            <a:endParaRPr sz="2000" dirty="0">
              <a:solidFill>
                <a:srgbClr val="002060"/>
              </a:solidFill>
            </a:endParaRPr>
          </a:p>
          <a:p>
            <a:pPr marL="688340" lvl="1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i="0" dirty="0">
                <a:solidFill>
                  <a:srgbClr val="002060"/>
                </a:solidFill>
              </a:rPr>
              <a:t>Powerful, data-rich “Draw a draft map” tool</a:t>
            </a:r>
            <a:endParaRPr sz="2000" dirty="0">
              <a:solidFill>
                <a:srgbClr val="002060"/>
              </a:solidFill>
            </a:endParaRPr>
          </a:p>
          <a:p>
            <a:pPr marL="320040" lvl="0" indent="-228600" algn="l" rtl="0">
              <a:spcBef>
                <a:spcPts val="700"/>
              </a:spcBef>
              <a:spcAft>
                <a:spcPts val="0"/>
              </a:spcAft>
              <a:buSzPts val="1440"/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194" name="Google Shape;194;p8"/>
          <p:cNvSpPr txBox="1"/>
          <p:nvPr/>
        </p:nvSpPr>
        <p:spPr>
          <a:xfrm>
            <a:off x="1019250" y="4948225"/>
            <a:ext cx="7105500" cy="708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Whether you use the powerful (but complicated) online mapping tool, Excel, the paper kit, or just draw on a napkin, we welcome your maps!</a:t>
            </a:r>
            <a:endParaRPr sz="2000" dirty="0">
              <a:solidFill>
                <a:srgbClr val="002060"/>
              </a:solidFill>
            </a:endParaRPr>
          </a:p>
        </p:txBody>
      </p:sp>
      <p:sp>
        <p:nvSpPr>
          <p:cNvPr id="195" name="Google Shape;195;p8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dirty="0"/>
          </a:p>
        </p:txBody>
      </p:sp>
      <p:cxnSp>
        <p:nvCxnSpPr>
          <p:cNvPr id="196" name="Google Shape;196;p8"/>
          <p:cNvCxnSpPr/>
          <p:nvPr/>
        </p:nvCxnSpPr>
        <p:spPr>
          <a:xfrm>
            <a:off x="3057025" y="130170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" name="Google Shape;197;p8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87EA92A8-F4E9-46C3-83A8-64EAADDCF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>
            <a:spLocks noGrp="1"/>
          </p:cNvSpPr>
          <p:nvPr>
            <p:ph type="title"/>
          </p:nvPr>
        </p:nvSpPr>
        <p:spPr>
          <a:xfrm>
            <a:off x="341400" y="72575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Simple Map Review Tool</a:t>
            </a:r>
            <a:endParaRPr dirty="0"/>
          </a:p>
        </p:txBody>
      </p:sp>
      <p:sp>
        <p:nvSpPr>
          <p:cNvPr id="203" name="Google Shape;203;p9"/>
          <p:cNvSpPr txBox="1">
            <a:spLocks noGrp="1"/>
          </p:cNvSpPr>
          <p:nvPr>
            <p:ph type="body" idx="1"/>
          </p:nvPr>
        </p:nvSpPr>
        <p:spPr>
          <a:xfrm>
            <a:off x="543900" y="1259900"/>
            <a:ext cx="8056200" cy="3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13F3F"/>
                </a:solidFill>
              </a:rPr>
              <a:t>Online Interactive Review Map</a:t>
            </a:r>
            <a:endParaRPr sz="2000" b="1" dirty="0">
              <a:solidFill>
                <a:srgbClr val="C13F3F"/>
              </a:solidFill>
            </a:endParaRP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ESRI’s “ArcGIS Online” – similar to Google Maps in ease of use</a:t>
            </a:r>
            <a:endParaRPr sz="2000" dirty="0">
              <a:solidFill>
                <a:srgbClr val="002060"/>
              </a:solidFill>
            </a:endParaRP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Used to review, analyze and compare maps, not to create them</a:t>
            </a:r>
            <a:endParaRPr sz="2000" dirty="0">
              <a:solidFill>
                <a:srgbClr val="002060"/>
              </a:solidFill>
            </a:endParaRP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Includes overlays of “community of interest”  and other Story Map data</a:t>
            </a:r>
            <a:endParaRPr sz="2000" dirty="0">
              <a:solidFill>
                <a:srgbClr val="002060"/>
              </a:solidFill>
            </a:endParaRP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u="sng" dirty="0">
                <a:solidFill>
                  <a:srgbClr val="C13F3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Sample map from Lake Forest</a:t>
            </a:r>
            <a:endParaRPr sz="2000" dirty="0">
              <a:solidFill>
                <a:srgbClr val="C13F3F"/>
              </a:solidFill>
            </a:endParaRPr>
          </a:p>
        </p:txBody>
      </p:sp>
      <p:pic>
        <p:nvPicPr>
          <p:cNvPr id="204" name="Google Shape;204;p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10000" t="10001" r="19167" b="9999"/>
          <a:stretch/>
        </p:blipFill>
        <p:spPr>
          <a:xfrm>
            <a:off x="2062587" y="3247924"/>
            <a:ext cx="5018825" cy="3014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" name="Google Shape;205;p9"/>
          <p:cNvSpPr txBox="1">
            <a:spLocks noGrp="1"/>
          </p:cNvSpPr>
          <p:nvPr>
            <p:ph type="sldNum" idx="12"/>
          </p:nvPr>
        </p:nvSpPr>
        <p:spPr>
          <a:xfrm>
            <a:off x="8600536" y="6369238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 dirty="0"/>
          </a:p>
        </p:txBody>
      </p:sp>
      <p:cxnSp>
        <p:nvCxnSpPr>
          <p:cNvPr id="206" name="Google Shape;206;p9"/>
          <p:cNvCxnSpPr/>
          <p:nvPr/>
        </p:nvCxnSpPr>
        <p:spPr>
          <a:xfrm>
            <a:off x="3093600" y="106317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9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08301230-E021-4543-B46F-4E18A557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577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30CE8AC-5D17-4EF8-88BB-C6C1ECD8B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3" t="6191" r="2318" b="8473"/>
          <a:stretch/>
        </p:blipFill>
        <p:spPr>
          <a:xfrm>
            <a:off x="3572850" y="1382987"/>
            <a:ext cx="6705839" cy="46386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2" name="Google Shape;212;p10"/>
          <p:cNvSpPr txBox="1">
            <a:spLocks noGrp="1"/>
          </p:cNvSpPr>
          <p:nvPr>
            <p:ph type="title"/>
          </p:nvPr>
        </p:nvSpPr>
        <p:spPr>
          <a:xfrm>
            <a:off x="1778700" y="153775"/>
            <a:ext cx="5586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b="1" dirty="0"/>
              <a:t>Simple Map Drawing Tool</a:t>
            </a:r>
            <a:endParaRPr dirty="0"/>
          </a:p>
        </p:txBody>
      </p:sp>
      <p:sp>
        <p:nvSpPr>
          <p:cNvPr id="213" name="Google Shape;213;p10"/>
          <p:cNvSpPr txBox="1">
            <a:spLocks noGrp="1"/>
          </p:cNvSpPr>
          <p:nvPr>
            <p:ph type="body" idx="1"/>
          </p:nvPr>
        </p:nvSpPr>
        <p:spPr>
          <a:xfrm>
            <a:off x="166491" y="1097375"/>
            <a:ext cx="3317149" cy="3871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13F3F"/>
                </a:solidFill>
              </a:rPr>
              <a:t>Paper “Public Participation Kit”</a:t>
            </a:r>
          </a:p>
          <a:p>
            <a:pPr marL="8178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For those without internet access or who prefer paper</a:t>
            </a:r>
            <a:endParaRPr lang="en-US" dirty="0">
              <a:solidFill>
                <a:srgbClr val="002060"/>
              </a:solidFill>
            </a:endParaRPr>
          </a:p>
          <a:p>
            <a:pPr marL="8178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Total Population Counts only – no demographic numbers</a:t>
            </a:r>
            <a:endParaRPr lang="en-US" dirty="0">
              <a:solidFill>
                <a:srgbClr val="002060"/>
              </a:solidFill>
            </a:endParaRPr>
          </a:p>
          <a:p>
            <a:pPr marL="8178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Geographic units would be tracts, CDP’s and smaller cities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4031780" y="3318070"/>
            <a:ext cx="433200" cy="237300"/>
          </a:xfrm>
          <a:prstGeom prst="ellipse">
            <a:avLst/>
          </a:prstGeom>
          <a:noFill/>
          <a:ln w="19050" cap="flat" cmpd="sng">
            <a:solidFill>
              <a:srgbClr val="C1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216" name="Google Shape;216;p10"/>
          <p:cNvCxnSpPr/>
          <p:nvPr/>
        </p:nvCxnSpPr>
        <p:spPr>
          <a:xfrm rot="10800000">
            <a:off x="3428550" y="3479434"/>
            <a:ext cx="288600" cy="0"/>
          </a:xfrm>
          <a:prstGeom prst="straightConnector1">
            <a:avLst/>
          </a:prstGeom>
          <a:noFill/>
          <a:ln w="10000" cap="flat" cmpd="sng">
            <a:solidFill>
              <a:srgbClr val="C13F3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7" name="Google Shape;217;p10"/>
          <p:cNvCxnSpPr/>
          <p:nvPr/>
        </p:nvCxnSpPr>
        <p:spPr>
          <a:xfrm>
            <a:off x="3057000" y="91440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97;p8">
            <a:extLst>
              <a:ext uri="{FF2B5EF4-FFF2-40B4-BE49-F238E27FC236}">
                <a16:creationId xmlns:a16="http://schemas.microsoft.com/office/drawing/2014/main" id="{EFB2175D-A705-4727-A0EE-3F6AF417C746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sp>
        <p:nvSpPr>
          <p:cNvPr id="11" name="Google Shape;205;p9">
            <a:extLst>
              <a:ext uri="{FF2B5EF4-FFF2-40B4-BE49-F238E27FC236}">
                <a16:creationId xmlns:a16="http://schemas.microsoft.com/office/drawing/2014/main" id="{08002879-5A46-4694-ADD5-D713491354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00536" y="6369238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dirty="0"/>
          </a:p>
        </p:txBody>
      </p:sp>
      <p:pic>
        <p:nvPicPr>
          <p:cNvPr id="12" name="Picture 2" descr="Logo">
            <a:extLst>
              <a:ext uri="{FF2B5EF4-FFF2-40B4-BE49-F238E27FC236}">
                <a16:creationId xmlns:a16="http://schemas.microsoft.com/office/drawing/2014/main" id="{B9924ABC-67A0-4AF1-B9A6-504ABEC2F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891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FD9E7CC-4B2F-4EE7-8C63-8F500F302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" t="6804" r="36231" b="5120"/>
          <a:stretch/>
        </p:blipFill>
        <p:spPr>
          <a:xfrm>
            <a:off x="4373669" y="1244479"/>
            <a:ext cx="4914378" cy="545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2" name="Google Shape;222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400" b="1" dirty="0"/>
              <a:t>Simple Map Drawing Tool + Excel Supplement</a:t>
            </a:r>
            <a:endParaRPr sz="3400" dirty="0"/>
          </a:p>
        </p:txBody>
      </p:sp>
      <p:sp>
        <p:nvSpPr>
          <p:cNvPr id="223" name="Google Shape;223;p11"/>
          <p:cNvSpPr txBox="1">
            <a:spLocks noGrp="1"/>
          </p:cNvSpPr>
          <p:nvPr>
            <p:ph type="body" idx="1"/>
          </p:nvPr>
        </p:nvSpPr>
        <p:spPr>
          <a:xfrm>
            <a:off x="162325" y="1201350"/>
            <a:ext cx="4166100" cy="31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13F3F"/>
                </a:solidFill>
              </a:rPr>
              <a:t>“Public Participation Kit”</a:t>
            </a:r>
            <a:endParaRPr sz="2000" b="1" dirty="0">
              <a:solidFill>
                <a:srgbClr val="C13F3F"/>
              </a:solidFill>
            </a:endParaRP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For those who know Excel and do not wish to use online tools</a:t>
            </a:r>
            <a:endParaRPr sz="2000" dirty="0">
              <a:solidFill>
                <a:srgbClr val="002060"/>
              </a:solidFill>
            </a:endParaRP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Adds CVAP data</a:t>
            </a:r>
            <a:endParaRPr sz="2000" dirty="0">
              <a:solidFill>
                <a:srgbClr val="002060"/>
              </a:solidFill>
            </a:endParaRP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Excel does the math</a:t>
            </a:r>
            <a:endParaRPr sz="2000" dirty="0">
              <a:solidFill>
                <a:srgbClr val="002060"/>
              </a:solidFill>
            </a:endParaRP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Geographic units would be tracts, CDP’s and smaller cities</a:t>
            </a:r>
            <a:endParaRPr sz="2000" dirty="0">
              <a:solidFill>
                <a:srgbClr val="002060"/>
              </a:solidFill>
            </a:endParaRPr>
          </a:p>
        </p:txBody>
      </p:sp>
      <p:pic>
        <p:nvPicPr>
          <p:cNvPr id="225" name="Google Shape;225;p11"/>
          <p:cNvPicPr preferRelativeResize="0"/>
          <p:nvPr/>
        </p:nvPicPr>
        <p:blipFill rotWithShape="1">
          <a:blip r:embed="rId4">
            <a:alphaModFix/>
          </a:blip>
          <a:srcRect r="43333" b="64815"/>
          <a:stretch/>
        </p:blipFill>
        <p:spPr>
          <a:xfrm>
            <a:off x="0" y="4555488"/>
            <a:ext cx="5794224" cy="22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 rotWithShape="1">
          <a:blip r:embed="rId5">
            <a:alphaModFix/>
          </a:blip>
          <a:srcRect t="18889" r="38333" b="5554"/>
          <a:stretch/>
        </p:blipFill>
        <p:spPr>
          <a:xfrm>
            <a:off x="5176562" y="4134104"/>
            <a:ext cx="3952334" cy="27239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11"/>
          <p:cNvCxnSpPr/>
          <p:nvPr/>
        </p:nvCxnSpPr>
        <p:spPr>
          <a:xfrm rot="10800000">
            <a:off x="4221269" y="2870989"/>
            <a:ext cx="304800" cy="0"/>
          </a:xfrm>
          <a:prstGeom prst="straightConnector1">
            <a:avLst/>
          </a:prstGeom>
          <a:noFill/>
          <a:ln w="10000" cap="flat" cmpd="sng">
            <a:solidFill>
              <a:srgbClr val="C13F3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8" name="Google Shape;228;p11"/>
          <p:cNvSpPr/>
          <p:nvPr/>
        </p:nvSpPr>
        <p:spPr>
          <a:xfrm>
            <a:off x="5008415" y="3399968"/>
            <a:ext cx="228600" cy="304800"/>
          </a:xfrm>
          <a:prstGeom prst="ellipse">
            <a:avLst/>
          </a:prstGeom>
          <a:noFill/>
          <a:ln w="19050" cap="flat" cmpd="sng">
            <a:solidFill>
              <a:srgbClr val="C1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231" name="Google Shape;231;p11"/>
          <p:cNvCxnSpPr>
            <a:stCxn id="230" idx="6"/>
          </p:cNvCxnSpPr>
          <p:nvPr/>
        </p:nvCxnSpPr>
        <p:spPr>
          <a:xfrm rot="10800000" flipH="1">
            <a:off x="914756" y="4992777"/>
            <a:ext cx="4904400" cy="1398600"/>
          </a:xfrm>
          <a:prstGeom prst="straightConnector1">
            <a:avLst/>
          </a:prstGeom>
          <a:noFill/>
          <a:ln w="10000" cap="flat" cmpd="sng">
            <a:solidFill>
              <a:srgbClr val="0070C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0" name="Google Shape;230;p11"/>
          <p:cNvSpPr/>
          <p:nvPr/>
        </p:nvSpPr>
        <p:spPr>
          <a:xfrm>
            <a:off x="55856" y="6275877"/>
            <a:ext cx="858900" cy="231000"/>
          </a:xfrm>
          <a:prstGeom prst="ellipse">
            <a:avLst/>
          </a:prstGeom>
          <a:noFill/>
          <a:ln w="19050" cap="flat" cmpd="sng">
            <a:solidFill>
              <a:srgbClr val="8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232" name="Google Shape;232;p11"/>
          <p:cNvCxnSpPr/>
          <p:nvPr/>
        </p:nvCxnSpPr>
        <p:spPr>
          <a:xfrm>
            <a:off x="3057000" y="91440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1"/>
          <p:cNvCxnSpPr>
            <a:stCxn id="228" idx="2"/>
            <a:endCxn id="230" idx="7"/>
          </p:cNvCxnSpPr>
          <p:nvPr/>
        </p:nvCxnSpPr>
        <p:spPr>
          <a:xfrm flipH="1">
            <a:off x="788973" y="3552368"/>
            <a:ext cx="4219442" cy="2757338"/>
          </a:xfrm>
          <a:prstGeom prst="straightConnector1">
            <a:avLst/>
          </a:prstGeom>
          <a:noFill/>
          <a:ln w="10000" cap="flat" cmpd="sng">
            <a:solidFill>
              <a:srgbClr val="8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776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"/>
          <p:cNvSpPr txBox="1">
            <a:spLocks noGrp="1"/>
          </p:cNvSpPr>
          <p:nvPr>
            <p:ph type="title"/>
          </p:nvPr>
        </p:nvSpPr>
        <p:spPr>
          <a:xfrm>
            <a:off x="304800" y="8115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DistrictR</a:t>
            </a:r>
            <a:endParaRPr dirty="0"/>
          </a:p>
        </p:txBody>
      </p:sp>
      <p:sp>
        <p:nvSpPr>
          <p:cNvPr id="238" name="Google Shape;238;p12"/>
          <p:cNvSpPr txBox="1">
            <a:spLocks noGrp="1"/>
          </p:cNvSpPr>
          <p:nvPr>
            <p:ph type="body" idx="1"/>
          </p:nvPr>
        </p:nvSpPr>
        <p:spPr>
          <a:xfrm>
            <a:off x="304825" y="1060609"/>
            <a:ext cx="8461200" cy="25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13F3F"/>
                </a:solidFill>
              </a:rPr>
              <a:t>“Draw Your Community of Interest” focus</a:t>
            </a:r>
            <a:endParaRPr sz="2000" b="1" dirty="0">
              <a:solidFill>
                <a:srgbClr val="C13F3F"/>
              </a:solidFill>
            </a:endParaRPr>
          </a:p>
          <a:p>
            <a:pPr marL="8178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Wingdings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districtR.org/tag/Fresno</a:t>
            </a:r>
          </a:p>
          <a:p>
            <a:pPr marL="8178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Also includes simple district-mapping tool; Only available in English</a:t>
            </a:r>
            <a:endParaRPr dirty="0">
              <a:solidFill>
                <a:srgbClr val="002060"/>
              </a:solidFill>
            </a:endParaRPr>
          </a:p>
          <a:p>
            <a:pPr marL="8178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Similar external options: </a:t>
            </a:r>
            <a:r>
              <a:rPr lang="en-US" sz="2000" u="sng" dirty="0">
                <a:solidFill>
                  <a:srgbClr val="C13F3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Representable.org</a:t>
            </a:r>
            <a:r>
              <a:rPr lang="en-US" sz="2000" dirty="0">
                <a:solidFill>
                  <a:srgbClr val="002060"/>
                </a:solidFill>
              </a:rPr>
              <a:t>,</a:t>
            </a:r>
            <a:r>
              <a:rPr lang="en-US" sz="2000" dirty="0">
                <a:solidFill>
                  <a:srgbClr val="C13F3F"/>
                </a:solidFill>
              </a:rPr>
              <a:t> </a:t>
            </a:r>
            <a:r>
              <a:rPr lang="en-US" sz="2000" u="sng" dirty="0">
                <a:solidFill>
                  <a:srgbClr val="C13F3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DrawMyCACommunity.org</a:t>
            </a:r>
            <a:endParaRPr sz="2000" dirty="0">
              <a:solidFill>
                <a:srgbClr val="C13F3F"/>
              </a:solidFill>
            </a:endParaRPr>
          </a:p>
        </p:txBody>
      </p:sp>
      <p:sp>
        <p:nvSpPr>
          <p:cNvPr id="240" name="Google Shape;240;p1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dirty="0"/>
          </a:p>
        </p:txBody>
      </p:sp>
      <p:cxnSp>
        <p:nvCxnSpPr>
          <p:cNvPr id="241" name="Google Shape;241;p12"/>
          <p:cNvCxnSpPr/>
          <p:nvPr/>
        </p:nvCxnSpPr>
        <p:spPr>
          <a:xfrm>
            <a:off x="3020400" y="10041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1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12, 2021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9E363CC-F0A5-47F0-93D9-CBBC8DDAA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10" b="7423"/>
          <a:stretch/>
        </p:blipFill>
        <p:spPr>
          <a:xfrm>
            <a:off x="16386" y="2656231"/>
            <a:ext cx="9117549" cy="41883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24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5100" y="54125"/>
            <a:ext cx="9133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Caliper’s “Maptitude Online Redistricting”</a:t>
            </a:r>
            <a:endParaRPr dirty="0"/>
          </a:p>
        </p:txBody>
      </p:sp>
      <p:sp>
        <p:nvSpPr>
          <p:cNvPr id="248" name="Google Shape;248;p13"/>
          <p:cNvSpPr txBox="1">
            <a:spLocks noGrp="1"/>
          </p:cNvSpPr>
          <p:nvPr>
            <p:ph type="body" idx="1"/>
          </p:nvPr>
        </p:nvSpPr>
        <p:spPr>
          <a:xfrm>
            <a:off x="410400" y="1171400"/>
            <a:ext cx="8323200" cy="25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C13F3F"/>
                </a:solidFill>
              </a:rPr>
              <a:t>Full Database, Powerful Online Mapping Tool</a:t>
            </a:r>
            <a:endParaRPr sz="2000" b="1" dirty="0">
              <a:solidFill>
                <a:srgbClr val="C13F3F"/>
              </a:solidFill>
            </a:endParaRP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b="1" dirty="0">
                <a:solidFill>
                  <a:srgbClr val="002060"/>
                </a:solidFill>
              </a:rPr>
              <a:t>https://inzolia.caliper.com/FresnoCounty/Default.aspx</a:t>
            </a: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Powerful, common, data-rich online tool</a:t>
            </a:r>
            <a:endParaRPr sz="2000" dirty="0">
              <a:solidFill>
                <a:srgbClr val="002060"/>
              </a:solidFill>
            </a:endParaRPr>
          </a:p>
          <a:p>
            <a:pPr marL="779780" lvl="0" indent="-3429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Six language options: English, Spanish, Portuguese, Vietnamese, Mandarin and Korean</a:t>
            </a:r>
            <a:endParaRPr dirty="0"/>
          </a:p>
        </p:txBody>
      </p:sp>
      <p:sp>
        <p:nvSpPr>
          <p:cNvPr id="250" name="Google Shape;250;p1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 dirty="0"/>
          </a:p>
        </p:txBody>
      </p:sp>
      <p:cxnSp>
        <p:nvCxnSpPr>
          <p:cNvPr id="251" name="Google Shape;251;p13"/>
          <p:cNvCxnSpPr/>
          <p:nvPr/>
        </p:nvCxnSpPr>
        <p:spPr>
          <a:xfrm>
            <a:off x="3057000" y="97710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2" name="Google Shape;252;p13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2DAE6836-0E36-4E1F-9C7E-D4C86C49C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F785ACBE-DF51-45DF-9FB6-7D867B11B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53" b="6108"/>
          <a:stretch/>
        </p:blipFill>
        <p:spPr>
          <a:xfrm>
            <a:off x="18709" y="3026979"/>
            <a:ext cx="9171613" cy="3819752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324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"/>
          <p:cNvSpPr txBox="1">
            <a:spLocks noGrp="1"/>
          </p:cNvSpPr>
          <p:nvPr>
            <p:ph type="title"/>
          </p:nvPr>
        </p:nvSpPr>
        <p:spPr>
          <a:xfrm>
            <a:off x="341375" y="275475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Share Your Thoughts</a:t>
            </a:r>
            <a:endParaRPr dirty="0"/>
          </a:p>
        </p:txBody>
      </p:sp>
      <p:sp>
        <p:nvSpPr>
          <p:cNvPr id="267" name="Google Shape;267;p15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sp>
        <p:nvSpPr>
          <p:cNvPr id="268" name="Google Shape;268;p15"/>
          <p:cNvSpPr txBox="1">
            <a:spLocks noGrp="1"/>
          </p:cNvSpPr>
          <p:nvPr>
            <p:ph type="body" idx="1"/>
          </p:nvPr>
        </p:nvSpPr>
        <p:spPr>
          <a:xfrm>
            <a:off x="214103" y="1375199"/>
            <a:ext cx="8715794" cy="4905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002060"/>
                </a:solidFill>
              </a:rPr>
              <a:t>Website: </a:t>
            </a:r>
            <a:r>
              <a:rPr lang="en-US" sz="2400" b="1" dirty="0">
                <a:solidFill>
                  <a:srgbClr val="C13F3F"/>
                </a:solidFill>
              </a:rPr>
              <a:t>www.co.fresno.ca.us/resources/redistricting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002060"/>
                </a:solidFill>
              </a:rPr>
              <a:t>Phone: </a:t>
            </a:r>
            <a:r>
              <a:rPr lang="en-US" sz="1800" b="1" dirty="0">
                <a:solidFill>
                  <a:srgbClr val="C13F3F"/>
                </a:solidFill>
              </a:rPr>
              <a:t>559.600.1221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| Email: </a:t>
            </a:r>
            <a:r>
              <a:rPr lang="en-US" sz="1800" b="1" i="0" dirty="0">
                <a:solidFill>
                  <a:srgbClr val="C00000"/>
                </a:solidFill>
                <a:effectLst/>
                <a:latin typeface="Garamond" panose="02020404030301010803" pitchFamily="18" charset="0"/>
              </a:rPr>
              <a:t>FresnoCounty2021Redistricting@fresnocountyca.gov</a:t>
            </a:r>
            <a:endParaRPr lang="en-US" sz="1800" b="1" i="0" strike="noStrike" dirty="0">
              <a:solidFill>
                <a:srgbClr val="C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269" name="Google Shape;269;p15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dirty="0"/>
          </a:p>
        </p:txBody>
      </p:sp>
      <p:cxnSp>
        <p:nvCxnSpPr>
          <p:cNvPr id="270" name="Google Shape;270;p15"/>
          <p:cNvCxnSpPr/>
          <p:nvPr/>
        </p:nvCxnSpPr>
        <p:spPr>
          <a:xfrm>
            <a:off x="3057000" y="1266063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8E6FE52-38F2-4A16-9468-0F6FE171F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9" t="18976" r="21122" b="4536"/>
          <a:stretch/>
        </p:blipFill>
        <p:spPr>
          <a:xfrm>
            <a:off x="2048845" y="1072221"/>
            <a:ext cx="5150381" cy="376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66C7B6F1-C949-4C93-A645-76513CD37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088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Introductions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12309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4FF9F166-A51D-4B33-A8E0-A53C1D84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3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A57E321-820F-DE45-837B-7650EE8DF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Today’s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7CDEC-526E-C14C-8B77-3E89EE49BD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21AD44-8F60-CA48-8FE4-BBF8FFB38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504300"/>
            <a:ext cx="8461248" cy="4952993"/>
          </a:xfrm>
        </p:spPr>
        <p:txBody>
          <a:bodyPr/>
          <a:lstStyle/>
          <a:p>
            <a:pPr marL="121920" indent="0" algn="ctr" fontAlgn="t">
              <a:buNone/>
            </a:pPr>
            <a:r>
              <a:rPr lang="en-US" b="1" i="1" dirty="0">
                <a:solidFill>
                  <a:srgbClr val="002060"/>
                </a:solidFill>
                <a:latin typeface="Garamond" panose="02020404030301010803" pitchFamily="18" charset="0"/>
              </a:rPr>
              <a:t>You</a:t>
            </a:r>
            <a:r>
              <a:rPr lang="en-US" b="1" dirty="0">
                <a:solidFill>
                  <a:srgbClr val="002060"/>
                </a:solidFill>
                <a:latin typeface="Garamond" panose="02020404030301010803" pitchFamily="18" charset="0"/>
              </a:rPr>
              <a:t> Learn From the Experts</a:t>
            </a:r>
          </a:p>
          <a:p>
            <a:pPr marL="121920" indent="0" algn="ctr" fontAlgn="t">
              <a:buNone/>
            </a:pPr>
            <a:endParaRPr lang="en-US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121920" indent="0" algn="ctr" fontAlgn="t">
              <a:buNone/>
            </a:pPr>
            <a:r>
              <a:rPr lang="en-US" b="1" dirty="0">
                <a:solidFill>
                  <a:srgbClr val="002060"/>
                </a:solidFill>
                <a:latin typeface="Garamond" panose="02020404030301010803" pitchFamily="18" charset="0"/>
              </a:rPr>
              <a:t>Experts Listen to </a:t>
            </a:r>
            <a:r>
              <a:rPr lang="en-US" b="1" i="1" dirty="0">
                <a:solidFill>
                  <a:srgbClr val="002060"/>
                </a:solidFill>
                <a:latin typeface="Garamond" panose="02020404030301010803" pitchFamily="18" charset="0"/>
              </a:rPr>
              <a:t>You</a:t>
            </a:r>
          </a:p>
          <a:p>
            <a:pPr marL="121920" indent="0" algn="ctr" fontAlgn="t">
              <a:buNone/>
            </a:pPr>
            <a:endParaRPr lang="en-US" b="1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121920" indent="0" algn="ctr" fontAlgn="t">
              <a:buNone/>
            </a:pPr>
            <a:r>
              <a:rPr lang="en-US" b="1" dirty="0">
                <a:solidFill>
                  <a:srgbClr val="002060"/>
                </a:solidFill>
                <a:latin typeface="Garamond" panose="02020404030301010803" pitchFamily="18" charset="0"/>
              </a:rPr>
              <a:t>Mapping Tools Training</a:t>
            </a:r>
          </a:p>
          <a:p>
            <a:pPr marL="121920" indent="0" algn="ctr" fontAlgn="t">
              <a:buNone/>
            </a:pPr>
            <a:endParaRPr lang="en-US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121920" indent="0" algn="ctr" fontAlgn="t">
              <a:buNone/>
            </a:pPr>
            <a:r>
              <a:rPr lang="en-US" b="1" dirty="0">
                <a:solidFill>
                  <a:srgbClr val="002060"/>
                </a:solidFill>
                <a:latin typeface="Garamond" panose="02020404030301010803" pitchFamily="18" charset="0"/>
              </a:rPr>
              <a:t>You Leave Empowered to Give Effective Feedback</a:t>
            </a:r>
          </a:p>
        </p:txBody>
      </p:sp>
      <p:cxnSp>
        <p:nvCxnSpPr>
          <p:cNvPr id="5" name="Google Shape;131;p2">
            <a:extLst>
              <a:ext uri="{FF2B5EF4-FFF2-40B4-BE49-F238E27FC236}">
                <a16:creationId xmlns:a16="http://schemas.microsoft.com/office/drawing/2014/main" id="{3EED942F-B507-6E4C-967B-D8956D5386DC}"/>
              </a:ext>
            </a:extLst>
          </p:cNvPr>
          <p:cNvCxnSpPr/>
          <p:nvPr/>
        </p:nvCxnSpPr>
        <p:spPr>
          <a:xfrm>
            <a:off x="3043500" y="12309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132;p2">
            <a:extLst>
              <a:ext uri="{FF2B5EF4-FFF2-40B4-BE49-F238E27FC236}">
                <a16:creationId xmlns:a16="http://schemas.microsoft.com/office/drawing/2014/main" id="{32BCDA53-5596-43B1-A64B-581D566B48A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10" name="Picture 2" descr="Logo">
            <a:extLst>
              <a:ext uri="{FF2B5EF4-FFF2-40B4-BE49-F238E27FC236}">
                <a16:creationId xmlns:a16="http://schemas.microsoft.com/office/drawing/2014/main" id="{2C8E0859-34F1-4E3A-84D6-450F2C36F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403909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Today’s Schedule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12309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F0BD4C-ED44-432A-B9E3-CC893CA1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419292"/>
              </p:ext>
            </p:extLst>
          </p:nvPr>
        </p:nvGraphicFramePr>
        <p:xfrm>
          <a:off x="495300" y="1441266"/>
          <a:ext cx="8105100" cy="31682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105100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</a:tblGrid>
              <a:tr h="6336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C00000"/>
                          </a:solidFill>
                          <a:latin typeface="Garamond" panose="02020404030301010803" pitchFamily="18" charset="0"/>
                        </a:rPr>
                        <a:t>AGENDA: Start at 6 p.m.; Close at 8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63365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Process, Rules and Goals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39661"/>
                  </a:ext>
                </a:extLst>
              </a:tr>
              <a:tr h="63365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Neighborhoods/Communities of Interest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282222"/>
                  </a:ext>
                </a:extLst>
              </a:tr>
              <a:tr h="63365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Mapping Tools</a:t>
                      </a:r>
                      <a:endParaRPr lang="en-US" sz="3200" b="0" i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682381"/>
                  </a:ext>
                </a:extLst>
              </a:tr>
              <a:tr h="633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Next Steps</a:t>
                      </a:r>
                      <a:endParaRPr lang="en-US" sz="3200" b="0" i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729772"/>
                  </a:ext>
                </a:extLst>
              </a:tr>
            </a:tbl>
          </a:graphicData>
        </a:graphic>
      </p:graphicFrame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34E5FA8E-9956-4426-A9A4-BB9002B8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055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Redistricting Process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1110498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F0BD4C-ED44-432A-B9E3-CC893CA1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9409286"/>
              </p:ext>
            </p:extLst>
          </p:nvPr>
        </p:nvGraphicFramePr>
        <p:xfrm>
          <a:off x="243097" y="1241914"/>
          <a:ext cx="8657806" cy="3662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05955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  <a:gridCol w="6051851">
                  <a:extLst>
                    <a:ext uri="{9D8B030D-6E8A-4147-A177-3AD203B41FA5}">
                      <a16:colId xmlns:a16="http://schemas.microsoft.com/office/drawing/2014/main" val="4117527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Pre-Draft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August 12, 6:30 p.m.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Health and Wellness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Advisory Commission Public Hearing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60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Mid/Late 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Bureau releases official 2020 Census population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45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Early October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Statewide Database releases California’s official ‘prisoner-adjusted’ 2020 redistricting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7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Engagement Workshops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July 14, 6-8 p.m. (Riverdale Unified School District)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August 3, 6-8 p.m. (Gaston Middle School)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August 4, 6-8 p.m. (Fresno High School)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August 21, 9:30-11:30 a.m. (Woodward Park Regional Library)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August 21, 2:30-4:30 p.m. (Clovis Veterans Memorial Center)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789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B0D08BD-9B5A-4D14-AE57-6B5261B990A0}"/>
              </a:ext>
            </a:extLst>
          </p:cNvPr>
          <p:cNvSpPr txBox="1"/>
          <p:nvPr/>
        </p:nvSpPr>
        <p:spPr>
          <a:xfrm>
            <a:off x="0" y="5431136"/>
            <a:ext cx="9133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Dates/locations subject to change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E3DD7BE3-7BC3-4C8B-B40C-0F20673DC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67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Redistricting Process (continued)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1110498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F0BD4C-ED44-432A-B9E3-CC893CA1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461218"/>
              </p:ext>
            </p:extLst>
          </p:nvPr>
        </p:nvGraphicFramePr>
        <p:xfrm>
          <a:off x="243097" y="1241914"/>
          <a:ext cx="8657806" cy="3815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05955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  <a:gridCol w="6051851">
                  <a:extLst>
                    <a:ext uri="{9D8B030D-6E8A-4147-A177-3AD203B41FA5}">
                      <a16:colId xmlns:a16="http://schemas.microsoft.com/office/drawing/2014/main" val="4117527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Pre-Draft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October 21, 6:30 p.m.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Health and Wellness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Advisory Commission Public Hearing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Recommend communities of interest, </a:t>
                      </a:r>
                      <a:r>
                        <a:rPr lang="en-US" sz="1600" b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neighborhoods to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Board of Supervisors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Recommend draft maps for Board of Supervisors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Deadline to submit maps: October 20, 2021, 5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45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Draft Map Public Hearing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November 2, 1 p.m.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Board Chambers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Board of Supervisors Public Hearing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revise the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 the election sequence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Deadline for maps to be posted to website: October 27, 2021, 5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7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Draft Map Public Hearing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November 16, 1 p.m.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Board Chambers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Board of Supervisors Public Hearing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Select final map and election sequence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Deadline to submit maps: November 2, 2021, 5 p.m.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Deadline for maps to be posted to website: November 9, 2021, 5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7891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37EC78A-8FE9-4D6F-A491-7142878F8F94}"/>
              </a:ext>
            </a:extLst>
          </p:cNvPr>
          <p:cNvSpPr txBox="1"/>
          <p:nvPr/>
        </p:nvSpPr>
        <p:spPr>
          <a:xfrm>
            <a:off x="0" y="5431136"/>
            <a:ext cx="9133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Garamond" panose="02020404030301010803" pitchFamily="18" charset="0"/>
              </a:rPr>
              <a:t>Dates/locations subject to change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997D855B-499D-46A6-851C-232FC29A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944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80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body" idx="4294967295"/>
          </p:nvPr>
        </p:nvSpPr>
        <p:spPr>
          <a:xfrm>
            <a:off x="111576" y="2013045"/>
            <a:ext cx="2590800" cy="2095064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85750" lvl="0" indent="-285750" algn="l" rtl="0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002060"/>
                </a:solidFill>
              </a:rPr>
              <a:t>Equal Population</a:t>
            </a: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lang="en-US" sz="6600" b="1" dirty="0">
              <a:solidFill>
                <a:srgbClr val="002060"/>
              </a:solidFill>
            </a:endParaRPr>
          </a:p>
          <a:p>
            <a:pPr marL="285750" lvl="0" indent="-285750" algn="l" rtl="0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002060"/>
                </a:solidFill>
              </a:rPr>
              <a:t>Federal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b="1" dirty="0">
                <a:solidFill>
                  <a:srgbClr val="002060"/>
                </a:solidFill>
              </a:rPr>
              <a:t>Voting Rights Act</a:t>
            </a: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lang="en-US" sz="6600" b="1" dirty="0">
              <a:solidFill>
                <a:srgbClr val="002060"/>
              </a:solidFill>
            </a:endParaRPr>
          </a:p>
          <a:p>
            <a:pPr marL="285750" lvl="0" indent="-285750" algn="l" rtl="0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002060"/>
                </a:solidFill>
              </a:rPr>
              <a:t>No Racial Gerrymandering</a:t>
            </a:r>
            <a:endParaRPr lang="en-US" sz="6600" dirty="0">
              <a:solidFill>
                <a:srgbClr val="002060"/>
              </a:solidFill>
            </a:endParaRPr>
          </a:p>
        </p:txBody>
      </p:sp>
      <p:sp>
        <p:nvSpPr>
          <p:cNvPr id="139" name="Google Shape;139;p3"/>
          <p:cNvSpPr txBox="1">
            <a:spLocks noGrp="1"/>
          </p:cNvSpPr>
          <p:nvPr>
            <p:ph type="body" idx="4294967295"/>
          </p:nvPr>
        </p:nvSpPr>
        <p:spPr>
          <a:xfrm>
            <a:off x="6025200" y="1983575"/>
            <a:ext cx="3007200" cy="2124534"/>
          </a:xfrm>
          <a:prstGeom prst="rect">
            <a:avLst/>
          </a:prstGeom>
          <a:noFill/>
          <a:ln w="9525" cap="flat" cmpd="sng">
            <a:solidFill>
              <a:srgbClr val="AFC9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Minimize voters shifted to different election years</a:t>
            </a:r>
          </a:p>
          <a:p>
            <a:pPr marL="285750" lvl="0" indent="-285750" algn="l" rtl="0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Respect voters’ choices / continuity in office</a:t>
            </a:r>
          </a:p>
          <a:p>
            <a:pPr marL="285750" lvl="0" indent="-285750" algn="l" rtl="0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Future population growth</a:t>
            </a:r>
          </a:p>
          <a:p>
            <a:pPr marL="285750" lvl="0" indent="-285750" algn="l" rtl="0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Preserving the core of existing districts</a:t>
            </a:r>
          </a:p>
          <a:p>
            <a:pPr marL="285750" lvl="0" indent="-285750" algn="l" rtl="0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</a:endParaRPr>
          </a:p>
          <a:p>
            <a:pPr marL="285750" lvl="0" indent="-285750" algn="l" rtl="0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111576" y="1368522"/>
            <a:ext cx="2590800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1. Federal Laws</a:t>
            </a:r>
            <a:endParaRPr sz="18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2842875" y="1368525"/>
            <a:ext cx="3039600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2. California Criteria for 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Counties</a:t>
            </a:r>
            <a:endParaRPr sz="1800" dirty="0"/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13" y="4314108"/>
            <a:ext cx="2457125" cy="162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Google Shape;143;p3"/>
          <p:cNvSpPr txBox="1"/>
          <p:nvPr/>
        </p:nvSpPr>
        <p:spPr>
          <a:xfrm>
            <a:off x="2857788" y="1983575"/>
            <a:ext cx="3009600" cy="422096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1. Geographically contiguous</a:t>
            </a:r>
            <a:endParaRPr sz="1600"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2. Undivided neighborhoods and “communities of interest” </a:t>
            </a:r>
            <a:br>
              <a:rPr lang="en-US" sz="18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(Socio-economic geographic areas that should be kept together)</a:t>
            </a:r>
            <a:endParaRPr sz="1450" b="0" i="0" u="none" strike="noStrike" cap="none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3. Cities and CDPs</a:t>
            </a:r>
            <a:endParaRPr sz="1600"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4. Easily identifiable boundaries</a:t>
            </a:r>
            <a:endParaRPr sz="1600"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5. Compact</a:t>
            </a:r>
            <a:br>
              <a:rPr lang="en-US" sz="18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(Do not bypass one group of people to get to a more distant group of people)</a:t>
            </a:r>
            <a:endParaRPr sz="1450"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endParaRPr lang="en-US" sz="800" b="1" u="none" strike="noStrike" cap="none" dirty="0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600" b="1" u="none" strike="noStrike" cap="none" dirty="0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Prohibited:</a:t>
            </a:r>
            <a:endParaRPr sz="1600" b="1" u="none" strike="noStrike" cap="none" dirty="0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840"/>
              <a:buFont typeface="Noto Sans Symbols"/>
              <a:buNone/>
            </a:pPr>
            <a:r>
              <a:rPr lang="en-US" sz="1450" b="0" u="none" strike="noStrike" cap="none" dirty="0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450" b="0" u="none" strike="noStrike" cap="none" dirty="0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6022937" y="1368525"/>
            <a:ext cx="3007200" cy="639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3. Other Traditional Redistricting Principles</a:t>
            </a:r>
            <a:endParaRPr sz="1800" dirty="0"/>
          </a:p>
        </p:txBody>
      </p:sp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1103250" y="94664"/>
            <a:ext cx="69375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Redistricting Rules and Goals</a:t>
            </a:r>
            <a:endParaRPr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cxnSp>
        <p:nvCxnSpPr>
          <p:cNvPr id="147" name="Google Shape;147;p3"/>
          <p:cNvCxnSpPr/>
          <p:nvPr/>
        </p:nvCxnSpPr>
        <p:spPr>
          <a:xfrm>
            <a:off x="3057000" y="108527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Google Shape;148;p3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13" name="Picture 2" descr="Logo">
            <a:extLst>
              <a:ext uri="{FF2B5EF4-FFF2-40B4-BE49-F238E27FC236}">
                <a16:creationId xmlns:a16="http://schemas.microsoft.com/office/drawing/2014/main" id="{BE3A09DA-2604-4E6E-B0F0-960E221B7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592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0" y="118687"/>
            <a:ext cx="913393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Estimated Data: Current Districts</a:t>
            </a:r>
            <a:endParaRPr dirty="0"/>
          </a:p>
        </p:txBody>
      </p:sp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  <p:sp>
        <p:nvSpPr>
          <p:cNvPr id="158" name="Google Shape;158;p4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August 3 &amp; 4, 2021</a:t>
            </a: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AB569CE6-D97B-42A3-BABA-A754902D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6394988"/>
            <a:ext cx="2210608" cy="4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0F599AA-9E3B-45C2-8CD4-A46F3CFE21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1" b="48485"/>
          <a:stretch/>
        </p:blipFill>
        <p:spPr>
          <a:xfrm>
            <a:off x="220019" y="959377"/>
            <a:ext cx="4114800" cy="503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3E539305-91F9-4424-9ACB-C1435E943D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177" b="5766"/>
          <a:stretch/>
        </p:blipFill>
        <p:spPr>
          <a:xfrm>
            <a:off x="4809183" y="959377"/>
            <a:ext cx="4114800" cy="435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2470651"/>
      </p:ext>
    </p:extLst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Custom 2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9F0403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A11213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Custom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B70101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B61314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1702</Words>
  <Application>Microsoft Office PowerPoint</Application>
  <PresentationFormat>On-screen Show (4:3)</PresentationFormat>
  <Paragraphs>319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Wingdings</vt:lpstr>
      <vt:lpstr>Twentieth Century</vt:lpstr>
      <vt:lpstr>Calibri</vt:lpstr>
      <vt:lpstr>Garamond</vt:lpstr>
      <vt:lpstr>Noto Sans Symbols</vt:lpstr>
      <vt:lpstr>Arial</vt:lpstr>
      <vt:lpstr>EB Garamond</vt:lpstr>
      <vt:lpstr>Median</vt:lpstr>
      <vt:lpstr>Median</vt:lpstr>
      <vt:lpstr>County of Fresno Redistricting Workshop</vt:lpstr>
      <vt:lpstr>Traducción al Español Disponible  Meeting is Being Recorded  </vt:lpstr>
      <vt:lpstr>Introductions</vt:lpstr>
      <vt:lpstr>Today’s Goals</vt:lpstr>
      <vt:lpstr>Today’s Schedule</vt:lpstr>
      <vt:lpstr>Redistricting Process</vt:lpstr>
      <vt:lpstr>Redistricting Process (continued)</vt:lpstr>
      <vt:lpstr>Redistricting Rules and Goals</vt:lpstr>
      <vt:lpstr>Estimated Data: Current Districts</vt:lpstr>
      <vt:lpstr>Defining Neighborhoods</vt:lpstr>
      <vt:lpstr>Beyond Neighborhoods: Defining Communities of Interest</vt:lpstr>
      <vt:lpstr>Possible Neighborhoods / Communities</vt:lpstr>
      <vt:lpstr>Possible Neighborhoods / Communities</vt:lpstr>
      <vt:lpstr>Possible Neighborhoods / Communities</vt:lpstr>
      <vt:lpstr>Possible Neighborhoods / Communities</vt:lpstr>
      <vt:lpstr>Q&amp;A With Your Hosts</vt:lpstr>
      <vt:lpstr>Neighbor Chats</vt:lpstr>
      <vt:lpstr>Break</vt:lpstr>
      <vt:lpstr>Share Your Thoughts</vt:lpstr>
      <vt:lpstr>Public Mapping and Map Review Tools</vt:lpstr>
      <vt:lpstr>Simple Map Review Tool</vt:lpstr>
      <vt:lpstr>Simple Map Drawing Tool</vt:lpstr>
      <vt:lpstr>Simple Map Drawing Tool + Excel Supplement</vt:lpstr>
      <vt:lpstr>DistrictR</vt:lpstr>
      <vt:lpstr>Caliper’s “Maptitude Online Redistricting”</vt:lpstr>
      <vt:lpstr>Share Your Thoughts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 of Merced Introduction to Redistricting</dc:title>
  <dc:creator>Douglas Johnson</dc:creator>
  <cp:lastModifiedBy>Thompson, John R.</cp:lastModifiedBy>
  <cp:revision>9</cp:revision>
  <dcterms:created xsi:type="dcterms:W3CDTF">2011-05-19T00:29:13Z</dcterms:created>
  <dcterms:modified xsi:type="dcterms:W3CDTF">2021-08-05T15:41:48Z</dcterms:modified>
</cp:coreProperties>
</file>