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00" r:id="rId2"/>
    <p:sldId id="315" r:id="rId3"/>
    <p:sldId id="314" r:id="rId4"/>
    <p:sldId id="303" r:id="rId5"/>
    <p:sldId id="304" r:id="rId6"/>
    <p:sldId id="305" r:id="rId7"/>
    <p:sldId id="306" r:id="rId8"/>
    <p:sldId id="310" r:id="rId9"/>
    <p:sldId id="316" r:id="rId10"/>
    <p:sldId id="301" r:id="rId11"/>
    <p:sldId id="302" r:id="rId12"/>
  </p:sldIdLst>
  <p:sldSz cx="9144000" cy="6858000" type="screen4x3"/>
  <p:notesSz cx="6934200" cy="9220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w, Jeremy" initials="SJ" lastIdx="1" clrIdx="0">
    <p:extLst>
      <p:ext uri="{19B8F6BF-5375-455C-9EA6-DF929625EA0E}">
        <p15:presenceInfo xmlns:p15="http://schemas.microsoft.com/office/powerpoint/2012/main" userId="S::jshaw@fresnocountyca.gov::fd2ea3a7-384d-4891-b157-9ac9d09afed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7F7F7F"/>
    <a:srgbClr val="00B0F0"/>
    <a:srgbClr val="0066FF"/>
    <a:srgbClr val="000000"/>
    <a:srgbClr val="0047FF"/>
    <a:srgbClr val="000082"/>
    <a:srgbClr val="5F5F5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6" autoAdjust="0"/>
    <p:restoredTop sz="94641" autoAdjust="0"/>
  </p:normalViewPr>
  <p:slideViewPr>
    <p:cSldViewPr>
      <p:cViewPr>
        <p:scale>
          <a:sx n="150" d="100"/>
          <a:sy n="150" d="100"/>
        </p:scale>
        <p:origin x="108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1716" y="-84"/>
      </p:cViewPr>
      <p:guideLst>
        <p:guide orient="horz" pos="2904"/>
        <p:guide pos="218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08T09:01:40.505" idx="1">
    <p:pos x="5764" y="316"/>
    <p:text/>
    <p:extLst>
      <p:ext uri="{C676402C-5697-4E1C-873F-D02D1690AC5C}">
        <p15:threadingInfo xmlns:p15="http://schemas.microsoft.com/office/powerpoint/2012/main" timeZoneBias="4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latin typeface="Times New Roman" pitchFamily="18" charset="0"/>
              </a:defRPr>
            </a:lvl1pPr>
          </a:lstStyle>
          <a:p>
            <a:fld id="{E1E6BCF9-3E0B-43CE-B37B-6A2113EE64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571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8" y="4379913"/>
            <a:ext cx="5546725" cy="414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latin typeface="Times New Roman" pitchFamily="18" charset="0"/>
              </a:defRPr>
            </a:lvl1pPr>
          </a:lstStyle>
          <a:p>
            <a:fld id="{DB343B90-F427-4BDA-9268-A9A5DF58FA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9113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968769-BB1A-4DD1-8611-EE68D712555D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5017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968769-BB1A-4DD1-8611-EE68D712555D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4606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43B90-F427-4BDA-9268-A9A5DF58FACD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906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937CD5-EE18-4788-91D6-8BB3C728E2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3827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3AF644-E73C-4786-A5DA-1FD98050ED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8028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EE54EB-5442-455B-8B75-4E5BBC4278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586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850E9C-E24D-4BBF-ACB3-D5BA25D199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4079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97C42-4B5C-4067-ABF1-F0C73766E6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3772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FEF11-DC12-4217-A9A4-A499509901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9525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913E0D-FD13-417C-8DB9-A13E11C735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4658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5F9CB7-8FAC-46E5-8E24-9BCC1B3444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7380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EB856-80B2-48F9-B378-212936ECEC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7394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B3EB0C-FED7-4031-A91E-C581596A0E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63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00D936-ECB6-4444-AF86-1FDA3430BD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2877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0934E5A4-DA15-4DC8-9F3E-67C6F866159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0" name="Picture 12" descr="Fresno County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765175"/>
            <a:ext cx="6516687" cy="538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395288" y="260350"/>
            <a:ext cx="8382000" cy="6324600"/>
          </a:xfrm>
          <a:prstGeom prst="rect">
            <a:avLst/>
          </a:prstGeom>
          <a:noFill/>
          <a:ln w="57150">
            <a:solidFill>
              <a:srgbClr val="0047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1600200" y="609600"/>
            <a:ext cx="75438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u="sng">
                <a:solidFill>
                  <a:srgbClr val="006600"/>
                </a:solidFill>
                <a:latin typeface="Times New Roman" pitchFamily="18" charset="0"/>
              </a:rPr>
              <a:t>DEPARTMENT of PUBLIC WORKS and PLANNING</a:t>
            </a: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1582366" y="925513"/>
            <a:ext cx="68735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 dirty="0">
                <a:solidFill>
                  <a:srgbClr val="006600"/>
                </a:solidFill>
                <a:latin typeface="Times New Roman" pitchFamily="18" charset="0"/>
              </a:rPr>
              <a:t>DEVELOPMENT SERVICES &amp; CAPITAL PROJECTS DIVISION</a:t>
            </a:r>
          </a:p>
        </p:txBody>
      </p:sp>
      <p:sp>
        <p:nvSpPr>
          <p:cNvPr id="12308" name="WordArt 20"/>
          <p:cNvSpPr>
            <a:spLocks noChangeArrowheads="1" noChangeShapeType="1" noTextEdit="1"/>
          </p:cNvSpPr>
          <p:nvPr/>
        </p:nvSpPr>
        <p:spPr bwMode="auto">
          <a:xfrm>
            <a:off x="2268538" y="1628775"/>
            <a:ext cx="4770437" cy="9366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47FF"/>
                    </a:gs>
                    <a:gs pos="100000">
                      <a:srgbClr val="0047FF"/>
                    </a:gs>
                  </a:gsLst>
                  <a:lin ang="5400000" scaled="1"/>
                </a:gradFill>
                <a:latin typeface="Arial Black"/>
              </a:rPr>
              <a:t>VA 4097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97" y="489128"/>
            <a:ext cx="1287852" cy="99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0" name="Picture 12" descr="Fresno County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765175"/>
            <a:ext cx="6516687" cy="538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395288" y="260350"/>
            <a:ext cx="8382000" cy="6324600"/>
          </a:xfrm>
          <a:prstGeom prst="rect">
            <a:avLst/>
          </a:prstGeom>
          <a:noFill/>
          <a:ln w="57150">
            <a:solidFill>
              <a:srgbClr val="0047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1600200" y="609600"/>
            <a:ext cx="75438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u="sng">
                <a:solidFill>
                  <a:srgbClr val="006600"/>
                </a:solidFill>
                <a:latin typeface="Times New Roman" pitchFamily="18" charset="0"/>
              </a:rPr>
              <a:t>DEPARTMENT of PUBLIC WORKS and PLANNING</a:t>
            </a: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1582366" y="925513"/>
            <a:ext cx="68735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 dirty="0">
                <a:solidFill>
                  <a:srgbClr val="006600"/>
                </a:solidFill>
                <a:latin typeface="Times New Roman" pitchFamily="18" charset="0"/>
              </a:rPr>
              <a:t>DEVELOPMENT SERVICES &amp; CAPITAL PROJECTS DIVISION</a:t>
            </a:r>
          </a:p>
        </p:txBody>
      </p:sp>
      <p:sp>
        <p:nvSpPr>
          <p:cNvPr id="12308" name="WordArt 20"/>
          <p:cNvSpPr>
            <a:spLocks noChangeArrowheads="1" noChangeShapeType="1" noTextEdit="1"/>
          </p:cNvSpPr>
          <p:nvPr/>
        </p:nvSpPr>
        <p:spPr bwMode="auto">
          <a:xfrm>
            <a:off x="2268538" y="1628775"/>
            <a:ext cx="4770437" cy="9366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47FF"/>
                    </a:gs>
                    <a:gs pos="100000">
                      <a:srgbClr val="0047FF"/>
                    </a:gs>
                  </a:gsLst>
                  <a:lin ang="5400000" scaled="1"/>
                </a:gradFill>
                <a:latin typeface="Arial Black"/>
              </a:rPr>
              <a:t>VA 4097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97" y="489128"/>
            <a:ext cx="1287852" cy="99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40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257A84-8736-4FF6-957E-668F10D5C8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015" y="1981200"/>
            <a:ext cx="5155969" cy="4114800"/>
          </a:xfrm>
        </p:spPr>
      </p:pic>
    </p:spTree>
    <p:extLst>
      <p:ext uri="{BB962C8B-B14F-4D97-AF65-F5344CB8AC3E}">
        <p14:creationId xmlns:p14="http://schemas.microsoft.com/office/powerpoint/2010/main" val="1563961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EA6AC8-2A33-4A32-AAE9-AE9F81DFC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830"/>
            <a:ext cx="9144000" cy="5862340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D2E037D-A356-4F2E-A2BB-A409BAEFD083}"/>
              </a:ext>
            </a:extLst>
          </p:cNvPr>
          <p:cNvSpPr/>
          <p:nvPr/>
        </p:nvSpPr>
        <p:spPr bwMode="auto">
          <a:xfrm>
            <a:off x="1085850" y="1123950"/>
            <a:ext cx="1685950" cy="2006600"/>
          </a:xfrm>
          <a:custGeom>
            <a:avLst/>
            <a:gdLst>
              <a:gd name="connsiteX0" fmla="*/ 0 w 1885950"/>
              <a:gd name="connsiteY0" fmla="*/ 19050 h 2006600"/>
              <a:gd name="connsiteX1" fmla="*/ 25400 w 1885950"/>
              <a:gd name="connsiteY1" fmla="*/ 2006600 h 2006600"/>
              <a:gd name="connsiteX2" fmla="*/ 1866900 w 1885950"/>
              <a:gd name="connsiteY2" fmla="*/ 1981200 h 2006600"/>
              <a:gd name="connsiteX3" fmla="*/ 1885950 w 1885950"/>
              <a:gd name="connsiteY3" fmla="*/ 0 h 2006600"/>
              <a:gd name="connsiteX4" fmla="*/ 1885950 w 1885950"/>
              <a:gd name="connsiteY4" fmla="*/ 0 h 2006600"/>
              <a:gd name="connsiteX5" fmla="*/ 0 w 1885950"/>
              <a:gd name="connsiteY5" fmla="*/ 19050 h 200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5950" h="2006600">
                <a:moveTo>
                  <a:pt x="0" y="19050"/>
                </a:moveTo>
                <a:lnTo>
                  <a:pt x="25400" y="2006600"/>
                </a:lnTo>
                <a:lnTo>
                  <a:pt x="1866900" y="1981200"/>
                </a:lnTo>
                <a:lnTo>
                  <a:pt x="1885950" y="0"/>
                </a:lnTo>
                <a:lnTo>
                  <a:pt x="1885950" y="0"/>
                </a:lnTo>
                <a:lnTo>
                  <a:pt x="0" y="19050"/>
                </a:lnTo>
                <a:close/>
              </a:path>
            </a:pathLst>
          </a:custGeom>
          <a:noFill/>
          <a:ln w="28575" cap="flat" cmpd="sng" algn="ctr">
            <a:solidFill>
              <a:schemeClr val="accent4">
                <a:lumMod val="60000"/>
                <a:lumOff val="4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05F042-0EAC-47F0-969E-61954C8EEE27}"/>
              </a:ext>
            </a:extLst>
          </p:cNvPr>
          <p:cNvSpPr txBox="1"/>
          <p:nvPr/>
        </p:nvSpPr>
        <p:spPr>
          <a:xfrm>
            <a:off x="1403648" y="1340768"/>
            <a:ext cx="11521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Parcel B</a:t>
            </a:r>
          </a:p>
          <a:p>
            <a:r>
              <a:rPr lang="en-US" sz="11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0.94 acre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01BC2C-9D10-4C31-9A65-7AF130807D51}"/>
              </a:ext>
            </a:extLst>
          </p:cNvPr>
          <p:cNvSpPr txBox="1"/>
          <p:nvPr/>
        </p:nvSpPr>
        <p:spPr>
          <a:xfrm>
            <a:off x="4427984" y="1412776"/>
            <a:ext cx="17442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B0F0"/>
                </a:solidFill>
              </a:rPr>
              <a:t>Parcel A</a:t>
            </a:r>
          </a:p>
          <a:p>
            <a:r>
              <a:rPr lang="en-US" sz="1100" dirty="0">
                <a:solidFill>
                  <a:srgbClr val="00B0F0"/>
                </a:solidFill>
              </a:rPr>
              <a:t>17.84 acres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85D1B05-C895-485D-B2E6-9C1ED98D68B5}"/>
              </a:ext>
            </a:extLst>
          </p:cNvPr>
          <p:cNvSpPr/>
          <p:nvPr/>
        </p:nvSpPr>
        <p:spPr bwMode="auto">
          <a:xfrm>
            <a:off x="1043608" y="497830"/>
            <a:ext cx="8070850" cy="5270500"/>
          </a:xfrm>
          <a:custGeom>
            <a:avLst/>
            <a:gdLst>
              <a:gd name="connsiteX0" fmla="*/ 38100 w 8070850"/>
              <a:gd name="connsiteY0" fmla="*/ 2628900 h 5270500"/>
              <a:gd name="connsiteX1" fmla="*/ 0 w 8070850"/>
              <a:gd name="connsiteY1" fmla="*/ 5270500 h 5270500"/>
              <a:gd name="connsiteX2" fmla="*/ 8070850 w 8070850"/>
              <a:gd name="connsiteY2" fmla="*/ 5264150 h 5270500"/>
              <a:gd name="connsiteX3" fmla="*/ 8058150 w 8070850"/>
              <a:gd name="connsiteY3" fmla="*/ 6350 h 5270500"/>
              <a:gd name="connsiteX4" fmla="*/ 2806700 w 8070850"/>
              <a:gd name="connsiteY4" fmla="*/ 0 h 5270500"/>
              <a:gd name="connsiteX5" fmla="*/ 2838450 w 8070850"/>
              <a:gd name="connsiteY5" fmla="*/ 603250 h 5270500"/>
              <a:gd name="connsiteX6" fmla="*/ 1727200 w 8070850"/>
              <a:gd name="connsiteY6" fmla="*/ 584200 h 5270500"/>
              <a:gd name="connsiteX7" fmla="*/ 1733550 w 8070850"/>
              <a:gd name="connsiteY7" fmla="*/ 2603500 h 5270500"/>
              <a:gd name="connsiteX8" fmla="*/ 38100 w 8070850"/>
              <a:gd name="connsiteY8" fmla="*/ 2628900 h 527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0850" h="5270500">
                <a:moveTo>
                  <a:pt x="38100" y="2628900"/>
                </a:moveTo>
                <a:lnTo>
                  <a:pt x="0" y="5270500"/>
                </a:lnTo>
                <a:lnTo>
                  <a:pt x="8070850" y="5264150"/>
                </a:lnTo>
                <a:cubicBezTo>
                  <a:pt x="8066617" y="3511550"/>
                  <a:pt x="8062383" y="1758950"/>
                  <a:pt x="8058150" y="6350"/>
                </a:cubicBezTo>
                <a:lnTo>
                  <a:pt x="2806700" y="0"/>
                </a:lnTo>
                <a:lnTo>
                  <a:pt x="2838450" y="603250"/>
                </a:lnTo>
                <a:lnTo>
                  <a:pt x="1727200" y="584200"/>
                </a:lnTo>
                <a:cubicBezTo>
                  <a:pt x="1729317" y="1257300"/>
                  <a:pt x="1731433" y="1930400"/>
                  <a:pt x="1733550" y="2603500"/>
                </a:cubicBezTo>
                <a:lnTo>
                  <a:pt x="38100" y="2628900"/>
                </a:lnTo>
                <a:close/>
              </a:path>
            </a:pathLst>
          </a:custGeom>
          <a:solidFill>
            <a:srgbClr val="00B0F0">
              <a:alpha val="25098"/>
            </a:srgbClr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F60247-7871-4FF8-9319-36C3A23D3D14}"/>
              </a:ext>
            </a:extLst>
          </p:cNvPr>
          <p:cNvSpPr txBox="1"/>
          <p:nvPr/>
        </p:nvSpPr>
        <p:spPr>
          <a:xfrm>
            <a:off x="1115616" y="2564904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Garage/Accessory Living Quarters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52492F0-D0AC-4FAC-B737-50A9A21FA2DA}"/>
              </a:ext>
            </a:extLst>
          </p:cNvPr>
          <p:cNvCxnSpPr/>
          <p:nvPr/>
        </p:nvCxnSpPr>
        <p:spPr bwMode="auto">
          <a:xfrm>
            <a:off x="2195736" y="2852936"/>
            <a:ext cx="43204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CBD2240-8BAE-47F9-B89F-FDBD67BF791E}"/>
              </a:ext>
            </a:extLst>
          </p:cNvPr>
          <p:cNvSpPr txBox="1"/>
          <p:nvPr/>
        </p:nvSpPr>
        <p:spPr>
          <a:xfrm>
            <a:off x="1485728" y="1843663"/>
            <a:ext cx="1430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Property line encroachment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C19851F-6FFF-4F10-AEFC-E493A71CD562}"/>
              </a:ext>
            </a:extLst>
          </p:cNvPr>
          <p:cNvCxnSpPr/>
          <p:nvPr/>
        </p:nvCxnSpPr>
        <p:spPr bwMode="auto">
          <a:xfrm>
            <a:off x="2267744" y="2243773"/>
            <a:ext cx="504056" cy="2491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95343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EA6AC8-2A33-4A32-AAE9-AE9F81DFC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501650"/>
            <a:ext cx="9144000" cy="5862340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D2E037D-A356-4F2E-A2BB-A409BAEFD083}"/>
              </a:ext>
            </a:extLst>
          </p:cNvPr>
          <p:cNvSpPr/>
          <p:nvPr/>
        </p:nvSpPr>
        <p:spPr bwMode="auto">
          <a:xfrm>
            <a:off x="1085850" y="1123950"/>
            <a:ext cx="1885950" cy="2006600"/>
          </a:xfrm>
          <a:custGeom>
            <a:avLst/>
            <a:gdLst>
              <a:gd name="connsiteX0" fmla="*/ 0 w 1885950"/>
              <a:gd name="connsiteY0" fmla="*/ 19050 h 2006600"/>
              <a:gd name="connsiteX1" fmla="*/ 25400 w 1885950"/>
              <a:gd name="connsiteY1" fmla="*/ 2006600 h 2006600"/>
              <a:gd name="connsiteX2" fmla="*/ 1866900 w 1885950"/>
              <a:gd name="connsiteY2" fmla="*/ 1981200 h 2006600"/>
              <a:gd name="connsiteX3" fmla="*/ 1885950 w 1885950"/>
              <a:gd name="connsiteY3" fmla="*/ 0 h 2006600"/>
              <a:gd name="connsiteX4" fmla="*/ 1885950 w 1885950"/>
              <a:gd name="connsiteY4" fmla="*/ 0 h 2006600"/>
              <a:gd name="connsiteX5" fmla="*/ 0 w 1885950"/>
              <a:gd name="connsiteY5" fmla="*/ 19050 h 200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5950" h="2006600">
                <a:moveTo>
                  <a:pt x="0" y="19050"/>
                </a:moveTo>
                <a:lnTo>
                  <a:pt x="25400" y="2006600"/>
                </a:lnTo>
                <a:lnTo>
                  <a:pt x="1866900" y="1981200"/>
                </a:lnTo>
                <a:lnTo>
                  <a:pt x="1885950" y="0"/>
                </a:lnTo>
                <a:lnTo>
                  <a:pt x="1885950" y="0"/>
                </a:lnTo>
                <a:lnTo>
                  <a:pt x="0" y="19050"/>
                </a:lnTo>
                <a:close/>
              </a:path>
            </a:pathLst>
          </a:custGeom>
          <a:noFill/>
          <a:ln w="28575" cap="flat" cmpd="sng" algn="ctr">
            <a:solidFill>
              <a:schemeClr val="accent4">
                <a:lumMod val="60000"/>
                <a:lumOff val="4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B969DB8-CCD4-4AF2-B30E-975893A231A4}"/>
              </a:ext>
            </a:extLst>
          </p:cNvPr>
          <p:cNvSpPr/>
          <p:nvPr/>
        </p:nvSpPr>
        <p:spPr bwMode="auto">
          <a:xfrm>
            <a:off x="1085850" y="501650"/>
            <a:ext cx="8051800" cy="5289550"/>
          </a:xfrm>
          <a:custGeom>
            <a:avLst/>
            <a:gdLst>
              <a:gd name="connsiteX0" fmla="*/ 31750 w 8051800"/>
              <a:gd name="connsiteY0" fmla="*/ 2616200 h 5289550"/>
              <a:gd name="connsiteX1" fmla="*/ 0 w 8051800"/>
              <a:gd name="connsiteY1" fmla="*/ 5289550 h 5289550"/>
              <a:gd name="connsiteX2" fmla="*/ 8051800 w 8051800"/>
              <a:gd name="connsiteY2" fmla="*/ 5283200 h 5289550"/>
              <a:gd name="connsiteX3" fmla="*/ 8051800 w 8051800"/>
              <a:gd name="connsiteY3" fmla="*/ 6350 h 5289550"/>
              <a:gd name="connsiteX4" fmla="*/ 2800350 w 8051800"/>
              <a:gd name="connsiteY4" fmla="*/ 0 h 5289550"/>
              <a:gd name="connsiteX5" fmla="*/ 2794000 w 8051800"/>
              <a:gd name="connsiteY5" fmla="*/ 635000 h 5289550"/>
              <a:gd name="connsiteX6" fmla="*/ 1885950 w 8051800"/>
              <a:gd name="connsiteY6" fmla="*/ 615950 h 5289550"/>
              <a:gd name="connsiteX7" fmla="*/ 1885950 w 8051800"/>
              <a:gd name="connsiteY7" fmla="*/ 2616200 h 5289550"/>
              <a:gd name="connsiteX8" fmla="*/ 31750 w 8051800"/>
              <a:gd name="connsiteY8" fmla="*/ 2616200 h 528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51800" h="5289550">
                <a:moveTo>
                  <a:pt x="31750" y="2616200"/>
                </a:moveTo>
                <a:lnTo>
                  <a:pt x="0" y="5289550"/>
                </a:lnTo>
                <a:lnTo>
                  <a:pt x="8051800" y="5283200"/>
                </a:lnTo>
                <a:lnTo>
                  <a:pt x="8051800" y="6350"/>
                </a:lnTo>
                <a:lnTo>
                  <a:pt x="2800350" y="0"/>
                </a:lnTo>
                <a:cubicBezTo>
                  <a:pt x="2798233" y="211667"/>
                  <a:pt x="2796117" y="423333"/>
                  <a:pt x="2794000" y="635000"/>
                </a:cubicBezTo>
                <a:lnTo>
                  <a:pt x="1885950" y="615950"/>
                </a:lnTo>
                <a:lnTo>
                  <a:pt x="1885950" y="2616200"/>
                </a:lnTo>
                <a:lnTo>
                  <a:pt x="31750" y="2616200"/>
                </a:lnTo>
                <a:close/>
              </a:path>
            </a:pathLst>
          </a:custGeom>
          <a:solidFill>
            <a:srgbClr val="00B0F0">
              <a:alpha val="25098"/>
            </a:srgbClr>
          </a:solidFill>
          <a:ln w="19050" cap="flat" cmpd="sng" algn="ctr">
            <a:solidFill>
              <a:srgbClr val="00B0F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05F042-0EAC-47F0-969E-61954C8EEE27}"/>
              </a:ext>
            </a:extLst>
          </p:cNvPr>
          <p:cNvSpPr txBox="1"/>
          <p:nvPr/>
        </p:nvSpPr>
        <p:spPr>
          <a:xfrm>
            <a:off x="1115616" y="1196752"/>
            <a:ext cx="11521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Parcel B</a:t>
            </a:r>
          </a:p>
          <a:p>
            <a:r>
              <a:rPr lang="en-US" sz="11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1.03 acres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01BC2C-9D10-4C31-9A65-7AF130807D51}"/>
              </a:ext>
            </a:extLst>
          </p:cNvPr>
          <p:cNvSpPr txBox="1"/>
          <p:nvPr/>
        </p:nvSpPr>
        <p:spPr>
          <a:xfrm>
            <a:off x="4427984" y="1412776"/>
            <a:ext cx="17442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B0F0"/>
                </a:solidFill>
              </a:rPr>
              <a:t>Parcel A</a:t>
            </a:r>
          </a:p>
          <a:p>
            <a:r>
              <a:rPr lang="en-US" sz="1100" dirty="0">
                <a:solidFill>
                  <a:srgbClr val="00B0F0"/>
                </a:solidFill>
              </a:rPr>
              <a:t>17.75 acres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6109ED5-9CBC-4F39-94EA-38F33B8FF55B}"/>
              </a:ext>
            </a:extLst>
          </p:cNvPr>
          <p:cNvCxnSpPr/>
          <p:nvPr/>
        </p:nvCxnSpPr>
        <p:spPr bwMode="auto">
          <a:xfrm>
            <a:off x="2771800" y="2636912"/>
            <a:ext cx="200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F664458-CEAC-443A-B5F5-64BF549FAC97}"/>
              </a:ext>
            </a:extLst>
          </p:cNvPr>
          <p:cNvSpPr txBox="1"/>
          <p:nvPr/>
        </p:nvSpPr>
        <p:spPr>
          <a:xfrm>
            <a:off x="1691680" y="1844824"/>
            <a:ext cx="1023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15’ rear yard </a:t>
            </a:r>
          </a:p>
          <a:p>
            <a:r>
              <a:rPr lang="en-US" dirty="0">
                <a:solidFill>
                  <a:schemeClr val="bg1"/>
                </a:solidFill>
              </a:rPr>
              <a:t>setback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37A83F0-C995-4142-93E7-80FAC5A6D4E6}"/>
              </a:ext>
            </a:extLst>
          </p:cNvPr>
          <p:cNvCxnSpPr>
            <a:stCxn id="13" idx="3"/>
          </p:cNvCxnSpPr>
          <p:nvPr/>
        </p:nvCxnSpPr>
        <p:spPr bwMode="auto">
          <a:xfrm>
            <a:off x="2714717" y="2044879"/>
            <a:ext cx="144016" cy="52002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200AF03-E8F6-49C3-B54E-834011EE7E0E}"/>
              </a:ext>
            </a:extLst>
          </p:cNvPr>
          <p:cNvSpPr txBox="1"/>
          <p:nvPr/>
        </p:nvSpPr>
        <p:spPr>
          <a:xfrm>
            <a:off x="1115616" y="2564904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Garage/Accessory Living Quarters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D7D69EE-E008-4282-B853-8A6CDF976DED}"/>
              </a:ext>
            </a:extLst>
          </p:cNvPr>
          <p:cNvCxnSpPr/>
          <p:nvPr/>
        </p:nvCxnSpPr>
        <p:spPr bwMode="auto">
          <a:xfrm>
            <a:off x="2195736" y="2852936"/>
            <a:ext cx="432048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33996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7B7EF5-CD1B-45D0-8552-843E8EF65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94" y="0"/>
            <a:ext cx="87716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24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6ED131-0F8F-4A3B-94E6-C68150238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7" y="0"/>
            <a:ext cx="8980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35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688243-D8A9-4CEF-AB3C-47980CA7E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" y="0"/>
            <a:ext cx="8758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49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4FB86F-7DC7-49F4-8F0F-97505494F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7" y="0"/>
            <a:ext cx="8857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88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58B6C8-7BA4-4AC9-99F9-A94E0E70C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127"/>
            <a:ext cx="9144000" cy="57537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468509-1267-4D58-984F-F05FEE7294FC}"/>
              </a:ext>
            </a:extLst>
          </p:cNvPr>
          <p:cNvSpPr txBox="1"/>
          <p:nvPr/>
        </p:nvSpPr>
        <p:spPr>
          <a:xfrm>
            <a:off x="1547664" y="1916832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  <a:latin typeface="Arial Black" panose="020B0A04020102020204" pitchFamily="34" charset="0"/>
              </a:rPr>
              <a:t>Parcel 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996E87-28A6-4AD6-B81C-FC0CCB8B522D}"/>
              </a:ext>
            </a:extLst>
          </p:cNvPr>
          <p:cNvSpPr txBox="1"/>
          <p:nvPr/>
        </p:nvSpPr>
        <p:spPr>
          <a:xfrm>
            <a:off x="3203848" y="2545159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99FF"/>
                </a:solidFill>
                <a:latin typeface="Arial Black" panose="020B0A04020102020204" pitchFamily="34" charset="0"/>
              </a:rPr>
              <a:t>Parcel A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67E06F8-42F2-43B2-8124-38AD07513093}"/>
              </a:ext>
            </a:extLst>
          </p:cNvPr>
          <p:cNvSpPr/>
          <p:nvPr/>
        </p:nvSpPr>
        <p:spPr bwMode="auto">
          <a:xfrm>
            <a:off x="1308100" y="1733550"/>
            <a:ext cx="1289050" cy="1187450"/>
          </a:xfrm>
          <a:custGeom>
            <a:avLst/>
            <a:gdLst>
              <a:gd name="connsiteX0" fmla="*/ 12700 w 1289050"/>
              <a:gd name="connsiteY0" fmla="*/ 0 h 1187450"/>
              <a:gd name="connsiteX1" fmla="*/ 0 w 1289050"/>
              <a:gd name="connsiteY1" fmla="*/ 1174750 h 1187450"/>
              <a:gd name="connsiteX2" fmla="*/ 1282700 w 1289050"/>
              <a:gd name="connsiteY2" fmla="*/ 1187450 h 1187450"/>
              <a:gd name="connsiteX3" fmla="*/ 1289050 w 1289050"/>
              <a:gd name="connsiteY3" fmla="*/ 0 h 1187450"/>
              <a:gd name="connsiteX4" fmla="*/ 12700 w 1289050"/>
              <a:gd name="connsiteY4" fmla="*/ 0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9050" h="1187450">
                <a:moveTo>
                  <a:pt x="12700" y="0"/>
                </a:moveTo>
                <a:lnTo>
                  <a:pt x="0" y="1174750"/>
                </a:lnTo>
                <a:lnTo>
                  <a:pt x="1282700" y="1187450"/>
                </a:lnTo>
                <a:cubicBezTo>
                  <a:pt x="1284817" y="791633"/>
                  <a:pt x="1286933" y="395817"/>
                  <a:pt x="1289050" y="0"/>
                </a:cubicBezTo>
                <a:lnTo>
                  <a:pt x="12700" y="0"/>
                </a:lnTo>
                <a:close/>
              </a:path>
            </a:pathLst>
          </a:custGeom>
          <a:noFill/>
          <a:ln w="28575" cap="flat" cmpd="sng" algn="ctr">
            <a:solidFill>
              <a:srgbClr val="FFC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1144926-EE00-41C4-B29E-016292877D88}"/>
              </a:ext>
            </a:extLst>
          </p:cNvPr>
          <p:cNvSpPr/>
          <p:nvPr/>
        </p:nvSpPr>
        <p:spPr bwMode="auto">
          <a:xfrm>
            <a:off x="1314450" y="857250"/>
            <a:ext cx="4641850" cy="3841750"/>
          </a:xfrm>
          <a:custGeom>
            <a:avLst/>
            <a:gdLst>
              <a:gd name="connsiteX0" fmla="*/ 12700 w 4641850"/>
              <a:gd name="connsiteY0" fmla="*/ 2089150 h 3841750"/>
              <a:gd name="connsiteX1" fmla="*/ 0 w 4641850"/>
              <a:gd name="connsiteY1" fmla="*/ 3841750 h 3841750"/>
              <a:gd name="connsiteX2" fmla="*/ 4635500 w 4641850"/>
              <a:gd name="connsiteY2" fmla="*/ 3822700 h 3841750"/>
              <a:gd name="connsiteX3" fmla="*/ 4641850 w 4641850"/>
              <a:gd name="connsiteY3" fmla="*/ 6350 h 3841750"/>
              <a:gd name="connsiteX4" fmla="*/ 1816100 w 4641850"/>
              <a:gd name="connsiteY4" fmla="*/ 0 h 3841750"/>
              <a:gd name="connsiteX5" fmla="*/ 1809750 w 4641850"/>
              <a:gd name="connsiteY5" fmla="*/ 876300 h 3841750"/>
              <a:gd name="connsiteX6" fmla="*/ 1289050 w 4641850"/>
              <a:gd name="connsiteY6" fmla="*/ 876300 h 3841750"/>
              <a:gd name="connsiteX7" fmla="*/ 1282700 w 4641850"/>
              <a:gd name="connsiteY7" fmla="*/ 2070100 h 3841750"/>
              <a:gd name="connsiteX8" fmla="*/ 12700 w 4641850"/>
              <a:gd name="connsiteY8" fmla="*/ 2089150 h 384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1850" h="3841750">
                <a:moveTo>
                  <a:pt x="12700" y="2089150"/>
                </a:moveTo>
                <a:cubicBezTo>
                  <a:pt x="8467" y="2673350"/>
                  <a:pt x="4233" y="3257550"/>
                  <a:pt x="0" y="3841750"/>
                </a:cubicBezTo>
                <a:lnTo>
                  <a:pt x="4635500" y="3822700"/>
                </a:lnTo>
                <a:cubicBezTo>
                  <a:pt x="4637617" y="2550583"/>
                  <a:pt x="4639733" y="1278467"/>
                  <a:pt x="4641850" y="6350"/>
                </a:cubicBezTo>
                <a:lnTo>
                  <a:pt x="1816100" y="0"/>
                </a:lnTo>
                <a:cubicBezTo>
                  <a:pt x="1813983" y="292100"/>
                  <a:pt x="1811867" y="584200"/>
                  <a:pt x="1809750" y="876300"/>
                </a:cubicBezTo>
                <a:lnTo>
                  <a:pt x="1289050" y="876300"/>
                </a:lnTo>
                <a:cubicBezTo>
                  <a:pt x="1286933" y="1274233"/>
                  <a:pt x="1284817" y="1672167"/>
                  <a:pt x="1282700" y="2070100"/>
                </a:cubicBezTo>
                <a:lnTo>
                  <a:pt x="12700" y="2089150"/>
                </a:lnTo>
                <a:close/>
              </a:path>
            </a:pathLst>
          </a:custGeom>
          <a:noFill/>
          <a:ln w="28575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700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EA6AC8-2A33-4A32-AAE9-AE9F81DFC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501650"/>
            <a:ext cx="9144000" cy="5862340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D2E037D-A356-4F2E-A2BB-A409BAEFD083}"/>
              </a:ext>
            </a:extLst>
          </p:cNvPr>
          <p:cNvSpPr/>
          <p:nvPr/>
        </p:nvSpPr>
        <p:spPr bwMode="auto">
          <a:xfrm>
            <a:off x="1085850" y="1123950"/>
            <a:ext cx="1885950" cy="2006600"/>
          </a:xfrm>
          <a:custGeom>
            <a:avLst/>
            <a:gdLst>
              <a:gd name="connsiteX0" fmla="*/ 0 w 1885950"/>
              <a:gd name="connsiteY0" fmla="*/ 19050 h 2006600"/>
              <a:gd name="connsiteX1" fmla="*/ 25400 w 1885950"/>
              <a:gd name="connsiteY1" fmla="*/ 2006600 h 2006600"/>
              <a:gd name="connsiteX2" fmla="*/ 1866900 w 1885950"/>
              <a:gd name="connsiteY2" fmla="*/ 1981200 h 2006600"/>
              <a:gd name="connsiteX3" fmla="*/ 1885950 w 1885950"/>
              <a:gd name="connsiteY3" fmla="*/ 0 h 2006600"/>
              <a:gd name="connsiteX4" fmla="*/ 1885950 w 1885950"/>
              <a:gd name="connsiteY4" fmla="*/ 0 h 2006600"/>
              <a:gd name="connsiteX5" fmla="*/ 0 w 1885950"/>
              <a:gd name="connsiteY5" fmla="*/ 19050 h 200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5950" h="2006600">
                <a:moveTo>
                  <a:pt x="0" y="19050"/>
                </a:moveTo>
                <a:lnTo>
                  <a:pt x="25400" y="2006600"/>
                </a:lnTo>
                <a:lnTo>
                  <a:pt x="1866900" y="1981200"/>
                </a:lnTo>
                <a:lnTo>
                  <a:pt x="1885950" y="0"/>
                </a:lnTo>
                <a:lnTo>
                  <a:pt x="1885950" y="0"/>
                </a:lnTo>
                <a:lnTo>
                  <a:pt x="0" y="19050"/>
                </a:lnTo>
                <a:close/>
              </a:path>
            </a:pathLst>
          </a:custGeom>
          <a:noFill/>
          <a:ln w="28575" cap="flat" cmpd="sng" algn="ctr">
            <a:solidFill>
              <a:schemeClr val="accent4">
                <a:lumMod val="60000"/>
                <a:lumOff val="4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B969DB8-CCD4-4AF2-B30E-975893A231A4}"/>
              </a:ext>
            </a:extLst>
          </p:cNvPr>
          <p:cNvSpPr/>
          <p:nvPr/>
        </p:nvSpPr>
        <p:spPr bwMode="auto">
          <a:xfrm>
            <a:off x="1085850" y="501650"/>
            <a:ext cx="8051800" cy="5289550"/>
          </a:xfrm>
          <a:custGeom>
            <a:avLst/>
            <a:gdLst>
              <a:gd name="connsiteX0" fmla="*/ 31750 w 8051800"/>
              <a:gd name="connsiteY0" fmla="*/ 2616200 h 5289550"/>
              <a:gd name="connsiteX1" fmla="*/ 0 w 8051800"/>
              <a:gd name="connsiteY1" fmla="*/ 5289550 h 5289550"/>
              <a:gd name="connsiteX2" fmla="*/ 8051800 w 8051800"/>
              <a:gd name="connsiteY2" fmla="*/ 5283200 h 5289550"/>
              <a:gd name="connsiteX3" fmla="*/ 8051800 w 8051800"/>
              <a:gd name="connsiteY3" fmla="*/ 6350 h 5289550"/>
              <a:gd name="connsiteX4" fmla="*/ 2800350 w 8051800"/>
              <a:gd name="connsiteY4" fmla="*/ 0 h 5289550"/>
              <a:gd name="connsiteX5" fmla="*/ 2794000 w 8051800"/>
              <a:gd name="connsiteY5" fmla="*/ 635000 h 5289550"/>
              <a:gd name="connsiteX6" fmla="*/ 1885950 w 8051800"/>
              <a:gd name="connsiteY6" fmla="*/ 615950 h 5289550"/>
              <a:gd name="connsiteX7" fmla="*/ 1885950 w 8051800"/>
              <a:gd name="connsiteY7" fmla="*/ 2616200 h 5289550"/>
              <a:gd name="connsiteX8" fmla="*/ 31750 w 8051800"/>
              <a:gd name="connsiteY8" fmla="*/ 2616200 h 528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51800" h="5289550">
                <a:moveTo>
                  <a:pt x="31750" y="2616200"/>
                </a:moveTo>
                <a:lnTo>
                  <a:pt x="0" y="5289550"/>
                </a:lnTo>
                <a:lnTo>
                  <a:pt x="8051800" y="5283200"/>
                </a:lnTo>
                <a:lnTo>
                  <a:pt x="8051800" y="6350"/>
                </a:lnTo>
                <a:lnTo>
                  <a:pt x="2800350" y="0"/>
                </a:lnTo>
                <a:cubicBezTo>
                  <a:pt x="2798233" y="211667"/>
                  <a:pt x="2796117" y="423333"/>
                  <a:pt x="2794000" y="635000"/>
                </a:cubicBezTo>
                <a:lnTo>
                  <a:pt x="1885950" y="615950"/>
                </a:lnTo>
                <a:lnTo>
                  <a:pt x="1885950" y="2616200"/>
                </a:lnTo>
                <a:lnTo>
                  <a:pt x="31750" y="2616200"/>
                </a:lnTo>
                <a:close/>
              </a:path>
            </a:pathLst>
          </a:custGeom>
          <a:solidFill>
            <a:srgbClr val="00B0F0">
              <a:alpha val="25098"/>
            </a:srgbClr>
          </a:solidFill>
          <a:ln w="19050" cap="flat" cmpd="sng" algn="ctr">
            <a:solidFill>
              <a:srgbClr val="00B0F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05F042-0EAC-47F0-969E-61954C8EEE27}"/>
              </a:ext>
            </a:extLst>
          </p:cNvPr>
          <p:cNvSpPr txBox="1"/>
          <p:nvPr/>
        </p:nvSpPr>
        <p:spPr>
          <a:xfrm>
            <a:off x="1115616" y="1196752"/>
            <a:ext cx="11521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Parcel B</a:t>
            </a:r>
          </a:p>
          <a:p>
            <a:r>
              <a:rPr lang="en-US" sz="11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1.03 acres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01BC2C-9D10-4C31-9A65-7AF130807D51}"/>
              </a:ext>
            </a:extLst>
          </p:cNvPr>
          <p:cNvSpPr txBox="1"/>
          <p:nvPr/>
        </p:nvSpPr>
        <p:spPr>
          <a:xfrm>
            <a:off x="4427984" y="1412776"/>
            <a:ext cx="17442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B0F0"/>
                </a:solidFill>
              </a:rPr>
              <a:t>Parcel A</a:t>
            </a:r>
          </a:p>
          <a:p>
            <a:r>
              <a:rPr lang="en-US" sz="1100" dirty="0">
                <a:solidFill>
                  <a:srgbClr val="00B0F0"/>
                </a:solidFill>
              </a:rPr>
              <a:t>17.75 acres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6109ED5-9CBC-4F39-94EA-38F33B8FF55B}"/>
              </a:ext>
            </a:extLst>
          </p:cNvPr>
          <p:cNvCxnSpPr/>
          <p:nvPr/>
        </p:nvCxnSpPr>
        <p:spPr bwMode="auto">
          <a:xfrm>
            <a:off x="2771800" y="2636912"/>
            <a:ext cx="200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F664458-CEAC-443A-B5F5-64BF549FAC97}"/>
              </a:ext>
            </a:extLst>
          </p:cNvPr>
          <p:cNvSpPr txBox="1"/>
          <p:nvPr/>
        </p:nvSpPr>
        <p:spPr>
          <a:xfrm>
            <a:off x="1691680" y="1844824"/>
            <a:ext cx="1023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15’ rear yard </a:t>
            </a:r>
          </a:p>
          <a:p>
            <a:r>
              <a:rPr lang="en-US" dirty="0">
                <a:solidFill>
                  <a:schemeClr val="bg1"/>
                </a:solidFill>
              </a:rPr>
              <a:t>setback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37A83F0-C995-4142-93E7-80FAC5A6D4E6}"/>
              </a:ext>
            </a:extLst>
          </p:cNvPr>
          <p:cNvCxnSpPr>
            <a:stCxn id="13" idx="3"/>
          </p:cNvCxnSpPr>
          <p:nvPr/>
        </p:nvCxnSpPr>
        <p:spPr bwMode="auto">
          <a:xfrm>
            <a:off x="2714717" y="2044879"/>
            <a:ext cx="144016" cy="52002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200AF03-E8F6-49C3-B54E-834011EE7E0E}"/>
              </a:ext>
            </a:extLst>
          </p:cNvPr>
          <p:cNvSpPr txBox="1"/>
          <p:nvPr/>
        </p:nvSpPr>
        <p:spPr>
          <a:xfrm>
            <a:off x="1115616" y="2564904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Garage/Accessory Living Quarters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D7D69EE-E008-4282-B853-8A6CDF976DED}"/>
              </a:ext>
            </a:extLst>
          </p:cNvPr>
          <p:cNvCxnSpPr/>
          <p:nvPr/>
        </p:nvCxnSpPr>
        <p:spPr bwMode="auto">
          <a:xfrm>
            <a:off x="2195736" y="2852936"/>
            <a:ext cx="432048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3AE44E8-E898-40FD-9408-F7087A077D17}"/>
              </a:ext>
            </a:extLst>
          </p:cNvPr>
          <p:cNvSpPr txBox="1"/>
          <p:nvPr/>
        </p:nvSpPr>
        <p:spPr>
          <a:xfrm>
            <a:off x="3259832" y="2564904"/>
            <a:ext cx="5344616" cy="3539430"/>
          </a:xfrm>
          <a:prstGeom prst="rect">
            <a:avLst/>
          </a:prstGeom>
          <a:solidFill>
            <a:srgbClr val="7F7F7F">
              <a:alpha val="38039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FINDINGS</a:t>
            </a: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i="1" dirty="0">
                <a:solidFill>
                  <a:schemeClr val="bg1"/>
                </a:solidFill>
              </a:rPr>
              <a:t>There are exceptional or extraordinary circumstances or conditions applicable to the property involved which do not apply generally to other property in the vicinity having the identical zoning classification; and</a:t>
            </a:r>
          </a:p>
          <a:p>
            <a:pPr marL="228600" indent="-228600">
              <a:buFont typeface="+mj-lt"/>
              <a:buAutoNum type="arabicPeriod"/>
            </a:pPr>
            <a:r>
              <a:rPr lang="en-US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Such Variance is necessary for the preservation and enjoyment of a substantial property right of the applicant, which right is possessed by other property owners under like conditions in the vicinity having the identical zoning classification.</a:t>
            </a:r>
          </a:p>
          <a:p>
            <a:pPr marL="228600" indent="-228600">
              <a:buFont typeface="+mj-lt"/>
              <a:buAutoNum type="arabicPeriod"/>
            </a:pPr>
            <a:r>
              <a:rPr lang="en-US" i="1" dirty="0">
                <a:solidFill>
                  <a:schemeClr val="bg1"/>
                </a:solidFill>
              </a:rPr>
              <a:t>The granting of a variance will not be materially detrimental to the public welfare or injurious to property and improvement in the vicinity in which the property is located.</a:t>
            </a:r>
          </a:p>
          <a:p>
            <a:pPr marL="228600" indent="-228600">
              <a:buFont typeface="+mj-lt"/>
              <a:buAutoNum type="arabicPeriod"/>
            </a:pPr>
            <a:r>
              <a:rPr lang="en-US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The granting of such a variance will not be contrary to the objectives of the General Plan.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i="1" dirty="0">
                <a:solidFill>
                  <a:schemeClr val="bg1"/>
                </a:solidFill>
              </a:rPr>
              <a:t> 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84332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County Logo Colors">
      <a:dk1>
        <a:srgbClr val="000000"/>
      </a:dk1>
      <a:lt1>
        <a:srgbClr val="FFFFFF"/>
      </a:lt1>
      <a:dk2>
        <a:srgbClr val="006BB6"/>
      </a:dk2>
      <a:lt2>
        <a:srgbClr val="A2D4A4"/>
      </a:lt2>
      <a:accent1>
        <a:srgbClr val="008348"/>
      </a:accent1>
      <a:accent2>
        <a:srgbClr val="F19F1E"/>
      </a:accent2>
      <a:accent3>
        <a:srgbClr val="8CB9E3"/>
      </a:accent3>
      <a:accent4>
        <a:srgbClr val="FFF200"/>
      </a:accent4>
      <a:accent5>
        <a:srgbClr val="B2B4B6"/>
      </a:accent5>
      <a:accent6>
        <a:srgbClr val="6A50A1"/>
      </a:accent6>
      <a:hlink>
        <a:srgbClr val="0563C1"/>
      </a:hlink>
      <a:folHlink>
        <a:srgbClr val="CB9F6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39AC0B034BAD4C9F0F327BE421C22C" ma:contentTypeVersion="10" ma:contentTypeDescription="Create a new document." ma:contentTypeScope="" ma:versionID="c2aeffbb0b89dbbd7efc41ceabb23e3e">
  <xsd:schema xmlns:xsd="http://www.w3.org/2001/XMLSchema" xmlns:xs="http://www.w3.org/2001/XMLSchema" xmlns:p="http://schemas.microsoft.com/office/2006/metadata/properties" xmlns:ns2="88292104-dd8b-439e-bac2-f6c55ae9ee04" xmlns:ns3="b6491903-5d7b-43da-8119-6ca5c50f8029" targetNamespace="http://schemas.microsoft.com/office/2006/metadata/properties" ma:root="true" ma:fieldsID="74be04869c4d19d1b9b48c42aaa873c7" ns2:_="" ns3:_="">
    <xsd:import namespace="88292104-dd8b-439e-bac2-f6c55ae9ee04"/>
    <xsd:import namespace="b6491903-5d7b-43da-8119-6ca5c50f80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292104-dd8b-439e-bac2-f6c55ae9ee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8662ea8d-3d95-4996-9f67-876649615d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491903-5d7b-43da-8119-6ca5c50f802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bd2320f-7cca-406c-af36-5054b0268b7c}" ma:internalName="TaxCatchAll" ma:showField="CatchAllData" ma:web="b6491903-5d7b-43da-8119-6ca5c50f80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F2EAC21-85BC-428F-B18C-AD268899B39A}"/>
</file>

<file path=customXml/itemProps2.xml><?xml version="1.0" encoding="utf-8"?>
<ds:datastoreItem xmlns:ds="http://schemas.openxmlformats.org/officeDocument/2006/customXml" ds:itemID="{87AB94D3-1AF8-4092-BC28-F5D859E35E23}"/>
</file>

<file path=docProps/app.xml><?xml version="1.0" encoding="utf-8"?>
<Properties xmlns="http://schemas.openxmlformats.org/officeDocument/2006/extended-properties" xmlns:vt="http://schemas.openxmlformats.org/officeDocument/2006/docPropsVTypes">
  <TotalTime>2566</TotalTime>
  <Words>206</Words>
  <Application>Microsoft Office PowerPoint</Application>
  <PresentationFormat>On-screen Show (4:3)</PresentationFormat>
  <Paragraphs>41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 Black</vt:lpstr>
      <vt:lpstr>Arial Rounded MT Bold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County of Fresno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 Hernandez</dc:creator>
  <cp:lastModifiedBy>Shaw, Jeremy</cp:lastModifiedBy>
  <cp:revision>170</cp:revision>
  <cp:lastPrinted>2004-10-07T15:08:16Z</cp:lastPrinted>
  <dcterms:created xsi:type="dcterms:W3CDTF">2004-04-19T19:39:45Z</dcterms:created>
  <dcterms:modified xsi:type="dcterms:W3CDTF">2021-03-08T18:41:10Z</dcterms:modified>
</cp:coreProperties>
</file>