
<file path=[Content_Types].xml><?xml version="1.0" encoding="utf-8"?>
<Types xmlns="http://schemas.openxmlformats.org/package/2006/content-types">
  <Default Extension="tmp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66" r:id="rId2"/>
    <p:sldId id="316" r:id="rId3"/>
    <p:sldId id="318" r:id="rId4"/>
    <p:sldId id="306" r:id="rId5"/>
    <p:sldId id="307" r:id="rId6"/>
    <p:sldId id="308" r:id="rId7"/>
    <p:sldId id="310" r:id="rId8"/>
    <p:sldId id="311" r:id="rId9"/>
    <p:sldId id="312" r:id="rId10"/>
    <p:sldId id="309" r:id="rId11"/>
    <p:sldId id="317" r:id="rId12"/>
    <p:sldId id="300" r:id="rId13"/>
    <p:sldId id="259" r:id="rId14"/>
    <p:sldId id="314" r:id="rId15"/>
    <p:sldId id="313" r:id="rId16"/>
    <p:sldId id="315" r:id="rId17"/>
  </p:sldIdLst>
  <p:sldSz cx="12192000" cy="6858000"/>
  <p:notesSz cx="6934200" cy="9220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 Rounded MT Bold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 Rounded MT Bold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 Rounded MT Bold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 Rounded MT Bold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 Rounded MT Bold" pitchFamily="34" charset="0"/>
        <a:ea typeface="+mn-ea"/>
        <a:cs typeface="+mn-cs"/>
      </a:defRPr>
    </a:lvl5pPr>
    <a:lvl6pPr marL="2286000" algn="l" defTabSz="914400" rtl="0" eaLnBrk="1" latinLnBrk="0" hangingPunct="1">
      <a:defRPr sz="1000" kern="1200">
        <a:solidFill>
          <a:schemeClr val="tx1"/>
        </a:solidFill>
        <a:latin typeface="Arial Rounded MT Bold" pitchFamily="34" charset="0"/>
        <a:ea typeface="+mn-ea"/>
        <a:cs typeface="+mn-cs"/>
      </a:defRPr>
    </a:lvl6pPr>
    <a:lvl7pPr marL="2743200" algn="l" defTabSz="914400" rtl="0" eaLnBrk="1" latinLnBrk="0" hangingPunct="1">
      <a:defRPr sz="1000" kern="1200">
        <a:solidFill>
          <a:schemeClr val="tx1"/>
        </a:solidFill>
        <a:latin typeface="Arial Rounded MT Bold" pitchFamily="34" charset="0"/>
        <a:ea typeface="+mn-ea"/>
        <a:cs typeface="+mn-cs"/>
      </a:defRPr>
    </a:lvl7pPr>
    <a:lvl8pPr marL="3200400" algn="l" defTabSz="914400" rtl="0" eaLnBrk="1" latinLnBrk="0" hangingPunct="1">
      <a:defRPr sz="1000" kern="1200">
        <a:solidFill>
          <a:schemeClr val="tx1"/>
        </a:solidFill>
        <a:latin typeface="Arial Rounded MT Bold" pitchFamily="34" charset="0"/>
        <a:ea typeface="+mn-ea"/>
        <a:cs typeface="+mn-cs"/>
      </a:defRPr>
    </a:lvl8pPr>
    <a:lvl9pPr marL="3657600" algn="l" defTabSz="914400" rtl="0" eaLnBrk="1" latinLnBrk="0" hangingPunct="1">
      <a:defRPr sz="1000" kern="1200">
        <a:solidFill>
          <a:schemeClr val="tx1"/>
        </a:solidFill>
        <a:latin typeface="Arial Rounded MT Bold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4">
          <p15:clr>
            <a:srgbClr val="A4A3A4"/>
          </p15:clr>
        </p15:guide>
        <p15:guide id="2" pos="218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2"/>
    <a:srgbClr val="FF0000"/>
    <a:srgbClr val="0066FF"/>
    <a:srgbClr val="A6A6A6"/>
    <a:srgbClr val="00B0F0"/>
    <a:srgbClr val="D9D9D9"/>
    <a:srgbClr val="000082"/>
    <a:srgbClr val="00CC99"/>
    <a:srgbClr val="BFBFB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96" autoAdjust="0"/>
    <p:restoredTop sz="94641" autoAdjust="0"/>
  </p:normalViewPr>
  <p:slideViewPr>
    <p:cSldViewPr>
      <p:cViewPr varScale="1">
        <p:scale>
          <a:sx n="112" d="100"/>
          <a:sy n="112" d="100"/>
        </p:scale>
        <p:origin x="132" y="3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-1716" y="-84"/>
      </p:cViewPr>
      <p:guideLst>
        <p:guide orient="horz" pos="2904"/>
        <p:guide pos="218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defTabSz="922338">
              <a:defRPr sz="1200"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27475" y="0"/>
            <a:ext cx="30051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algn="r" defTabSz="922338">
              <a:defRPr sz="1200"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58238"/>
            <a:ext cx="30051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defTabSz="922338">
              <a:defRPr sz="1200"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27475" y="8758238"/>
            <a:ext cx="30051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algn="r" defTabSz="922338">
              <a:defRPr sz="1200">
                <a:latin typeface="Times New Roman" pitchFamily="18" charset="0"/>
              </a:defRPr>
            </a:lvl1pPr>
          </a:lstStyle>
          <a:p>
            <a:fld id="{E1E6BCF9-3E0B-43CE-B37B-6A2113EE64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55711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defTabSz="922338">
              <a:defRPr sz="1200"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27475" y="0"/>
            <a:ext cx="30051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algn="r" defTabSz="922338">
              <a:defRPr sz="1200"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93700" y="692150"/>
            <a:ext cx="6146800" cy="3457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01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3738" y="4379913"/>
            <a:ext cx="5546725" cy="414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58238"/>
            <a:ext cx="30051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defTabSz="922338">
              <a:defRPr sz="1200"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501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27475" y="8758238"/>
            <a:ext cx="30051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algn="r" defTabSz="922338">
              <a:defRPr sz="1200">
                <a:latin typeface="Times New Roman" pitchFamily="18" charset="0"/>
              </a:defRPr>
            </a:lvl1pPr>
          </a:lstStyle>
          <a:p>
            <a:fld id="{DB343B90-F427-4BDA-9268-A9A5DF58FA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09113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968769-BB1A-4DD1-8611-EE68D712555D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3700" y="692150"/>
            <a:ext cx="6146800" cy="3457575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968769-BB1A-4DD1-8611-EE68D712555D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3700" y="692150"/>
            <a:ext cx="6146800" cy="3457575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7122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937CD5-EE18-4788-91D6-8BB3C728E2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3827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3AF644-E73C-4786-A5DA-1FD98050ED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8028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EE54EB-5442-455B-8B75-4E5BBC4278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586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850E9C-E24D-4BBF-ACB3-D5BA25D199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4079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997C42-4B5C-4067-ABF1-F0C73766E6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3772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1FEF11-DC12-4217-A9A4-A499509901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9525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913E0D-FD13-417C-8DB9-A13E11C735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4658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5F9CB7-8FAC-46E5-8E24-9BCC1B3444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7380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5EB856-80B2-48F9-B378-212936ECEC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7394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B3EB0C-FED7-4031-A91E-C581596A0E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2636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00D936-ECB6-4444-AF86-1FDA3430BD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2877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0934E5A4-DA15-4DC8-9F3E-67C6F866159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00" name="Picture 12" descr="Fresno County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4" y="765175"/>
            <a:ext cx="6516687" cy="538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1" name="Picture 13" descr="County Sea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81001"/>
            <a:ext cx="1055688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02" name="Rectangle 14"/>
          <p:cNvSpPr>
            <a:spLocks noChangeArrowheads="1"/>
          </p:cNvSpPr>
          <p:nvPr/>
        </p:nvSpPr>
        <p:spPr bwMode="auto">
          <a:xfrm>
            <a:off x="263352" y="260350"/>
            <a:ext cx="11665296" cy="6324600"/>
          </a:xfrm>
          <a:prstGeom prst="rect">
            <a:avLst/>
          </a:prstGeom>
          <a:noFill/>
          <a:ln w="57150">
            <a:solidFill>
              <a:srgbClr val="0047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4" name="Text Box 16"/>
          <p:cNvSpPr txBox="1">
            <a:spLocks noChangeArrowheads="1"/>
          </p:cNvSpPr>
          <p:nvPr/>
        </p:nvSpPr>
        <p:spPr bwMode="auto">
          <a:xfrm>
            <a:off x="3124200" y="609600"/>
            <a:ext cx="75438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200" b="1" u="sng">
                <a:solidFill>
                  <a:srgbClr val="006600"/>
                </a:solidFill>
                <a:latin typeface="Times New Roman" pitchFamily="18" charset="0"/>
              </a:rPr>
              <a:t>DEPARTMENT of PUBLIC WORKS and PLANNING</a:t>
            </a: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12306" name="Text Box 18"/>
          <p:cNvSpPr txBox="1">
            <a:spLocks noChangeArrowheads="1"/>
          </p:cNvSpPr>
          <p:nvPr/>
        </p:nvSpPr>
        <p:spPr bwMode="auto">
          <a:xfrm>
            <a:off x="3159125" y="925513"/>
            <a:ext cx="4495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800" b="1">
                <a:solidFill>
                  <a:srgbClr val="006600"/>
                </a:solidFill>
                <a:latin typeface="Times New Roman" pitchFamily="18" charset="0"/>
              </a:rPr>
              <a:t>DEVELOPMENT SERVICES DIVISION</a:t>
            </a:r>
          </a:p>
        </p:txBody>
      </p:sp>
      <p:sp>
        <p:nvSpPr>
          <p:cNvPr id="12308" name="WordArt 20"/>
          <p:cNvSpPr>
            <a:spLocks noChangeArrowheads="1" noChangeShapeType="1" noTextEdit="1"/>
          </p:cNvSpPr>
          <p:nvPr/>
        </p:nvSpPr>
        <p:spPr bwMode="auto">
          <a:xfrm>
            <a:off x="3792539" y="1628776"/>
            <a:ext cx="4770437" cy="9366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47FF"/>
                    </a:gs>
                    <a:gs pos="100000">
                      <a:srgbClr val="0047FF"/>
                    </a:gs>
                  </a:gsLst>
                  <a:lin ang="5400000" scaled="1"/>
                </a:gradFill>
                <a:latin typeface="Arial Black"/>
              </a:rPr>
              <a:t>VA 4104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0D757F88-EE4E-4C1C-B350-8563D2A6EF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493" y="0"/>
            <a:ext cx="90110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2994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2B90EC-E79F-4152-8526-AC1E075EF4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7541"/>
            <a:ext cx="12192000" cy="488291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704BE88-E423-4BD9-B6B8-100A27A910E8}"/>
              </a:ext>
            </a:extLst>
          </p:cNvPr>
          <p:cNvSpPr/>
          <p:nvPr/>
        </p:nvSpPr>
        <p:spPr>
          <a:xfrm>
            <a:off x="5976664" y="3573016"/>
            <a:ext cx="6096000" cy="261610"/>
          </a:xfrm>
          <a:prstGeom prst="rect">
            <a:avLst/>
          </a:prstGeom>
          <a:solidFill>
            <a:schemeClr val="bg1">
              <a:lumMod val="50000"/>
              <a:alpha val="40000"/>
            </a:schemeClr>
          </a:solidFill>
        </p:spPr>
        <p:txBody>
          <a:bodyPr>
            <a:spAutoFit/>
          </a:bodyPr>
          <a:lstStyle/>
          <a:p>
            <a:pPr lvl="0" algn="ctr"/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989923C4-DC34-4783-8AD1-D3595CEBA335}"/>
              </a:ext>
            </a:extLst>
          </p:cNvPr>
          <p:cNvSpPr/>
          <p:nvPr/>
        </p:nvSpPr>
        <p:spPr bwMode="auto">
          <a:xfrm>
            <a:off x="4584357" y="2613454"/>
            <a:ext cx="648729" cy="1149178"/>
          </a:xfrm>
          <a:custGeom>
            <a:avLst/>
            <a:gdLst>
              <a:gd name="connsiteX0" fmla="*/ 642551 w 648729"/>
              <a:gd name="connsiteY0" fmla="*/ 0 h 1149178"/>
              <a:gd name="connsiteX1" fmla="*/ 648729 w 648729"/>
              <a:gd name="connsiteY1" fmla="*/ 259492 h 1149178"/>
              <a:gd name="connsiteX2" fmla="*/ 556054 w 648729"/>
              <a:gd name="connsiteY2" fmla="*/ 253314 h 1149178"/>
              <a:gd name="connsiteX3" fmla="*/ 562232 w 648729"/>
              <a:gd name="connsiteY3" fmla="*/ 1149178 h 1149178"/>
              <a:gd name="connsiteX4" fmla="*/ 6178 w 648729"/>
              <a:gd name="connsiteY4" fmla="*/ 1143000 h 1149178"/>
              <a:gd name="connsiteX5" fmla="*/ 0 w 648729"/>
              <a:gd name="connsiteY5" fmla="*/ 500449 h 1149178"/>
              <a:gd name="connsiteX6" fmla="*/ 210065 w 648729"/>
              <a:gd name="connsiteY6" fmla="*/ 500449 h 1149178"/>
              <a:gd name="connsiteX7" fmla="*/ 216243 w 648729"/>
              <a:gd name="connsiteY7" fmla="*/ 6178 h 1149178"/>
              <a:gd name="connsiteX8" fmla="*/ 642551 w 648729"/>
              <a:gd name="connsiteY8" fmla="*/ 0 h 1149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8729" h="1149178">
                <a:moveTo>
                  <a:pt x="642551" y="0"/>
                </a:moveTo>
                <a:lnTo>
                  <a:pt x="648729" y="259492"/>
                </a:lnTo>
                <a:lnTo>
                  <a:pt x="556054" y="253314"/>
                </a:lnTo>
                <a:cubicBezTo>
                  <a:pt x="558113" y="551935"/>
                  <a:pt x="560173" y="850557"/>
                  <a:pt x="562232" y="1149178"/>
                </a:cubicBezTo>
                <a:lnTo>
                  <a:pt x="6178" y="1143000"/>
                </a:lnTo>
                <a:cubicBezTo>
                  <a:pt x="4119" y="928816"/>
                  <a:pt x="2059" y="714633"/>
                  <a:pt x="0" y="500449"/>
                </a:cubicBezTo>
                <a:lnTo>
                  <a:pt x="210065" y="500449"/>
                </a:lnTo>
                <a:cubicBezTo>
                  <a:pt x="212124" y="335692"/>
                  <a:pt x="214184" y="170935"/>
                  <a:pt x="216243" y="6178"/>
                </a:cubicBezTo>
                <a:lnTo>
                  <a:pt x="642551" y="0"/>
                </a:lnTo>
                <a:close/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Rounded MT Bold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56A61C-976A-4BBF-9440-66C9284FC655}"/>
              </a:ext>
            </a:extLst>
          </p:cNvPr>
          <p:cNvSpPr/>
          <p:nvPr/>
        </p:nvSpPr>
        <p:spPr>
          <a:xfrm>
            <a:off x="5760640" y="2996952"/>
            <a:ext cx="6096000" cy="2681632"/>
          </a:xfrm>
          <a:prstGeom prst="rect">
            <a:avLst/>
          </a:prstGeom>
          <a:solidFill>
            <a:srgbClr val="F2F2F2">
              <a:alpha val="60000"/>
            </a:srgbClr>
          </a:solidFill>
          <a:ln>
            <a:noFill/>
          </a:ln>
        </p:spPr>
        <p:txBody>
          <a:bodyPr>
            <a:spAutoFit/>
          </a:bodyPr>
          <a:lstStyle/>
          <a:p>
            <a:pPr lvl="0" algn="ctr"/>
            <a:r>
              <a:rPr lang="en-US" sz="1400" b="1" u="sng" dirty="0">
                <a:solidFill>
                  <a:prstClr val="black"/>
                </a:solidFill>
              </a:rPr>
              <a:t>Variance Findings</a:t>
            </a:r>
          </a:p>
          <a:p>
            <a:pPr marL="342900" lvl="0" indent="-342900">
              <a:lnSpc>
                <a:spcPct val="115000"/>
              </a:lnSpc>
              <a:spcBef>
                <a:spcPts val="1200"/>
              </a:spcBef>
              <a:buFont typeface="+mj-lt"/>
              <a:buAutoNum type="arabicParenR"/>
              <a:tabLst>
                <a:tab pos="457200" algn="l"/>
              </a:tabLst>
            </a:pP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ea typeface="Batang"/>
                <a:cs typeface="Times New Roman" panose="02020603050405020304" pitchFamily="18" charset="0"/>
              </a:rPr>
              <a:t>There are exceptional or extraordinary circumstances or conditions applicable to the property involved which do not apply generally to other properties in the vicinity having the identical zoning classification.</a:t>
            </a:r>
            <a:endParaRPr lang="en-US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Bef>
                <a:spcPts val="1200"/>
              </a:spcBef>
              <a:buFont typeface="+mj-lt"/>
              <a:buAutoNum type="arabicParenR"/>
              <a:tabLst>
                <a:tab pos="457200" algn="l"/>
              </a:tabLst>
            </a:pP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ea typeface="Batang"/>
                <a:cs typeface="Times New Roman" panose="02020603050405020304" pitchFamily="18" charset="0"/>
              </a:rPr>
              <a:t>Such variance is necessary for the preservation and enjoyment of a substantial property right of the applicant, which right is possessed by other property owners under like conditions in the vicinity having the identical zoning classification.</a:t>
            </a:r>
            <a:endParaRPr lang="en-US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Bef>
                <a:spcPts val="1200"/>
              </a:spcBef>
              <a:buFont typeface="+mj-lt"/>
              <a:buAutoNum type="arabicParenR"/>
              <a:tabLst>
                <a:tab pos="457200" algn="l"/>
              </a:tabLst>
            </a:pP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ea typeface="Batang"/>
                <a:cs typeface="Times New Roman" panose="02020603050405020304" pitchFamily="18" charset="0"/>
              </a:rPr>
              <a:t>The granting of the variance will not be materially detrimental to the public welfare or injurious to property and improvement in the vicinity having the identical zoning classification.</a:t>
            </a:r>
            <a:endParaRPr lang="en-US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Bef>
                <a:spcPts val="1200"/>
              </a:spcBef>
              <a:buFont typeface="+mj-lt"/>
              <a:buAutoNum type="arabicParenR"/>
              <a:tabLst>
                <a:tab pos="457200" algn="l"/>
              </a:tabLst>
            </a:pP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ea typeface="Batang"/>
                <a:cs typeface="Times New Roman" panose="02020603050405020304" pitchFamily="18" charset="0"/>
              </a:rPr>
              <a:t>The granting of such a variance will not be contrary to the objectives of the General Plan.</a:t>
            </a:r>
            <a:endParaRPr lang="en-US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1507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00" name="Picture 12" descr="Fresno County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4" y="765175"/>
            <a:ext cx="6516687" cy="538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1" name="Picture 13" descr="County Sea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81001"/>
            <a:ext cx="1055688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02" name="Rectangle 14"/>
          <p:cNvSpPr>
            <a:spLocks noChangeArrowheads="1"/>
          </p:cNvSpPr>
          <p:nvPr/>
        </p:nvSpPr>
        <p:spPr bwMode="auto">
          <a:xfrm>
            <a:off x="263352" y="260350"/>
            <a:ext cx="11665296" cy="6324600"/>
          </a:xfrm>
          <a:prstGeom prst="rect">
            <a:avLst/>
          </a:prstGeom>
          <a:noFill/>
          <a:ln w="57150">
            <a:solidFill>
              <a:srgbClr val="0047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4" name="Text Box 16"/>
          <p:cNvSpPr txBox="1">
            <a:spLocks noChangeArrowheads="1"/>
          </p:cNvSpPr>
          <p:nvPr/>
        </p:nvSpPr>
        <p:spPr bwMode="auto">
          <a:xfrm>
            <a:off x="3124200" y="609600"/>
            <a:ext cx="75438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200" b="1" u="sng">
                <a:solidFill>
                  <a:srgbClr val="006600"/>
                </a:solidFill>
                <a:latin typeface="Times New Roman" pitchFamily="18" charset="0"/>
              </a:rPr>
              <a:t>DEPARTMENT of PUBLIC WORKS and PLANNING</a:t>
            </a: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12306" name="Text Box 18"/>
          <p:cNvSpPr txBox="1">
            <a:spLocks noChangeArrowheads="1"/>
          </p:cNvSpPr>
          <p:nvPr/>
        </p:nvSpPr>
        <p:spPr bwMode="auto">
          <a:xfrm>
            <a:off x="3159125" y="925513"/>
            <a:ext cx="4495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800" b="1">
                <a:solidFill>
                  <a:srgbClr val="006600"/>
                </a:solidFill>
                <a:latin typeface="Times New Roman" pitchFamily="18" charset="0"/>
              </a:rPr>
              <a:t>DEVELOPMENT SERVICES DIVISION</a:t>
            </a:r>
          </a:p>
        </p:txBody>
      </p:sp>
      <p:sp>
        <p:nvSpPr>
          <p:cNvPr id="12308" name="WordArt 20"/>
          <p:cNvSpPr>
            <a:spLocks noChangeArrowheads="1" noChangeShapeType="1" noTextEdit="1"/>
          </p:cNvSpPr>
          <p:nvPr/>
        </p:nvSpPr>
        <p:spPr bwMode="auto">
          <a:xfrm>
            <a:off x="3792539" y="1628776"/>
            <a:ext cx="4770437" cy="9366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47FF"/>
                    </a:gs>
                    <a:gs pos="100000">
                      <a:srgbClr val="0047FF"/>
                    </a:gs>
                  </a:gsLst>
                  <a:lin ang="5400000" scaled="1"/>
                </a:gradFill>
                <a:latin typeface="Arial Black"/>
              </a:rPr>
              <a:t>VA 4104</a:t>
            </a:r>
          </a:p>
        </p:txBody>
      </p:sp>
    </p:spTree>
    <p:extLst>
      <p:ext uri="{BB962C8B-B14F-4D97-AF65-F5344CB8AC3E}">
        <p14:creationId xmlns:p14="http://schemas.microsoft.com/office/powerpoint/2010/main" val="25272159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B9BAC0-8639-438A-AF87-5ECF2D510D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86" y="418214"/>
            <a:ext cx="7826547" cy="6173972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58020B0A-F989-4C8D-9031-0726E558AD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264" y="0"/>
            <a:ext cx="3730450" cy="6858000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39B40DC5-993C-40AB-B3A7-470D1D5E03F9}"/>
              </a:ext>
            </a:extLst>
          </p:cNvPr>
          <p:cNvSpPr/>
          <p:nvPr/>
        </p:nvSpPr>
        <p:spPr>
          <a:xfrm>
            <a:off x="1972849" y="1008345"/>
            <a:ext cx="2079321" cy="3995803"/>
          </a:xfrm>
          <a:custGeom>
            <a:avLst/>
            <a:gdLst>
              <a:gd name="connsiteX0" fmla="*/ 2066795 w 2079321"/>
              <a:gd name="connsiteY0" fmla="*/ 0 h 3995803"/>
              <a:gd name="connsiteX1" fmla="*/ 2079321 w 2079321"/>
              <a:gd name="connsiteY1" fmla="*/ 820455 h 3995803"/>
              <a:gd name="connsiteX2" fmla="*/ 1622121 w 2079321"/>
              <a:gd name="connsiteY2" fmla="*/ 832981 h 3995803"/>
              <a:gd name="connsiteX3" fmla="*/ 1728592 w 2079321"/>
              <a:gd name="connsiteY3" fmla="*/ 3995803 h 3995803"/>
              <a:gd name="connsiteX4" fmla="*/ 6263 w 2079321"/>
              <a:gd name="connsiteY4" fmla="*/ 3983277 h 3995803"/>
              <a:gd name="connsiteX5" fmla="*/ 0 w 2079321"/>
              <a:gd name="connsiteY5" fmla="*/ 1728592 h 3995803"/>
              <a:gd name="connsiteX6" fmla="*/ 569935 w 2079321"/>
              <a:gd name="connsiteY6" fmla="*/ 1722329 h 3995803"/>
              <a:gd name="connsiteX7" fmla="*/ 569935 w 2079321"/>
              <a:gd name="connsiteY7" fmla="*/ 12526 h 3995803"/>
              <a:gd name="connsiteX8" fmla="*/ 2066795 w 2079321"/>
              <a:gd name="connsiteY8" fmla="*/ 0 h 3995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79321" h="3995803">
                <a:moveTo>
                  <a:pt x="2066795" y="0"/>
                </a:moveTo>
                <a:lnTo>
                  <a:pt x="2079321" y="820455"/>
                </a:lnTo>
                <a:lnTo>
                  <a:pt x="1622121" y="832981"/>
                </a:lnTo>
                <a:lnTo>
                  <a:pt x="1728592" y="3995803"/>
                </a:lnTo>
                <a:lnTo>
                  <a:pt x="6263" y="3983277"/>
                </a:lnTo>
                <a:cubicBezTo>
                  <a:pt x="4175" y="3231715"/>
                  <a:pt x="2088" y="2480154"/>
                  <a:pt x="0" y="1728592"/>
                </a:cubicBezTo>
                <a:lnTo>
                  <a:pt x="569935" y="1722329"/>
                </a:lnTo>
                <a:lnTo>
                  <a:pt x="569935" y="12526"/>
                </a:lnTo>
                <a:lnTo>
                  <a:pt x="2066795" y="0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BA58F0-6516-4280-B14C-BC9ABCEC19EE}"/>
              </a:ext>
            </a:extLst>
          </p:cNvPr>
          <p:cNvSpPr/>
          <p:nvPr/>
        </p:nvSpPr>
        <p:spPr>
          <a:xfrm>
            <a:off x="8311019" y="75156"/>
            <a:ext cx="3557392" cy="2455102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037BFC-78AA-40E7-B553-19930E89A0A9}"/>
              </a:ext>
            </a:extLst>
          </p:cNvPr>
          <p:cNvSpPr txBox="1"/>
          <p:nvPr/>
        </p:nvSpPr>
        <p:spPr>
          <a:xfrm>
            <a:off x="2880986" y="1271392"/>
            <a:ext cx="407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BB1AA4-464D-470E-A496-005491043258}"/>
              </a:ext>
            </a:extLst>
          </p:cNvPr>
          <p:cNvSpPr txBox="1"/>
          <p:nvPr/>
        </p:nvSpPr>
        <p:spPr>
          <a:xfrm>
            <a:off x="2880986" y="2486416"/>
            <a:ext cx="325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920773-CABA-4CB8-A3A5-86DCB35197EF}"/>
              </a:ext>
            </a:extLst>
          </p:cNvPr>
          <p:cNvSpPr txBox="1"/>
          <p:nvPr/>
        </p:nvSpPr>
        <p:spPr>
          <a:xfrm>
            <a:off x="2511468" y="3382027"/>
            <a:ext cx="532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F112A5-B96B-4BB6-884F-A1BBA907215E}"/>
              </a:ext>
            </a:extLst>
          </p:cNvPr>
          <p:cNvSpPr txBox="1"/>
          <p:nvPr/>
        </p:nvSpPr>
        <p:spPr>
          <a:xfrm>
            <a:off x="2448838" y="4478055"/>
            <a:ext cx="594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271C4F-CE36-4ED1-877E-D8B84347A4C1}"/>
              </a:ext>
            </a:extLst>
          </p:cNvPr>
          <p:cNvSpPr txBox="1"/>
          <p:nvPr/>
        </p:nvSpPr>
        <p:spPr>
          <a:xfrm>
            <a:off x="2129425" y="2924827"/>
            <a:ext cx="14592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Approximate area of </a:t>
            </a:r>
          </a:p>
          <a:p>
            <a:r>
              <a:rPr lang="en-US" sz="1100" dirty="0">
                <a:solidFill>
                  <a:srgbClr val="FF0000"/>
                </a:solidFill>
              </a:rPr>
              <a:t>physical depression</a:t>
            </a:r>
          </a:p>
        </p:txBody>
      </p:sp>
    </p:spTree>
    <p:extLst>
      <p:ext uri="{BB962C8B-B14F-4D97-AF65-F5344CB8AC3E}">
        <p14:creationId xmlns:p14="http://schemas.microsoft.com/office/powerpoint/2010/main" val="17047147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AEC1FE-9BB2-4992-92F4-BA89CCF7FE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396" y="0"/>
            <a:ext cx="88212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9203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937F57-6825-4D0B-A7DA-EE80633A8E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731" y="0"/>
            <a:ext cx="89265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5369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2B90EC-E79F-4152-8526-AC1E075EF4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7541"/>
            <a:ext cx="12192000" cy="4882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3822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2B90EC-E79F-4152-8526-AC1E075EF4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4355"/>
            <a:ext cx="12192000" cy="4882917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989923C4-DC34-4783-8AD1-D3595CEBA335}"/>
              </a:ext>
            </a:extLst>
          </p:cNvPr>
          <p:cNvSpPr/>
          <p:nvPr/>
        </p:nvSpPr>
        <p:spPr bwMode="auto">
          <a:xfrm>
            <a:off x="4584357" y="2613454"/>
            <a:ext cx="648729" cy="1149178"/>
          </a:xfrm>
          <a:custGeom>
            <a:avLst/>
            <a:gdLst>
              <a:gd name="connsiteX0" fmla="*/ 642551 w 648729"/>
              <a:gd name="connsiteY0" fmla="*/ 0 h 1149178"/>
              <a:gd name="connsiteX1" fmla="*/ 648729 w 648729"/>
              <a:gd name="connsiteY1" fmla="*/ 259492 h 1149178"/>
              <a:gd name="connsiteX2" fmla="*/ 556054 w 648729"/>
              <a:gd name="connsiteY2" fmla="*/ 253314 h 1149178"/>
              <a:gd name="connsiteX3" fmla="*/ 562232 w 648729"/>
              <a:gd name="connsiteY3" fmla="*/ 1149178 h 1149178"/>
              <a:gd name="connsiteX4" fmla="*/ 6178 w 648729"/>
              <a:gd name="connsiteY4" fmla="*/ 1143000 h 1149178"/>
              <a:gd name="connsiteX5" fmla="*/ 0 w 648729"/>
              <a:gd name="connsiteY5" fmla="*/ 500449 h 1149178"/>
              <a:gd name="connsiteX6" fmla="*/ 210065 w 648729"/>
              <a:gd name="connsiteY6" fmla="*/ 500449 h 1149178"/>
              <a:gd name="connsiteX7" fmla="*/ 216243 w 648729"/>
              <a:gd name="connsiteY7" fmla="*/ 6178 h 1149178"/>
              <a:gd name="connsiteX8" fmla="*/ 642551 w 648729"/>
              <a:gd name="connsiteY8" fmla="*/ 0 h 1149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8729" h="1149178">
                <a:moveTo>
                  <a:pt x="642551" y="0"/>
                </a:moveTo>
                <a:lnTo>
                  <a:pt x="648729" y="259492"/>
                </a:lnTo>
                <a:lnTo>
                  <a:pt x="556054" y="253314"/>
                </a:lnTo>
                <a:cubicBezTo>
                  <a:pt x="558113" y="551935"/>
                  <a:pt x="560173" y="850557"/>
                  <a:pt x="562232" y="1149178"/>
                </a:cubicBezTo>
                <a:lnTo>
                  <a:pt x="6178" y="1143000"/>
                </a:lnTo>
                <a:cubicBezTo>
                  <a:pt x="4119" y="928816"/>
                  <a:pt x="2059" y="714633"/>
                  <a:pt x="0" y="500449"/>
                </a:cubicBezTo>
                <a:lnTo>
                  <a:pt x="210065" y="500449"/>
                </a:lnTo>
                <a:cubicBezTo>
                  <a:pt x="212124" y="335692"/>
                  <a:pt x="214184" y="170935"/>
                  <a:pt x="216243" y="6178"/>
                </a:cubicBezTo>
                <a:lnTo>
                  <a:pt x="642551" y="0"/>
                </a:lnTo>
                <a:close/>
              </a:path>
            </a:pathLst>
          </a:cu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Rounded MT Bold" pitchFamily="34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5DDC3D8-BE0D-4AA5-9D17-38A2B6EF7DA4}"/>
              </a:ext>
            </a:extLst>
          </p:cNvPr>
          <p:cNvCxnSpPr/>
          <p:nvPr/>
        </p:nvCxnSpPr>
        <p:spPr bwMode="auto">
          <a:xfrm>
            <a:off x="4079776" y="3068960"/>
            <a:ext cx="504581" cy="7200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248CEF5-AA16-43F9-A727-BDEEEB4DC06B}"/>
              </a:ext>
            </a:extLst>
          </p:cNvPr>
          <p:cNvSpPr txBox="1"/>
          <p:nvPr/>
        </p:nvSpPr>
        <p:spPr>
          <a:xfrm>
            <a:off x="3215680" y="2894747"/>
            <a:ext cx="9204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16.92 acres</a:t>
            </a:r>
          </a:p>
        </p:txBody>
      </p:sp>
    </p:spTree>
    <p:extLst>
      <p:ext uri="{BB962C8B-B14F-4D97-AF65-F5344CB8AC3E}">
        <p14:creationId xmlns:p14="http://schemas.microsoft.com/office/powerpoint/2010/main" val="4046167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2B90EC-E79F-4152-8526-AC1E075EF4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18" y="987541"/>
            <a:ext cx="12192000" cy="4882917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989923C4-DC34-4783-8AD1-D3595CEBA335}"/>
              </a:ext>
            </a:extLst>
          </p:cNvPr>
          <p:cNvSpPr/>
          <p:nvPr/>
        </p:nvSpPr>
        <p:spPr bwMode="auto">
          <a:xfrm>
            <a:off x="4584357" y="2613454"/>
            <a:ext cx="648729" cy="1149178"/>
          </a:xfrm>
          <a:custGeom>
            <a:avLst/>
            <a:gdLst>
              <a:gd name="connsiteX0" fmla="*/ 642551 w 648729"/>
              <a:gd name="connsiteY0" fmla="*/ 0 h 1149178"/>
              <a:gd name="connsiteX1" fmla="*/ 648729 w 648729"/>
              <a:gd name="connsiteY1" fmla="*/ 259492 h 1149178"/>
              <a:gd name="connsiteX2" fmla="*/ 556054 w 648729"/>
              <a:gd name="connsiteY2" fmla="*/ 253314 h 1149178"/>
              <a:gd name="connsiteX3" fmla="*/ 562232 w 648729"/>
              <a:gd name="connsiteY3" fmla="*/ 1149178 h 1149178"/>
              <a:gd name="connsiteX4" fmla="*/ 6178 w 648729"/>
              <a:gd name="connsiteY4" fmla="*/ 1143000 h 1149178"/>
              <a:gd name="connsiteX5" fmla="*/ 0 w 648729"/>
              <a:gd name="connsiteY5" fmla="*/ 500449 h 1149178"/>
              <a:gd name="connsiteX6" fmla="*/ 210065 w 648729"/>
              <a:gd name="connsiteY6" fmla="*/ 500449 h 1149178"/>
              <a:gd name="connsiteX7" fmla="*/ 216243 w 648729"/>
              <a:gd name="connsiteY7" fmla="*/ 6178 h 1149178"/>
              <a:gd name="connsiteX8" fmla="*/ 642551 w 648729"/>
              <a:gd name="connsiteY8" fmla="*/ 0 h 1149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8729" h="1149178">
                <a:moveTo>
                  <a:pt x="642551" y="0"/>
                </a:moveTo>
                <a:lnTo>
                  <a:pt x="648729" y="259492"/>
                </a:lnTo>
                <a:lnTo>
                  <a:pt x="556054" y="253314"/>
                </a:lnTo>
                <a:cubicBezTo>
                  <a:pt x="558113" y="551935"/>
                  <a:pt x="560173" y="850557"/>
                  <a:pt x="562232" y="1149178"/>
                </a:cubicBezTo>
                <a:lnTo>
                  <a:pt x="6178" y="1143000"/>
                </a:lnTo>
                <a:cubicBezTo>
                  <a:pt x="4119" y="928816"/>
                  <a:pt x="2059" y="714633"/>
                  <a:pt x="0" y="500449"/>
                </a:cubicBezTo>
                <a:lnTo>
                  <a:pt x="210065" y="500449"/>
                </a:lnTo>
                <a:cubicBezTo>
                  <a:pt x="212124" y="335692"/>
                  <a:pt x="214184" y="170935"/>
                  <a:pt x="216243" y="6178"/>
                </a:cubicBezTo>
                <a:lnTo>
                  <a:pt x="642551" y="0"/>
                </a:lnTo>
                <a:close/>
              </a:path>
            </a:pathLst>
          </a:cu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Rounded MT Bold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855E753-F19E-461B-BC86-E83903E58A84}"/>
              </a:ext>
            </a:extLst>
          </p:cNvPr>
          <p:cNvSpPr/>
          <p:nvPr/>
        </p:nvSpPr>
        <p:spPr bwMode="auto">
          <a:xfrm>
            <a:off x="4794422" y="3120081"/>
            <a:ext cx="135924" cy="642551"/>
          </a:xfrm>
          <a:custGeom>
            <a:avLst/>
            <a:gdLst>
              <a:gd name="connsiteX0" fmla="*/ 0 w 135924"/>
              <a:gd name="connsiteY0" fmla="*/ 0 h 642551"/>
              <a:gd name="connsiteX1" fmla="*/ 111210 w 135924"/>
              <a:gd name="connsiteY1" fmla="*/ 0 h 642551"/>
              <a:gd name="connsiteX2" fmla="*/ 123567 w 135924"/>
              <a:gd name="connsiteY2" fmla="*/ 636373 h 642551"/>
              <a:gd name="connsiteX3" fmla="*/ 135924 w 135924"/>
              <a:gd name="connsiteY3" fmla="*/ 642551 h 642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924" h="642551">
                <a:moveTo>
                  <a:pt x="0" y="0"/>
                </a:moveTo>
                <a:lnTo>
                  <a:pt x="111210" y="0"/>
                </a:lnTo>
                <a:lnTo>
                  <a:pt x="123567" y="636373"/>
                </a:lnTo>
                <a:lnTo>
                  <a:pt x="135924" y="642551"/>
                </a:lnTo>
              </a:path>
            </a:pathLst>
          </a:cu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Rounded MT Bold" pitchFamily="34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F6759E9-9323-4E26-B99C-3F5AB2C47203}"/>
              </a:ext>
            </a:extLst>
          </p:cNvPr>
          <p:cNvCxnSpPr/>
          <p:nvPr/>
        </p:nvCxnSpPr>
        <p:spPr bwMode="auto">
          <a:xfrm>
            <a:off x="4151784" y="3429000"/>
            <a:ext cx="43204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18FA837-C79B-46F3-BD11-9297CF01CE1E}"/>
              </a:ext>
            </a:extLst>
          </p:cNvPr>
          <p:cNvSpPr txBox="1"/>
          <p:nvPr/>
        </p:nvSpPr>
        <p:spPr>
          <a:xfrm>
            <a:off x="3287688" y="3284984"/>
            <a:ext cx="8640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5.37 acres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2B66426-99A1-426A-A2C1-D7CE752239F6}"/>
              </a:ext>
            </a:extLst>
          </p:cNvPr>
          <p:cNvCxnSpPr/>
          <p:nvPr/>
        </p:nvCxnSpPr>
        <p:spPr bwMode="auto">
          <a:xfrm flipH="1">
            <a:off x="5159896" y="3212976"/>
            <a:ext cx="43257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8E26328-0DA9-40AE-8647-CC79BCC23812}"/>
              </a:ext>
            </a:extLst>
          </p:cNvPr>
          <p:cNvSpPr txBox="1"/>
          <p:nvPr/>
        </p:nvSpPr>
        <p:spPr>
          <a:xfrm>
            <a:off x="5519936" y="3075138"/>
            <a:ext cx="914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11.55 acres</a:t>
            </a:r>
          </a:p>
        </p:txBody>
      </p:sp>
    </p:spTree>
    <p:extLst>
      <p:ext uri="{BB962C8B-B14F-4D97-AF65-F5344CB8AC3E}">
        <p14:creationId xmlns:p14="http://schemas.microsoft.com/office/powerpoint/2010/main" val="4059069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schematic&#10;&#10;Description automatically generated">
            <a:extLst>
              <a:ext uri="{FF2B5EF4-FFF2-40B4-BE49-F238E27FC236}">
                <a16:creationId xmlns:a16="http://schemas.microsoft.com/office/drawing/2014/main" id="{8021DF5B-7178-4F0F-857B-FA915CDB8B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371" y="0"/>
            <a:ext cx="87812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5753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schematic&#10;&#10;Description automatically generated">
            <a:extLst>
              <a:ext uri="{FF2B5EF4-FFF2-40B4-BE49-F238E27FC236}">
                <a16:creationId xmlns:a16="http://schemas.microsoft.com/office/drawing/2014/main" id="{9C8B52D7-6793-4BEC-B2AF-AB1869A59E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568" y="0"/>
            <a:ext cx="9186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5771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schematic&#10;&#10;Description automatically generated">
            <a:extLst>
              <a:ext uri="{FF2B5EF4-FFF2-40B4-BE49-F238E27FC236}">
                <a16:creationId xmlns:a16="http://schemas.microsoft.com/office/drawing/2014/main" id="{F146BE82-E750-4C1A-B796-6C4F243E78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295" y="0"/>
            <a:ext cx="88554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0237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schematic&#10;&#10;Description automatically generated">
            <a:extLst>
              <a:ext uri="{FF2B5EF4-FFF2-40B4-BE49-F238E27FC236}">
                <a16:creationId xmlns:a16="http://schemas.microsoft.com/office/drawing/2014/main" id="{D7DE07AF-FEE0-43A7-BACE-73D6E76D61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35" y="0"/>
            <a:ext cx="10952329" cy="6858000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114AE12-B7E4-4556-9316-88C23A4BB96C}"/>
              </a:ext>
            </a:extLst>
          </p:cNvPr>
          <p:cNvSpPr/>
          <p:nvPr/>
        </p:nvSpPr>
        <p:spPr bwMode="auto">
          <a:xfrm>
            <a:off x="4621427" y="3144795"/>
            <a:ext cx="586946" cy="3367216"/>
          </a:xfrm>
          <a:custGeom>
            <a:avLst/>
            <a:gdLst>
              <a:gd name="connsiteX0" fmla="*/ 0 w 586946"/>
              <a:gd name="connsiteY0" fmla="*/ 0 h 3367216"/>
              <a:gd name="connsiteX1" fmla="*/ 12357 w 586946"/>
              <a:gd name="connsiteY1" fmla="*/ 284205 h 3367216"/>
              <a:gd name="connsiteX2" fmla="*/ 586946 w 586946"/>
              <a:gd name="connsiteY2" fmla="*/ 284205 h 3367216"/>
              <a:gd name="connsiteX3" fmla="*/ 586946 w 586946"/>
              <a:gd name="connsiteY3" fmla="*/ 3367216 h 3367216"/>
              <a:gd name="connsiteX4" fmla="*/ 586946 w 586946"/>
              <a:gd name="connsiteY4" fmla="*/ 3367216 h 3367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6946" h="3367216">
                <a:moveTo>
                  <a:pt x="0" y="0"/>
                </a:moveTo>
                <a:lnTo>
                  <a:pt x="12357" y="284205"/>
                </a:lnTo>
                <a:lnTo>
                  <a:pt x="586946" y="284205"/>
                </a:lnTo>
                <a:lnTo>
                  <a:pt x="586946" y="3367216"/>
                </a:lnTo>
                <a:lnTo>
                  <a:pt x="586946" y="3367216"/>
                </a:lnTo>
              </a:path>
            </a:pathLst>
          </a:cu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Rounded MT Bold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F8CB2E6-9745-4AEF-92E0-B9B73F2D884E}"/>
              </a:ext>
            </a:extLst>
          </p:cNvPr>
          <p:cNvCxnSpPr/>
          <p:nvPr/>
        </p:nvCxnSpPr>
        <p:spPr bwMode="auto">
          <a:xfrm>
            <a:off x="4950050" y="620688"/>
            <a:ext cx="0" cy="280831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C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1D25743-FBAE-4E95-8176-F60C1DE4C077}"/>
              </a:ext>
            </a:extLst>
          </p:cNvPr>
          <p:cNvCxnSpPr/>
          <p:nvPr/>
        </p:nvCxnSpPr>
        <p:spPr bwMode="auto">
          <a:xfrm>
            <a:off x="5220729" y="620688"/>
            <a:ext cx="0" cy="28083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C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083138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BF9DDA9B-5E51-4544-828C-95A2A14ACD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435" y="0"/>
            <a:ext cx="4293130" cy="68580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E84A8FC-E501-4664-A848-FA945B155C91}"/>
              </a:ext>
            </a:extLst>
          </p:cNvPr>
          <p:cNvCxnSpPr/>
          <p:nvPr/>
        </p:nvCxnSpPr>
        <p:spPr bwMode="auto">
          <a:xfrm>
            <a:off x="6318202" y="404664"/>
            <a:ext cx="0" cy="64807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7FBAA8D-72B7-4093-BF17-13C9A410B8DF}"/>
              </a:ext>
            </a:extLst>
          </p:cNvPr>
          <p:cNvCxnSpPr/>
          <p:nvPr/>
        </p:nvCxnSpPr>
        <p:spPr bwMode="auto">
          <a:xfrm>
            <a:off x="6750250" y="404664"/>
            <a:ext cx="0" cy="64807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D94CEBA-D1A0-459A-847F-A4E9E28CF1C5}"/>
              </a:ext>
            </a:extLst>
          </p:cNvPr>
          <p:cNvCxnSpPr/>
          <p:nvPr/>
        </p:nvCxnSpPr>
        <p:spPr bwMode="auto">
          <a:xfrm>
            <a:off x="6731716" y="1071270"/>
            <a:ext cx="0" cy="489654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B3B7AAF-C428-4E65-8878-BAFC6E988939}"/>
              </a:ext>
            </a:extLst>
          </p:cNvPr>
          <p:cNvSpPr/>
          <p:nvPr/>
        </p:nvSpPr>
        <p:spPr bwMode="auto">
          <a:xfrm>
            <a:off x="5820032" y="642551"/>
            <a:ext cx="926757" cy="444844"/>
          </a:xfrm>
          <a:custGeom>
            <a:avLst/>
            <a:gdLst>
              <a:gd name="connsiteX0" fmla="*/ 0 w 926757"/>
              <a:gd name="connsiteY0" fmla="*/ 0 h 444844"/>
              <a:gd name="connsiteX1" fmla="*/ 6179 w 926757"/>
              <a:gd name="connsiteY1" fmla="*/ 426308 h 444844"/>
              <a:gd name="connsiteX2" fmla="*/ 920579 w 926757"/>
              <a:gd name="connsiteY2" fmla="*/ 444844 h 444844"/>
              <a:gd name="connsiteX3" fmla="*/ 926757 w 926757"/>
              <a:gd name="connsiteY3" fmla="*/ 438665 h 44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6757" h="444844">
                <a:moveTo>
                  <a:pt x="0" y="0"/>
                </a:moveTo>
                <a:cubicBezTo>
                  <a:pt x="2060" y="142103"/>
                  <a:pt x="4119" y="284205"/>
                  <a:pt x="6179" y="426308"/>
                </a:cubicBezTo>
                <a:lnTo>
                  <a:pt x="920579" y="444844"/>
                </a:lnTo>
                <a:lnTo>
                  <a:pt x="926757" y="438665"/>
                </a:lnTo>
              </a:path>
            </a:pathLst>
          </a:custGeom>
          <a:noFill/>
          <a:ln w="127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8640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8C5C6FD8-0EE0-41A3-862B-EE8E50BBFB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743" y="0"/>
            <a:ext cx="4306513" cy="6858000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5B0675DF-0202-4AD2-A761-5FEBBBD10F2E}"/>
              </a:ext>
            </a:extLst>
          </p:cNvPr>
          <p:cNvSpPr/>
          <p:nvPr/>
        </p:nvSpPr>
        <p:spPr bwMode="auto">
          <a:xfrm>
            <a:off x="4421281" y="4017420"/>
            <a:ext cx="817945" cy="2444507"/>
          </a:xfrm>
          <a:custGeom>
            <a:avLst/>
            <a:gdLst>
              <a:gd name="connsiteX0" fmla="*/ 0 w 790832"/>
              <a:gd name="connsiteY0" fmla="*/ 0 h 2397211"/>
              <a:gd name="connsiteX1" fmla="*/ 18535 w 790832"/>
              <a:gd name="connsiteY1" fmla="*/ 395416 h 2397211"/>
              <a:gd name="connsiteX2" fmla="*/ 778475 w 790832"/>
              <a:gd name="connsiteY2" fmla="*/ 395416 h 2397211"/>
              <a:gd name="connsiteX3" fmla="*/ 790832 w 790832"/>
              <a:gd name="connsiteY3" fmla="*/ 2397211 h 2397211"/>
              <a:gd name="connsiteX4" fmla="*/ 790832 w 790832"/>
              <a:gd name="connsiteY4" fmla="*/ 2391032 h 2397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0832" h="2397211">
                <a:moveTo>
                  <a:pt x="0" y="0"/>
                </a:moveTo>
                <a:lnTo>
                  <a:pt x="18535" y="395416"/>
                </a:lnTo>
                <a:lnTo>
                  <a:pt x="778475" y="395416"/>
                </a:lnTo>
                <a:lnTo>
                  <a:pt x="790832" y="2397211"/>
                </a:lnTo>
                <a:lnTo>
                  <a:pt x="790832" y="2391032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Rounded MT Bold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4A8DE5D-0570-445E-8162-B93A72BF8DC7}"/>
              </a:ext>
            </a:extLst>
          </p:cNvPr>
          <p:cNvCxnSpPr/>
          <p:nvPr/>
        </p:nvCxnSpPr>
        <p:spPr bwMode="auto">
          <a:xfrm>
            <a:off x="5243004" y="620688"/>
            <a:ext cx="0" cy="381642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C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EB795CE-F605-4FCE-B16B-5627A91674F6}"/>
              </a:ext>
            </a:extLst>
          </p:cNvPr>
          <p:cNvCxnSpPr/>
          <p:nvPr/>
        </p:nvCxnSpPr>
        <p:spPr bwMode="auto">
          <a:xfrm>
            <a:off x="4871864" y="620688"/>
            <a:ext cx="0" cy="381642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C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389178581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Rounded MT Bold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Rounded MT Bold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39AC0B034BAD4C9F0F327BE421C22C" ma:contentTypeVersion="10" ma:contentTypeDescription="Create a new document." ma:contentTypeScope="" ma:versionID="c2aeffbb0b89dbbd7efc41ceabb23e3e">
  <xsd:schema xmlns:xsd="http://www.w3.org/2001/XMLSchema" xmlns:xs="http://www.w3.org/2001/XMLSchema" xmlns:p="http://schemas.microsoft.com/office/2006/metadata/properties" xmlns:ns2="88292104-dd8b-439e-bac2-f6c55ae9ee04" xmlns:ns3="b6491903-5d7b-43da-8119-6ca5c50f8029" targetNamespace="http://schemas.microsoft.com/office/2006/metadata/properties" ma:root="true" ma:fieldsID="74be04869c4d19d1b9b48c42aaa873c7" ns2:_="" ns3:_="">
    <xsd:import namespace="88292104-dd8b-439e-bac2-f6c55ae9ee04"/>
    <xsd:import namespace="b6491903-5d7b-43da-8119-6ca5c50f802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292104-dd8b-439e-bac2-f6c55ae9ee0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8662ea8d-3d95-4996-9f67-876649615d2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491903-5d7b-43da-8119-6ca5c50f802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bd2320f-7cca-406c-af36-5054b0268b7c}" ma:internalName="TaxCatchAll" ma:showField="CatchAllData" ma:web="b6491903-5d7b-43da-8119-6ca5c50f802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73D117F-F60A-449B-941D-9B783D075620}"/>
</file>

<file path=customXml/itemProps2.xml><?xml version="1.0" encoding="utf-8"?>
<ds:datastoreItem xmlns:ds="http://schemas.openxmlformats.org/officeDocument/2006/customXml" ds:itemID="{8A1E41A7-3F24-4F71-96EF-D67419697E6C}"/>
</file>

<file path=docProps/app.xml><?xml version="1.0" encoding="utf-8"?>
<Properties xmlns="http://schemas.openxmlformats.org/officeDocument/2006/extended-properties" xmlns:vt="http://schemas.openxmlformats.org/officeDocument/2006/docPropsVTypes">
  <TotalTime>2829</TotalTime>
  <Words>156</Words>
  <Application>Microsoft Office PowerPoint</Application>
  <PresentationFormat>Widescreen</PresentationFormat>
  <Paragraphs>22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Arial Black</vt:lpstr>
      <vt:lpstr>Arial Rounded MT Bold</vt:lpstr>
      <vt:lpstr>Calibri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County of Fresno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J Hernandez</dc:creator>
  <cp:lastModifiedBy>Shaw, Jeremy</cp:lastModifiedBy>
  <cp:revision>190</cp:revision>
  <cp:lastPrinted>2004-10-07T15:08:16Z</cp:lastPrinted>
  <dcterms:created xsi:type="dcterms:W3CDTF">2004-04-19T19:39:45Z</dcterms:created>
  <dcterms:modified xsi:type="dcterms:W3CDTF">2021-04-07T15:40:55Z</dcterms:modified>
</cp:coreProperties>
</file>