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295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72539" y="3076955"/>
            <a:ext cx="2827020" cy="161925"/>
          </a:xfrm>
          <a:custGeom>
            <a:avLst/>
            <a:gdLst/>
            <a:ahLst/>
            <a:cxnLst/>
            <a:rect l="l" t="t" r="r" b="b"/>
            <a:pathLst>
              <a:path w="2827020" h="161925">
                <a:moveTo>
                  <a:pt x="0" y="161544"/>
                </a:moveTo>
                <a:lnTo>
                  <a:pt x="2827020" y="161544"/>
                </a:lnTo>
                <a:lnTo>
                  <a:pt x="2827020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31848" y="6932676"/>
            <a:ext cx="512445" cy="160020"/>
          </a:xfrm>
          <a:custGeom>
            <a:avLst/>
            <a:gdLst/>
            <a:ahLst/>
            <a:cxnLst/>
            <a:rect l="l" t="t" r="r" b="b"/>
            <a:pathLst>
              <a:path w="512444" h="160020">
                <a:moveTo>
                  <a:pt x="0" y="160019"/>
                </a:moveTo>
                <a:lnTo>
                  <a:pt x="512063" y="160019"/>
                </a:lnTo>
                <a:lnTo>
                  <a:pt x="512063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1559" y="891031"/>
            <a:ext cx="5944870" cy="8623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955" algn="ctr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EXHIBIT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  <a:p>
            <a:pPr marL="24130" algn="ctr">
              <a:lnSpc>
                <a:spcPts val="1290"/>
              </a:lnSpc>
              <a:spcBef>
                <a:spcPts val="1220"/>
              </a:spcBef>
            </a:pP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SECTION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803.6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-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SPECIFIC DEFINITIONS GROUP</a:t>
            </a:r>
            <a:r>
              <a:rPr sz="1100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F.</a:t>
            </a:r>
            <a:endParaRPr sz="1100">
              <a:latin typeface="Arial"/>
              <a:cs typeface="Arial"/>
            </a:endParaRPr>
          </a:p>
          <a:p>
            <a:pPr marL="25400" algn="ctr">
              <a:lnSpc>
                <a:spcPts val="1290"/>
              </a:lnSpc>
              <a:tabLst>
                <a:tab pos="4065270" algn="l"/>
              </a:tabLst>
            </a:pPr>
            <a:r>
              <a:rPr sz="1100" spc="-5" dirty="0">
                <a:latin typeface="Arial"/>
                <a:cs typeface="Arial"/>
              </a:rPr>
              <a:t>(Amended by Ord. 490.133 adopted 6-7-77,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Amended</a:t>
            </a:r>
            <a:r>
              <a:rPr sz="1100" u="sng" spc="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by</a:t>
            </a:r>
            <a:r>
              <a:rPr sz="11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Ord.	adopted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- -</a:t>
            </a:r>
            <a:r>
              <a:rPr sz="11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21</a:t>
            </a:r>
            <a:r>
              <a:rPr sz="1100" spc="-5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marL="12700" marR="22225">
              <a:lnSpc>
                <a:spcPct val="95800"/>
              </a:lnSpc>
            </a:pPr>
            <a:r>
              <a:rPr sz="1100" spc="-5" dirty="0">
                <a:latin typeface="Arial"/>
                <a:cs typeface="Arial"/>
              </a:rPr>
              <a:t>EMPLOYEE HOUSING shall </a:t>
            </a:r>
            <a:r>
              <a:rPr sz="1100" dirty="0">
                <a:latin typeface="Arial"/>
                <a:cs typeface="Arial"/>
              </a:rPr>
              <a:t>mean </a:t>
            </a:r>
            <a:r>
              <a:rPr sz="1100" spc="-5" dirty="0">
                <a:latin typeface="Arial"/>
                <a:cs typeface="Arial"/>
              </a:rPr>
              <a:t>housing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meeting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definition provided by California Health 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 Safety Code Section 17008</a:t>
            </a:r>
            <a:r>
              <a:rPr sz="1100" spc="-5" dirty="0">
                <a:latin typeface="Arial"/>
                <a:cs typeface="Arial"/>
              </a:rPr>
              <a:t>, providing accommodations for six or fewer employees. </a:t>
            </a:r>
            <a:r>
              <a:rPr sz="1100" strike="sngStrike" spc="-5" dirty="0">
                <a:latin typeface="Arial"/>
                <a:cs typeface="Arial"/>
              </a:rPr>
              <a:t>and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Employee Housing</a:t>
            </a:r>
            <a:r>
              <a:rPr sz="1100" strike="noStrike" spc="-5" dirty="0">
                <a:latin typeface="Arial"/>
                <a:cs typeface="Arial"/>
              </a:rPr>
              <a:t> shall be deemed </a:t>
            </a:r>
            <a:r>
              <a:rPr sz="1100" strike="noStrike" dirty="0">
                <a:latin typeface="Arial"/>
                <a:cs typeface="Arial"/>
              </a:rPr>
              <a:t>a </a:t>
            </a:r>
            <a:r>
              <a:rPr sz="1100" strike="noStrike" spc="-5" dirty="0">
                <a:latin typeface="Arial"/>
                <a:cs typeface="Arial"/>
              </a:rPr>
              <a:t>single-family structure and </a:t>
            </a:r>
            <a:r>
              <a:rPr sz="1100" strike="noStrike" dirty="0">
                <a:latin typeface="Arial"/>
                <a:cs typeface="Arial"/>
              </a:rPr>
              <a:t>a </a:t>
            </a:r>
            <a:r>
              <a:rPr sz="1100" strike="noStrike" spc="-5" dirty="0">
                <a:latin typeface="Arial"/>
                <a:cs typeface="Arial"/>
              </a:rPr>
              <a:t>residential use </a:t>
            </a:r>
            <a:r>
              <a:rPr sz="1100" strike="noStrike" spc="-10" dirty="0">
                <a:latin typeface="Arial"/>
                <a:cs typeface="Arial"/>
              </a:rPr>
              <a:t>of </a:t>
            </a:r>
            <a:r>
              <a:rPr sz="1100" strike="noStrike" dirty="0">
                <a:latin typeface="Arial"/>
                <a:cs typeface="Arial"/>
              </a:rPr>
              <a:t>the  </a:t>
            </a:r>
            <a:r>
              <a:rPr sz="1100" strike="noStrike" spc="-5" dirty="0">
                <a:latin typeface="Arial"/>
                <a:cs typeface="Arial"/>
              </a:rPr>
              <a:t>property by </a:t>
            </a:r>
            <a:r>
              <a:rPr sz="1100" strike="noStrike" dirty="0">
                <a:latin typeface="Arial"/>
                <a:cs typeface="Arial"/>
              </a:rPr>
              <a:t>a </a:t>
            </a:r>
            <a:r>
              <a:rPr sz="1100" strike="noStrike" spc="-5" dirty="0">
                <a:latin typeface="Arial"/>
                <a:cs typeface="Arial"/>
              </a:rPr>
              <a:t>single household per </a:t>
            </a:r>
            <a:r>
              <a:rPr sz="1100" strike="noStrike" dirty="0">
                <a:latin typeface="Arial"/>
                <a:cs typeface="Arial"/>
              </a:rPr>
              <a:t>the </a:t>
            </a:r>
            <a:r>
              <a:rPr sz="1100" strike="noStrike" spc="-5" dirty="0">
                <a:latin typeface="Arial"/>
                <a:cs typeface="Arial"/>
              </a:rPr>
              <a:t>requirements </a:t>
            </a:r>
            <a:r>
              <a:rPr sz="1100" strike="noStrike" spc="-10" dirty="0">
                <a:latin typeface="Arial"/>
                <a:cs typeface="Arial"/>
              </a:rPr>
              <a:t>of </a:t>
            </a:r>
            <a:r>
              <a:rPr sz="1100" strike="noStrike" spc="-5" dirty="0">
                <a:latin typeface="Arial"/>
                <a:cs typeface="Arial"/>
              </a:rPr>
              <a:t>Section 17021.5 </a:t>
            </a:r>
            <a:r>
              <a:rPr sz="1100" strike="noStrike" spc="-10" dirty="0">
                <a:latin typeface="Arial"/>
                <a:cs typeface="Arial"/>
              </a:rPr>
              <a:t>of </a:t>
            </a:r>
            <a:r>
              <a:rPr sz="1100" strike="noStrike" dirty="0">
                <a:latin typeface="Arial"/>
                <a:cs typeface="Arial"/>
              </a:rPr>
              <a:t>the </a:t>
            </a:r>
            <a:r>
              <a:rPr sz="1100" strike="noStrike" spc="-5" dirty="0">
                <a:latin typeface="Arial"/>
                <a:cs typeface="Arial"/>
              </a:rPr>
              <a:t>California Health  and Safety Code. (Added by Ord. T-803-371 adopted 12-8-15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; Amended by Ord. T-XXX-XXX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adopted XX-XX-2021</a:t>
            </a:r>
            <a:r>
              <a:rPr sz="1100" strike="noStrike" spc="-5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Arial"/>
              <a:cs typeface="Arial"/>
            </a:endParaRPr>
          </a:p>
          <a:p>
            <a:pPr marL="12700" marR="92710">
              <a:lnSpc>
                <a:spcPct val="95800"/>
              </a:lnSpc>
            </a:pP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FARMWORKER HOUSING, TEMPORARY</a:t>
            </a:r>
            <a:r>
              <a:rPr sz="1100" spc="-5" dirty="0">
                <a:latin typeface="Arial"/>
                <a:cs typeface="Arial"/>
              </a:rPr>
              <a:t> shall </a:t>
            </a:r>
            <a:r>
              <a:rPr sz="1100" dirty="0">
                <a:latin typeface="Arial"/>
                <a:cs typeface="Arial"/>
              </a:rPr>
              <a:t>mean </a:t>
            </a:r>
            <a:r>
              <a:rPr sz="1100" spc="-5" dirty="0">
                <a:latin typeface="Arial"/>
                <a:cs typeface="Arial"/>
              </a:rPr>
              <a:t>temporary residential accommodations  (e.g.,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licensed travel trailers </a:t>
            </a:r>
            <a:r>
              <a:rPr sz="1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or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recreational vehicles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trike="sngStrike" dirty="0">
                <a:latin typeface="Arial"/>
                <a:cs typeface="Arial"/>
              </a:rPr>
              <a:t>tents, travel </a:t>
            </a:r>
            <a:r>
              <a:rPr sz="1100" strike="sngStrike" spc="-5" dirty="0">
                <a:latin typeface="Arial"/>
                <a:cs typeface="Arial"/>
              </a:rPr>
              <a:t>trailers, etc.</a:t>
            </a:r>
            <a:r>
              <a:rPr sz="1100" strike="noStrike" spc="-5" dirty="0">
                <a:latin typeface="Arial"/>
                <a:cs typeface="Arial"/>
              </a:rPr>
              <a:t>) provided </a:t>
            </a:r>
            <a:r>
              <a:rPr sz="1100" strike="noStrike" dirty="0">
                <a:latin typeface="Arial"/>
                <a:cs typeface="Arial"/>
              </a:rPr>
              <a:t>for the  </a:t>
            </a:r>
            <a:r>
              <a:rPr sz="1100" strike="noStrike" spc="-5" dirty="0">
                <a:latin typeface="Arial"/>
                <a:cs typeface="Arial"/>
              </a:rPr>
              <a:t>shelter needs </a:t>
            </a:r>
            <a:r>
              <a:rPr sz="1100" strike="noStrike" spc="-10" dirty="0">
                <a:latin typeface="Arial"/>
                <a:cs typeface="Arial"/>
              </a:rPr>
              <a:t>of </a:t>
            </a:r>
            <a:r>
              <a:rPr sz="1100" strike="noStrike" spc="-5" dirty="0">
                <a:latin typeface="Arial"/>
                <a:cs typeface="Arial"/>
              </a:rPr>
              <a:t>individuals and families hired </a:t>
            </a:r>
            <a:r>
              <a:rPr sz="1100" strike="noStrike" dirty="0">
                <a:latin typeface="Arial"/>
                <a:cs typeface="Arial"/>
              </a:rPr>
              <a:t>to </a:t>
            </a:r>
            <a:r>
              <a:rPr sz="1100" strike="noStrike" spc="-5" dirty="0">
                <a:latin typeface="Arial"/>
                <a:cs typeface="Arial"/>
              </a:rPr>
              <a:t>meet </a:t>
            </a:r>
            <a:r>
              <a:rPr sz="1100" strike="noStrike" dirty="0">
                <a:latin typeface="Arial"/>
                <a:cs typeface="Arial"/>
              </a:rPr>
              <a:t>the </a:t>
            </a:r>
            <a:r>
              <a:rPr sz="1100" strike="noStrike" spc="-5" dirty="0">
                <a:latin typeface="Arial"/>
                <a:cs typeface="Arial"/>
              </a:rPr>
              <a:t>short-term needs (not </a:t>
            </a:r>
            <a:r>
              <a:rPr sz="1100" strike="noStrike" dirty="0">
                <a:latin typeface="Arial"/>
                <a:cs typeface="Arial"/>
              </a:rPr>
              <a:t>to </a:t>
            </a:r>
            <a:r>
              <a:rPr sz="1100" strike="noStrike" spc="-5" dirty="0">
                <a:latin typeface="Arial"/>
                <a:cs typeface="Arial"/>
              </a:rPr>
              <a:t>exceed 90  consecutive days) of an </a:t>
            </a:r>
            <a:r>
              <a:rPr sz="1100" strike="noStrike" dirty="0">
                <a:latin typeface="Arial"/>
                <a:cs typeface="Arial"/>
              </a:rPr>
              <a:t>on-site </a:t>
            </a:r>
            <a:r>
              <a:rPr sz="1100" strike="noStrike" spc="-5" dirty="0">
                <a:latin typeface="Arial"/>
                <a:cs typeface="Arial"/>
              </a:rPr>
              <a:t>bona fide commercial agricultural/farming operation </a:t>
            </a:r>
            <a:r>
              <a:rPr sz="1100" strike="noStrike" dirty="0">
                <a:latin typeface="Arial"/>
                <a:cs typeface="Arial"/>
              </a:rPr>
              <a:t>(or </a:t>
            </a:r>
            <a:r>
              <a:rPr sz="1100" strike="noStrike" spc="-5" dirty="0">
                <a:latin typeface="Arial"/>
                <a:cs typeface="Arial"/>
              </a:rPr>
              <a:t>off-site  operations owned or managed by </a:t>
            </a:r>
            <a:r>
              <a:rPr sz="1100" strike="noStrike" dirty="0">
                <a:latin typeface="Arial"/>
                <a:cs typeface="Arial"/>
              </a:rPr>
              <a:t>the same </a:t>
            </a:r>
            <a:r>
              <a:rPr sz="1100" strike="noStrike" spc="-5" dirty="0">
                <a:latin typeface="Arial"/>
                <a:cs typeface="Arial"/>
              </a:rPr>
              <a:t>agricultural operation), provided for </a:t>
            </a:r>
            <a:r>
              <a:rPr sz="1100" strike="noStrike" dirty="0">
                <a:latin typeface="Arial"/>
                <a:cs typeface="Arial"/>
              </a:rPr>
              <a:t>five </a:t>
            </a:r>
            <a:r>
              <a:rPr sz="1100" strike="noStrike" spc="-5" dirty="0">
                <a:latin typeface="Arial"/>
                <a:cs typeface="Arial"/>
              </a:rPr>
              <a:t>or </a:t>
            </a:r>
            <a:r>
              <a:rPr sz="1100" strike="noStrike" dirty="0">
                <a:latin typeface="Arial"/>
                <a:cs typeface="Arial"/>
              </a:rPr>
              <a:t>more  </a:t>
            </a:r>
            <a:r>
              <a:rPr sz="1100" strike="noStrike" spc="-5" dirty="0">
                <a:latin typeface="Arial"/>
                <a:cs typeface="Arial"/>
              </a:rPr>
              <a:t>temporary farm employees. Temporary Farm Labor Housing is permitted </a:t>
            </a:r>
            <a:r>
              <a:rPr sz="1100" strike="noStrike" spc="-10" dirty="0">
                <a:latin typeface="Arial"/>
                <a:cs typeface="Arial"/>
              </a:rPr>
              <a:t>in </a:t>
            </a:r>
            <a:r>
              <a:rPr sz="1100" strike="noStrike" dirty="0">
                <a:latin typeface="Arial"/>
                <a:cs typeface="Arial"/>
              </a:rPr>
              <a:t>the A-E </a:t>
            </a:r>
            <a:r>
              <a:rPr sz="1100" strike="noStrike" spc="-5" dirty="0">
                <a:latin typeface="Arial"/>
                <a:cs typeface="Arial"/>
              </a:rPr>
              <a:t>and </a:t>
            </a:r>
            <a:r>
              <a:rPr sz="1100" strike="noStrike" dirty="0">
                <a:latin typeface="Arial"/>
                <a:cs typeface="Arial"/>
              </a:rPr>
              <a:t>A-L  </a:t>
            </a:r>
            <a:r>
              <a:rPr sz="1100" strike="noStrike" spc="-5" dirty="0">
                <a:latin typeface="Arial"/>
                <a:cs typeface="Arial"/>
              </a:rPr>
              <a:t>districts. The Special Standards </a:t>
            </a:r>
            <a:r>
              <a:rPr sz="1100" strike="noStrike" spc="-10" dirty="0">
                <a:latin typeface="Arial"/>
                <a:cs typeface="Arial"/>
              </a:rPr>
              <a:t>of </a:t>
            </a:r>
            <a:r>
              <a:rPr sz="1100" strike="noStrike" spc="-5" dirty="0">
                <a:latin typeface="Arial"/>
                <a:cs typeface="Arial"/>
              </a:rPr>
              <a:t>Section 855-O shall apply. (Added </a:t>
            </a:r>
            <a:r>
              <a:rPr sz="1100" strike="noStrike" spc="-10" dirty="0">
                <a:latin typeface="Arial"/>
                <a:cs typeface="Arial"/>
              </a:rPr>
              <a:t>by </a:t>
            </a:r>
            <a:r>
              <a:rPr sz="1100" strike="noStrike" spc="-5" dirty="0">
                <a:latin typeface="Arial"/>
                <a:cs typeface="Arial"/>
              </a:rPr>
              <a:t>Ord. T-803-371  adopted 12-8-15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; Amended by Ord. T-XXX-XXX adopted</a:t>
            </a:r>
            <a:r>
              <a:rPr sz="1100" u="sng" strike="noStrike" spc="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XX-XX-2021</a:t>
            </a:r>
            <a:r>
              <a:rPr sz="1100" strike="noStrike" spc="-5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Arial"/>
              <a:cs typeface="Arial"/>
            </a:endParaRPr>
          </a:p>
          <a:p>
            <a:pPr marL="12700" marR="5080">
              <a:lnSpc>
                <a:spcPct val="95900"/>
              </a:lnSpc>
              <a:spcBef>
                <a:spcPts val="5"/>
              </a:spcBef>
            </a:pPr>
            <a:r>
              <a:rPr sz="1100" u="sng" strike="sng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FARMWORKER DWELLING UNIT </a:t>
            </a:r>
            <a:r>
              <a:rPr sz="1100" strike="sngStrike" spc="-5" dirty="0">
                <a:latin typeface="Arial"/>
                <a:cs typeface="Arial"/>
              </a:rPr>
              <a:t>shall </a:t>
            </a:r>
            <a:r>
              <a:rPr sz="1100" strike="sngStrike" dirty="0">
                <a:latin typeface="Arial"/>
                <a:cs typeface="Arial"/>
              </a:rPr>
              <a:t>mean </a:t>
            </a:r>
            <a:r>
              <a:rPr sz="1100" strike="sngStrike" spc="-5" dirty="0">
                <a:latin typeface="Arial"/>
                <a:cs typeface="Arial"/>
              </a:rPr>
              <a:t>any single-family residential unit occupied </a:t>
            </a:r>
            <a:r>
              <a:rPr sz="1100" strike="sngStrike" spc="-10" dirty="0">
                <a:latin typeface="Arial"/>
                <a:cs typeface="Arial"/>
              </a:rPr>
              <a:t>by </a:t>
            </a:r>
            <a:r>
              <a:rPr sz="1100" strike="sngStrike" dirty="0">
                <a:latin typeface="Arial"/>
                <a:cs typeface="Arial"/>
              </a:rPr>
              <a:t>a </a:t>
            </a:r>
            <a:r>
              <a:rPr sz="1100" strike="noStrike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maximum </a:t>
            </a:r>
            <a:r>
              <a:rPr sz="1100" strike="sngStrike" spc="-10" dirty="0">
                <a:latin typeface="Arial"/>
                <a:cs typeface="Arial"/>
              </a:rPr>
              <a:t>of </a:t>
            </a:r>
            <a:r>
              <a:rPr sz="1100" strike="sngStrike" spc="-5" dirty="0">
                <a:latin typeface="Arial"/>
                <a:cs typeface="Arial"/>
              </a:rPr>
              <a:t>six farmworkers (per California Health and Safety Code Section 17021.5) </a:t>
            </a:r>
            <a:r>
              <a:rPr sz="1100" strike="sngStrike" spc="-10" dirty="0">
                <a:latin typeface="Arial"/>
                <a:cs typeface="Arial"/>
              </a:rPr>
              <a:t>or </a:t>
            </a:r>
            <a:r>
              <a:rPr sz="1100" strike="sngStrike" spc="-5" dirty="0">
                <a:latin typeface="Arial"/>
                <a:cs typeface="Arial"/>
              </a:rPr>
              <a:t>one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farmworker and his </a:t>
            </a:r>
            <a:r>
              <a:rPr sz="1100" strike="sngStrike" spc="-10" dirty="0">
                <a:latin typeface="Arial"/>
                <a:cs typeface="Arial"/>
              </a:rPr>
              <a:t>or </a:t>
            </a:r>
            <a:r>
              <a:rPr sz="1100" strike="sngStrike" spc="-5" dirty="0">
                <a:latin typeface="Arial"/>
                <a:cs typeface="Arial"/>
              </a:rPr>
              <a:t>her household, and such </a:t>
            </a:r>
            <a:r>
              <a:rPr sz="1100" strike="sngStrike" dirty="0">
                <a:latin typeface="Arial"/>
                <a:cs typeface="Arial"/>
              </a:rPr>
              <a:t>a </a:t>
            </a:r>
            <a:r>
              <a:rPr sz="1100" strike="sngStrike" spc="-5" dirty="0">
                <a:latin typeface="Arial"/>
                <a:cs typeface="Arial"/>
              </a:rPr>
              <a:t>unit shall be deemed </a:t>
            </a:r>
            <a:r>
              <a:rPr sz="1100" strike="sngStrike" dirty="0">
                <a:latin typeface="Arial"/>
                <a:cs typeface="Arial"/>
              </a:rPr>
              <a:t>a </a:t>
            </a:r>
            <a:r>
              <a:rPr sz="1100" strike="sngStrike" spc="-5" dirty="0">
                <a:latin typeface="Arial"/>
                <a:cs typeface="Arial"/>
              </a:rPr>
              <a:t>single-family structure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and </a:t>
            </a:r>
            <a:r>
              <a:rPr sz="1100" strike="sngStrike" dirty="0">
                <a:latin typeface="Arial"/>
                <a:cs typeface="Arial"/>
              </a:rPr>
              <a:t>a </a:t>
            </a:r>
            <a:r>
              <a:rPr sz="1100" strike="sngStrike" spc="-5" dirty="0">
                <a:latin typeface="Arial"/>
                <a:cs typeface="Arial"/>
              </a:rPr>
              <a:t>residential use of the property. </a:t>
            </a:r>
            <a:r>
              <a:rPr sz="1100" strike="sngStrike" dirty="0">
                <a:latin typeface="Arial"/>
                <a:cs typeface="Arial"/>
              </a:rPr>
              <a:t>A </a:t>
            </a:r>
            <a:r>
              <a:rPr sz="1100" strike="sngStrike" spc="-5" dirty="0">
                <a:latin typeface="Arial"/>
                <a:cs typeface="Arial"/>
              </a:rPr>
              <a:t>unit meeting this definition is not subject </a:t>
            </a:r>
            <a:r>
              <a:rPr sz="1100" strike="sngStrike" dirty="0">
                <a:latin typeface="Arial"/>
                <a:cs typeface="Arial"/>
              </a:rPr>
              <a:t>to </a:t>
            </a:r>
            <a:r>
              <a:rPr sz="1100" strike="sngStrike" spc="-5" dirty="0">
                <a:latin typeface="Arial"/>
                <a:cs typeface="Arial"/>
              </a:rPr>
              <a:t>any special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land use permitting requirements </a:t>
            </a:r>
            <a:r>
              <a:rPr sz="1100" strike="sngStrike" spc="-10" dirty="0">
                <a:latin typeface="Arial"/>
                <a:cs typeface="Arial"/>
              </a:rPr>
              <a:t>or </a:t>
            </a:r>
            <a:r>
              <a:rPr sz="1100" strike="sngStrike" spc="-5" dirty="0">
                <a:latin typeface="Arial"/>
                <a:cs typeface="Arial"/>
              </a:rPr>
              <a:t>restrictions beyond </a:t>
            </a:r>
            <a:r>
              <a:rPr sz="1100" strike="sngStrike" dirty="0">
                <a:latin typeface="Arial"/>
                <a:cs typeface="Arial"/>
              </a:rPr>
              <a:t>the </a:t>
            </a:r>
            <a:r>
              <a:rPr sz="1100" strike="sngStrike" spc="-5" dirty="0">
                <a:latin typeface="Arial"/>
                <a:cs typeface="Arial"/>
              </a:rPr>
              <a:t>permitting requirements </a:t>
            </a:r>
            <a:r>
              <a:rPr sz="1100" strike="sngStrike" dirty="0">
                <a:latin typeface="Arial"/>
                <a:cs typeface="Arial"/>
              </a:rPr>
              <a:t>for a </a:t>
            </a:r>
            <a:r>
              <a:rPr sz="1100" strike="sngStrike" spc="-5" dirty="0">
                <a:latin typeface="Arial"/>
                <a:cs typeface="Arial"/>
              </a:rPr>
              <a:t>single-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family residential unit within </a:t>
            </a:r>
            <a:r>
              <a:rPr sz="1100" strike="sngStrike" dirty="0">
                <a:latin typeface="Arial"/>
                <a:cs typeface="Arial"/>
              </a:rPr>
              <a:t>the </a:t>
            </a:r>
            <a:r>
              <a:rPr sz="1100" strike="sngStrike" spc="-5" dirty="0">
                <a:latin typeface="Arial"/>
                <a:cs typeface="Arial"/>
              </a:rPr>
              <a:t>subject zone district. </a:t>
            </a:r>
            <a:r>
              <a:rPr sz="1100" strike="sngStrike" dirty="0">
                <a:latin typeface="Arial"/>
                <a:cs typeface="Arial"/>
              </a:rPr>
              <a:t>A </a:t>
            </a:r>
            <a:r>
              <a:rPr sz="1100" strike="sngStrike" spc="-5" dirty="0">
                <a:latin typeface="Arial"/>
                <a:cs typeface="Arial"/>
              </a:rPr>
              <a:t>Farmworker </a:t>
            </a:r>
            <a:r>
              <a:rPr sz="1100" strike="sngStrike" spc="-10" dirty="0">
                <a:latin typeface="Arial"/>
                <a:cs typeface="Arial"/>
              </a:rPr>
              <a:t>Dwelling </a:t>
            </a:r>
            <a:r>
              <a:rPr sz="1100" strike="sngStrike" spc="-5" dirty="0">
                <a:latin typeface="Arial"/>
                <a:cs typeface="Arial"/>
              </a:rPr>
              <a:t>Unit shall not be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included within </a:t>
            </a:r>
            <a:r>
              <a:rPr sz="1100" strike="sngStrike" dirty="0">
                <a:latin typeface="Arial"/>
                <a:cs typeface="Arial"/>
              </a:rPr>
              <a:t>the </a:t>
            </a:r>
            <a:r>
              <a:rPr sz="1100" strike="sngStrike" spc="-5" dirty="0">
                <a:latin typeface="Arial"/>
                <a:cs typeface="Arial"/>
              </a:rPr>
              <a:t>definition of </a:t>
            </a:r>
            <a:r>
              <a:rPr sz="1100" strike="sngStrike" dirty="0">
                <a:latin typeface="Arial"/>
                <a:cs typeface="Arial"/>
              </a:rPr>
              <a:t>a </a:t>
            </a:r>
            <a:r>
              <a:rPr sz="1100" strike="sngStrike" spc="-5" dirty="0">
                <a:latin typeface="Arial"/>
                <a:cs typeface="Arial"/>
              </a:rPr>
              <a:t>boarding house, rooming house, hotel, dormitory </a:t>
            </a:r>
            <a:r>
              <a:rPr sz="1100" strike="sngStrike" spc="-10" dirty="0">
                <a:latin typeface="Arial"/>
                <a:cs typeface="Arial"/>
              </a:rPr>
              <a:t>or </a:t>
            </a:r>
            <a:r>
              <a:rPr sz="1100" strike="sngStrike" spc="-5" dirty="0">
                <a:latin typeface="Arial"/>
                <a:cs typeface="Arial"/>
              </a:rPr>
              <a:t>other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similar use that implies the unit is </a:t>
            </a:r>
            <a:r>
              <a:rPr sz="1100" strike="sngStrike" dirty="0">
                <a:latin typeface="Arial"/>
                <a:cs typeface="Arial"/>
              </a:rPr>
              <a:t>a </a:t>
            </a:r>
            <a:r>
              <a:rPr sz="1100" strike="sngStrike" spc="-5" dirty="0">
                <a:latin typeface="Arial"/>
                <a:cs typeface="Arial"/>
              </a:rPr>
              <a:t>for-profit business or </a:t>
            </a:r>
            <a:r>
              <a:rPr sz="1100" strike="sngStrike" dirty="0">
                <a:latin typeface="Arial"/>
                <a:cs typeface="Arial"/>
              </a:rPr>
              <a:t>a </a:t>
            </a:r>
            <a:r>
              <a:rPr sz="1100" strike="sngStrike" spc="-5" dirty="0">
                <a:latin typeface="Arial"/>
                <a:cs typeface="Arial"/>
              </a:rPr>
              <a:t>use </a:t>
            </a:r>
            <a:r>
              <a:rPr sz="1100" strike="sngStrike" dirty="0">
                <a:latin typeface="Arial"/>
                <a:cs typeface="Arial"/>
              </a:rPr>
              <a:t>that </a:t>
            </a:r>
            <a:r>
              <a:rPr sz="1100" strike="sngStrike" spc="-5" dirty="0">
                <a:latin typeface="Arial"/>
                <a:cs typeface="Arial"/>
              </a:rPr>
              <a:t>differs in any way from </a:t>
            </a:r>
            <a:r>
              <a:rPr sz="1100" strike="sngStrike" dirty="0">
                <a:latin typeface="Arial"/>
                <a:cs typeface="Arial"/>
              </a:rPr>
              <a:t>a </a:t>
            </a:r>
            <a:r>
              <a:rPr sz="1100" strike="noStrike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single-family dwelling. (Added by Ord. T-803-371 adopted</a:t>
            </a:r>
            <a:r>
              <a:rPr sz="1100" strike="sngStrike" spc="2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12-8-15)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Arial"/>
              <a:cs typeface="Arial"/>
            </a:endParaRPr>
          </a:p>
          <a:p>
            <a:pPr marL="12700" marR="153670">
              <a:lnSpc>
                <a:spcPct val="95900"/>
              </a:lnSpc>
            </a:pP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FARMWORKER HOUSING COMPLEX</a:t>
            </a:r>
            <a:r>
              <a:rPr sz="1100" spc="-5" dirty="0">
                <a:latin typeface="Arial"/>
                <a:cs typeface="Arial"/>
              </a:rPr>
              <a:t> shall mean any farmworker housing </a:t>
            </a:r>
            <a:r>
              <a:rPr sz="1100" strike="sngStrike" spc="-5" dirty="0">
                <a:latin typeface="Arial"/>
                <a:cs typeface="Arial"/>
              </a:rPr>
              <a:t>other </a:t>
            </a:r>
            <a:r>
              <a:rPr sz="1100" strike="sngStrike" dirty="0">
                <a:latin typeface="Arial"/>
                <a:cs typeface="Arial"/>
              </a:rPr>
              <a:t>than a </a:t>
            </a:r>
            <a:r>
              <a:rPr sz="1100" strike="noStrike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Farmworker </a:t>
            </a:r>
            <a:r>
              <a:rPr sz="1100" strike="sngStrike" spc="-10" dirty="0">
                <a:latin typeface="Arial"/>
                <a:cs typeface="Arial"/>
              </a:rPr>
              <a:t>Dwelling </a:t>
            </a:r>
            <a:r>
              <a:rPr sz="1100" strike="sngStrike" spc="-5" dirty="0">
                <a:latin typeface="Arial"/>
                <a:cs typeface="Arial"/>
              </a:rPr>
              <a:t>Unit</a:t>
            </a:r>
            <a:r>
              <a:rPr sz="1100" strike="noStrike" spc="-5" dirty="0">
                <a:latin typeface="Arial"/>
                <a:cs typeface="Arial"/>
              </a:rPr>
              <a:t> that: 1) contains </a:t>
            </a:r>
            <a:r>
              <a:rPr sz="1100" strike="noStrike" dirty="0">
                <a:latin typeface="Arial"/>
                <a:cs typeface="Arial"/>
              </a:rPr>
              <a:t>a </a:t>
            </a:r>
            <a:r>
              <a:rPr sz="1100" strike="noStrike" spc="-5" dirty="0">
                <a:latin typeface="Arial"/>
                <a:cs typeface="Arial"/>
              </a:rPr>
              <a:t>maximum of 36 beds if </a:t>
            </a:r>
            <a:r>
              <a:rPr sz="1100" strike="noStrike" dirty="0">
                <a:latin typeface="Arial"/>
                <a:cs typeface="Arial"/>
              </a:rPr>
              <a:t>the </a:t>
            </a:r>
            <a:r>
              <a:rPr sz="1100" strike="noStrike" spc="-5" dirty="0">
                <a:latin typeface="Arial"/>
                <a:cs typeface="Arial"/>
              </a:rPr>
              <a:t>housing consists of  group living quarters such as barracks </a:t>
            </a:r>
            <a:r>
              <a:rPr sz="1100" strike="noStrike" spc="-10" dirty="0">
                <a:latin typeface="Arial"/>
                <a:cs typeface="Arial"/>
              </a:rPr>
              <a:t>or </a:t>
            </a:r>
            <a:r>
              <a:rPr sz="1100" strike="noStrike" spc="-5" dirty="0">
                <a:latin typeface="Arial"/>
                <a:cs typeface="Arial"/>
              </a:rPr>
              <a:t>bunkhouses, and is occupied exclusively by  farmworkers; or 2) contains </a:t>
            </a:r>
            <a:r>
              <a:rPr sz="1100" strike="noStrike" dirty="0">
                <a:latin typeface="Arial"/>
                <a:cs typeface="Arial"/>
              </a:rPr>
              <a:t>a </a:t>
            </a:r>
            <a:r>
              <a:rPr sz="1100" strike="noStrike" spc="-5" dirty="0">
                <a:latin typeface="Arial"/>
                <a:cs typeface="Arial"/>
              </a:rPr>
              <a:t>maximum of 12 residential units occupied exclusively by  farmworkers and their households if </a:t>
            </a:r>
            <a:r>
              <a:rPr sz="1100" strike="noStrike" dirty="0">
                <a:latin typeface="Arial"/>
                <a:cs typeface="Arial"/>
              </a:rPr>
              <a:t>the </a:t>
            </a:r>
            <a:r>
              <a:rPr sz="1100" strike="noStrike" spc="-5" dirty="0">
                <a:latin typeface="Arial"/>
                <a:cs typeface="Arial"/>
              </a:rPr>
              <a:t>housing does not consist </a:t>
            </a:r>
            <a:r>
              <a:rPr sz="1100" strike="noStrike" spc="-10" dirty="0">
                <a:latin typeface="Arial"/>
                <a:cs typeface="Arial"/>
              </a:rPr>
              <a:t>of </a:t>
            </a:r>
            <a:r>
              <a:rPr sz="1100" strike="noStrike" spc="-5" dirty="0">
                <a:latin typeface="Arial"/>
                <a:cs typeface="Arial"/>
              </a:rPr>
              <a:t>group </a:t>
            </a:r>
            <a:r>
              <a:rPr sz="1100" strike="noStrike" spc="-10" dirty="0">
                <a:latin typeface="Arial"/>
                <a:cs typeface="Arial"/>
              </a:rPr>
              <a:t>living </a:t>
            </a:r>
            <a:r>
              <a:rPr sz="1100" strike="noStrike" spc="-5" dirty="0">
                <a:latin typeface="Arial"/>
                <a:cs typeface="Arial"/>
              </a:rPr>
              <a:t>quarters (per  California Health and Safety Code Section 17021.6). </a:t>
            </a:r>
            <a:r>
              <a:rPr sz="1100" strike="noStrike" dirty="0">
                <a:latin typeface="Arial"/>
                <a:cs typeface="Arial"/>
              </a:rPr>
              <a:t>A </a:t>
            </a:r>
            <a:r>
              <a:rPr sz="1100" strike="noStrike" spc="-5" dirty="0">
                <a:latin typeface="Arial"/>
                <a:cs typeface="Arial"/>
              </a:rPr>
              <a:t>Farmworker Housing Complex is  considered an </a:t>
            </a:r>
            <a:r>
              <a:rPr sz="1100" strike="sngStrike" spc="-5" dirty="0">
                <a:latin typeface="Arial"/>
                <a:cs typeface="Arial"/>
              </a:rPr>
              <a:t>ancillary</a:t>
            </a:r>
            <a:r>
              <a:rPr sz="1100" strike="noStrike" spc="-5" dirty="0">
                <a:latin typeface="Arial"/>
                <a:cs typeface="Arial"/>
              </a:rPr>
              <a:t> agricultural land use. </a:t>
            </a:r>
            <a:r>
              <a:rPr sz="1100" strike="noStrike" dirty="0">
                <a:latin typeface="Arial"/>
                <a:cs typeface="Arial"/>
              </a:rPr>
              <a:t>A </a:t>
            </a:r>
            <a:r>
              <a:rPr sz="1100" strike="noStrike" spc="-5" dirty="0">
                <a:latin typeface="Arial"/>
                <a:cs typeface="Arial"/>
              </a:rPr>
              <a:t>Farmworker Housing Complex is permitted </a:t>
            </a:r>
            <a:r>
              <a:rPr sz="1100" strike="noStrike" spc="-10" dirty="0">
                <a:latin typeface="Arial"/>
                <a:cs typeface="Arial"/>
              </a:rPr>
              <a:t>in  </a:t>
            </a:r>
            <a:r>
              <a:rPr sz="1100" strike="sngStrike" dirty="0">
                <a:latin typeface="Arial"/>
                <a:cs typeface="Arial"/>
              </a:rPr>
              <a:t>the A-E </a:t>
            </a:r>
            <a:r>
              <a:rPr sz="1100" strike="sngStrike" spc="-5" dirty="0">
                <a:latin typeface="Arial"/>
                <a:cs typeface="Arial"/>
              </a:rPr>
              <a:t>and A-L districts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any zone district which permits agricultural land uses</a:t>
            </a:r>
            <a:r>
              <a:rPr sz="1100" strike="noStrike" spc="-5" dirty="0">
                <a:latin typeface="Arial"/>
                <a:cs typeface="Arial"/>
              </a:rPr>
              <a:t>. The Special  Standards of Section 855-O shall apply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including </a:t>
            </a:r>
            <a:r>
              <a:rPr sz="1100" u="sng" strike="noStrike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listing </a:t>
            </a:r>
            <a:r>
              <a:rPr sz="1100" u="sng" strike="noStrike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applicable agricultural zone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districts</a:t>
            </a:r>
            <a:r>
              <a:rPr sz="1100" strike="noStrike" spc="-5" dirty="0">
                <a:latin typeface="Arial"/>
                <a:cs typeface="Arial"/>
              </a:rPr>
              <a:t>. (Added by Ord. T-803-371 adopted 12-8-15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; Amended by Ord. T-XXX-XXX adopted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XX-XX-2021</a:t>
            </a:r>
            <a:r>
              <a:rPr sz="1100" strike="noStrike" spc="-5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50">
              <a:latin typeface="Arial"/>
              <a:cs typeface="Arial"/>
            </a:endParaRPr>
          </a:p>
          <a:p>
            <a:pPr marL="2538095">
              <a:lnSpc>
                <a:spcPct val="100000"/>
              </a:lnSpc>
            </a:pP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SECTION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816</a:t>
            </a:r>
            <a:endParaRPr sz="1100">
              <a:latin typeface="Arial"/>
              <a:cs typeface="Arial"/>
            </a:endParaRPr>
          </a:p>
          <a:p>
            <a:pPr marL="12700" marR="1498600" indent="1516380">
              <a:lnSpc>
                <a:spcPct val="190900"/>
              </a:lnSpc>
              <a:spcBef>
                <a:spcPts val="10"/>
              </a:spcBef>
            </a:pP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"AE" EXCLUSIVE AGRICULTURAL DISTRICT 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SECTION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816.1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-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USES</a:t>
            </a:r>
            <a:r>
              <a:rPr sz="1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PERMITTED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marL="355600" marR="36830" indent="-342900">
              <a:lnSpc>
                <a:spcPct val="95900"/>
              </a:lnSpc>
              <a:tabLst>
                <a:tab pos="355600" algn="l"/>
              </a:tabLst>
            </a:pPr>
            <a:r>
              <a:rPr sz="1100" spc="-5" dirty="0">
                <a:latin typeface="Arial"/>
                <a:cs typeface="Arial"/>
              </a:rPr>
              <a:t>H.	</a:t>
            </a:r>
            <a:r>
              <a:rPr sz="1100" strike="sngStrike" spc="-5" dirty="0">
                <a:latin typeface="Arial"/>
                <a:cs typeface="Arial"/>
              </a:rPr>
              <a:t>Farmworker Housing Complexes subject </a:t>
            </a:r>
            <a:r>
              <a:rPr sz="1100" strike="sngStrike" dirty="0">
                <a:latin typeface="Arial"/>
                <a:cs typeface="Arial"/>
              </a:rPr>
              <a:t>to the </a:t>
            </a:r>
            <a:r>
              <a:rPr sz="1100" strike="sngStrike" spc="-5" dirty="0">
                <a:latin typeface="Arial"/>
                <a:cs typeface="Arial"/>
              </a:rPr>
              <a:t>provisions of 855-O. (Amended by Ord. T-  803-371 adopted 12-8-15)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[Reserved] Amended by Ord. T-XXX-XXX adopted XX-XX-  2021</a:t>
            </a:r>
            <a:r>
              <a:rPr sz="1100" strike="noStrike" spc="-5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46095" y="1052575"/>
            <a:ext cx="2679700" cy="515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SECTION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817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"AL" LIMITED AGRICULTURAL</a:t>
            </a:r>
            <a:r>
              <a:rPr sz="1100" u="sng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DISTRICT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1695704"/>
            <a:ext cx="1568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P.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900" y="1695704"/>
            <a:ext cx="5393055" cy="515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290"/>
              </a:lnSpc>
              <a:spcBef>
                <a:spcPts val="100"/>
              </a:spcBef>
            </a:pPr>
            <a:r>
              <a:rPr sz="1100" strike="sngStrike" spc="-5" dirty="0">
                <a:latin typeface="Arial"/>
                <a:cs typeface="Arial"/>
              </a:rPr>
              <a:t>Farmworker </a:t>
            </a:r>
            <a:r>
              <a:rPr sz="1100" strike="sngStrike" spc="-10" dirty="0">
                <a:latin typeface="Arial"/>
                <a:cs typeface="Arial"/>
              </a:rPr>
              <a:t>Dwelling </a:t>
            </a:r>
            <a:r>
              <a:rPr sz="1100" strike="sngStrike" dirty="0">
                <a:latin typeface="Arial"/>
                <a:cs typeface="Arial"/>
              </a:rPr>
              <a:t>Units </a:t>
            </a:r>
            <a:r>
              <a:rPr sz="1100" strike="sngStrike" spc="-5" dirty="0">
                <a:latin typeface="Arial"/>
                <a:cs typeface="Arial"/>
              </a:rPr>
              <a:t>subject </a:t>
            </a:r>
            <a:r>
              <a:rPr sz="1100" strike="sngStrike" dirty="0">
                <a:latin typeface="Arial"/>
                <a:cs typeface="Arial"/>
              </a:rPr>
              <a:t>to the </a:t>
            </a:r>
            <a:r>
              <a:rPr sz="1100" strike="sngStrike" spc="-5" dirty="0">
                <a:latin typeface="Arial"/>
                <a:cs typeface="Arial"/>
              </a:rPr>
              <a:t>provisions of</a:t>
            </a:r>
            <a:r>
              <a:rPr sz="1100" strike="sngStrike" spc="10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855-O.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1270"/>
              </a:lnSpc>
              <a:spcBef>
                <a:spcPts val="55"/>
              </a:spcBef>
            </a:pPr>
            <a:r>
              <a:rPr sz="1100" strike="sngStrike" spc="-5" dirty="0">
                <a:latin typeface="Arial"/>
                <a:cs typeface="Arial"/>
              </a:rPr>
              <a:t>(Added by Ord. T-803-371 adopted 12-8-15)</a:t>
            </a:r>
            <a:r>
              <a:rPr sz="1100" strike="noStrike" spc="-5" dirty="0">
                <a:latin typeface="Arial"/>
                <a:cs typeface="Arial"/>
              </a:rPr>
              <a:t> [Reserved]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Amended by Ord. T-XXX-XXX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adopted XX-XX-2021</a:t>
            </a:r>
            <a:r>
              <a:rPr sz="1100" strike="noStrike" spc="-5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2338832"/>
            <a:ext cx="1752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5" dirty="0">
                <a:latin typeface="Arial"/>
                <a:cs typeface="Arial"/>
              </a:rPr>
              <a:t>Q.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900" y="2338832"/>
            <a:ext cx="53930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290"/>
              </a:lnSpc>
              <a:spcBef>
                <a:spcPts val="100"/>
              </a:spcBef>
            </a:pPr>
            <a:r>
              <a:rPr sz="1100" strike="sngStrike" spc="-5" dirty="0">
                <a:latin typeface="Arial"/>
                <a:cs typeface="Arial"/>
              </a:rPr>
              <a:t>Farmworker Housing Complexes subject </a:t>
            </a:r>
            <a:r>
              <a:rPr sz="1100" strike="sngStrike" dirty="0">
                <a:latin typeface="Arial"/>
                <a:cs typeface="Arial"/>
              </a:rPr>
              <a:t>to the </a:t>
            </a:r>
            <a:r>
              <a:rPr sz="1100" strike="sngStrike" spc="-5" dirty="0">
                <a:latin typeface="Arial"/>
                <a:cs typeface="Arial"/>
              </a:rPr>
              <a:t>provisions of</a:t>
            </a:r>
            <a:r>
              <a:rPr sz="1100" strike="sngStrike" spc="2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855-O.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1260"/>
              </a:lnSpc>
              <a:spcBef>
                <a:spcPts val="65"/>
              </a:spcBef>
            </a:pPr>
            <a:r>
              <a:rPr sz="1100" strike="sngStrike" spc="-5" dirty="0">
                <a:latin typeface="Arial"/>
                <a:cs typeface="Arial"/>
              </a:rPr>
              <a:t>(Added by Ord. T-803-371 adopted 12-8-15)</a:t>
            </a:r>
            <a:r>
              <a:rPr sz="1100" strike="noStrike" spc="-5" dirty="0">
                <a:latin typeface="Arial"/>
                <a:cs typeface="Arial"/>
              </a:rPr>
              <a:t> [Reserved]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Amended by Ord. T-XXX-XXX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adopted XX-XX-2021</a:t>
            </a:r>
            <a:r>
              <a:rPr sz="1100" strike="noStrike" spc="-5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71600" y="7154418"/>
            <a:ext cx="4945380" cy="0"/>
          </a:xfrm>
          <a:custGeom>
            <a:avLst/>
            <a:gdLst/>
            <a:ahLst/>
            <a:cxnLst/>
            <a:rect l="l" t="t" r="r" b="b"/>
            <a:pathLst>
              <a:path w="4945380">
                <a:moveTo>
                  <a:pt x="0" y="0"/>
                </a:moveTo>
                <a:lnTo>
                  <a:pt x="4945380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01700" y="3463544"/>
            <a:ext cx="5958205" cy="395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algn="ctr">
              <a:lnSpc>
                <a:spcPts val="1290"/>
              </a:lnSpc>
              <a:spcBef>
                <a:spcPts val="100"/>
              </a:spcBef>
            </a:pP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SECTION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855</a:t>
            </a:r>
            <a:endParaRPr sz="1100">
              <a:latin typeface="Arial"/>
              <a:cs typeface="Arial"/>
            </a:endParaRPr>
          </a:p>
          <a:p>
            <a:pPr marL="10160" algn="ctr">
              <a:lnSpc>
                <a:spcPts val="1290"/>
              </a:lnSpc>
            </a:pP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PROPERTY DEVELOPMENT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STANDARDS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Arial"/>
              <a:cs typeface="Arial"/>
            </a:endParaRPr>
          </a:p>
          <a:p>
            <a:pPr marL="12700" marR="168275" indent="-635">
              <a:lnSpc>
                <a:spcPts val="1260"/>
              </a:lnSpc>
            </a:pPr>
            <a:r>
              <a:rPr sz="1100" dirty="0">
                <a:latin typeface="Arial"/>
                <a:cs typeface="Arial"/>
              </a:rPr>
              <a:t>SECTION </a:t>
            </a:r>
            <a:r>
              <a:rPr sz="1100" spc="-5" dirty="0">
                <a:latin typeface="Arial"/>
                <a:cs typeface="Arial"/>
              </a:rPr>
              <a:t>855-O. PROPERTY DEVELOPMENT STANDARDS </a:t>
            </a:r>
            <a:r>
              <a:rPr sz="1100" dirty="0">
                <a:latin typeface="Arial"/>
                <a:cs typeface="Arial"/>
              </a:rPr>
              <a:t>– SPECIAL </a:t>
            </a:r>
            <a:r>
              <a:rPr sz="1100" spc="-5" dirty="0">
                <a:latin typeface="Arial"/>
                <a:cs typeface="Arial"/>
              </a:rPr>
              <a:t>STANDARDS </a:t>
            </a:r>
            <a:r>
              <a:rPr sz="1100" spc="5" dirty="0">
                <a:latin typeface="Arial"/>
                <a:cs typeface="Arial"/>
              </a:rPr>
              <a:t>OF  </a:t>
            </a:r>
            <a:r>
              <a:rPr sz="1100" spc="-5" dirty="0">
                <a:latin typeface="Arial"/>
                <a:cs typeface="Arial"/>
              </a:rPr>
              <a:t>PRACTICE AND REGULATIONS TO IMPLEMENT THE FRESNO COUNTY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HOUSING</a:t>
            </a:r>
            <a:endParaRPr sz="1100">
              <a:latin typeface="Arial"/>
              <a:cs typeface="Arial"/>
            </a:endParaRPr>
          </a:p>
          <a:p>
            <a:pPr marL="12700" marR="141605">
              <a:lnSpc>
                <a:spcPts val="1260"/>
              </a:lnSpc>
              <a:spcBef>
                <a:spcPts val="15"/>
              </a:spcBef>
            </a:pPr>
            <a:r>
              <a:rPr sz="1100" spc="-5" dirty="0">
                <a:latin typeface="Arial"/>
                <a:cs typeface="Arial"/>
              </a:rPr>
              <a:t>ELEMENT (Added </a:t>
            </a:r>
            <a:r>
              <a:rPr sz="1100" spc="-10" dirty="0">
                <a:latin typeface="Arial"/>
                <a:cs typeface="Arial"/>
              </a:rPr>
              <a:t>by </a:t>
            </a:r>
            <a:r>
              <a:rPr sz="1100" spc="-5" dirty="0">
                <a:latin typeface="Arial"/>
                <a:cs typeface="Arial"/>
              </a:rPr>
              <a:t>Ord. T-803-371 adopted 12-8-15 Amended by Ord. T-094-380 adopted  11-24- 20)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buAutoNum type="arabicPeriod" startAt="2"/>
              <a:tabLst>
                <a:tab pos="469265" algn="l"/>
                <a:tab pos="470534" algn="l"/>
              </a:tabLst>
            </a:pP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Farmworker Housing,</a:t>
            </a:r>
            <a:r>
              <a:rPr sz="11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Temporary</a:t>
            </a:r>
            <a:endParaRPr sz="1100">
              <a:latin typeface="Arial"/>
              <a:cs typeface="Arial"/>
            </a:endParaRPr>
          </a:p>
          <a:p>
            <a:pPr marL="469900" marR="5080">
              <a:lnSpc>
                <a:spcPct val="110300"/>
              </a:lnSpc>
              <a:spcBef>
                <a:spcPts val="980"/>
              </a:spcBef>
            </a:pPr>
            <a:r>
              <a:rPr sz="1100" spc="-5" dirty="0">
                <a:latin typeface="Arial"/>
                <a:cs typeface="Arial"/>
              </a:rPr>
              <a:t>This Section provides use and development regulations for Temporary Farmworker  Housing in compliance with State law and as defined in Section 803.7 (Specific  Definitions </a:t>
            </a:r>
            <a:r>
              <a:rPr sz="1100" dirty="0">
                <a:latin typeface="Arial"/>
                <a:cs typeface="Arial"/>
              </a:rPr>
              <a:t>– Group </a:t>
            </a:r>
            <a:r>
              <a:rPr sz="1100" spc="-5" dirty="0">
                <a:latin typeface="Arial"/>
                <a:cs typeface="Arial"/>
              </a:rPr>
              <a:t>F).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Temporary Farmworker Housing shall be allowed solely in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AE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 AL Zone Districts and consist </a:t>
            </a:r>
            <a:r>
              <a:rPr sz="1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temporary residential accommodations (travel 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trailers </a:t>
            </a:r>
            <a:r>
              <a:rPr sz="1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or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licensed recreational vehicles)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 </a:t>
            </a:r>
            <a:r>
              <a:rPr sz="1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provide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shelter </a:t>
            </a:r>
            <a:r>
              <a:rPr sz="1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if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individuals and families 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short-term periods (not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exceed 90 consecutive days). Temporary housing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this 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manner must be sited on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bona fide commercial agricultural/farming operation (or off- 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site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operations owned or managed by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same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agricultural operation) and limited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twelve individual units at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density that meets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requirements of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Fresno County 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Local Area Management Plan (LAMP)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properties served by individual septic</a:t>
            </a:r>
            <a:r>
              <a:rPr sz="1100" u="sng" spc="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systems.</a:t>
            </a:r>
            <a:endParaRPr sz="1100">
              <a:latin typeface="Arial"/>
              <a:cs typeface="Arial"/>
            </a:endParaRPr>
          </a:p>
          <a:p>
            <a:pPr marL="927100" marR="533400" lvl="1" indent="-457200">
              <a:lnSpc>
                <a:spcPct val="110900"/>
              </a:lnSpc>
              <a:spcBef>
                <a:spcPts val="985"/>
              </a:spcBef>
              <a:buAutoNum type="alphaLcPeriod"/>
              <a:tabLst>
                <a:tab pos="926465" algn="l"/>
                <a:tab pos="927735" algn="l"/>
              </a:tabLst>
            </a:pPr>
            <a:r>
              <a:rPr sz="1100" spc="-5" dirty="0">
                <a:latin typeface="Arial"/>
                <a:cs typeface="Arial"/>
              </a:rPr>
              <a:t>Temporary Farmworker Housing shall be allowed in </a:t>
            </a:r>
            <a:r>
              <a:rPr sz="1100" dirty="0">
                <a:latin typeface="Arial"/>
                <a:cs typeface="Arial"/>
              </a:rPr>
              <a:t>the AE </a:t>
            </a:r>
            <a:r>
              <a:rPr sz="1100" spc="-5" dirty="0">
                <a:latin typeface="Arial"/>
                <a:cs typeface="Arial"/>
              </a:rPr>
              <a:t>and AL Zone </a:t>
            </a:r>
            <a:r>
              <a:rPr sz="1100" strike="sngStrike" spc="-5" dirty="0">
                <a:latin typeface="Arial"/>
                <a:cs typeface="Arial"/>
              </a:rPr>
              <a:t> Districts.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8900" y="7531100"/>
            <a:ext cx="14224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b.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16118" y="7531100"/>
            <a:ext cx="43827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Temporary Farmworker Housing shall consist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Temporary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residential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371600" y="7651248"/>
            <a:ext cx="4814570" cy="0"/>
          </a:xfrm>
          <a:custGeom>
            <a:avLst/>
            <a:gdLst/>
            <a:ahLst/>
            <a:cxnLst/>
            <a:rect l="l" t="t" r="r" b="b"/>
            <a:pathLst>
              <a:path w="4814570">
                <a:moveTo>
                  <a:pt x="0" y="0"/>
                </a:moveTo>
                <a:lnTo>
                  <a:pt x="4814316" y="0"/>
                </a:lnTo>
              </a:path>
            </a:pathLst>
          </a:custGeom>
          <a:ln w="76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816100" y="7699349"/>
            <a:ext cx="4971415" cy="95059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0500"/>
              </a:lnSpc>
              <a:spcBef>
                <a:spcPts val="90"/>
              </a:spcBef>
            </a:pPr>
            <a:r>
              <a:rPr sz="1100" strike="sngStrike" spc="-5" dirty="0">
                <a:latin typeface="Arial"/>
                <a:cs typeface="Arial"/>
              </a:rPr>
              <a:t>accommodations (</a:t>
            </a:r>
            <a:r>
              <a:rPr sz="1100" i="1" strike="sngStrike" spc="-5" dirty="0">
                <a:latin typeface="Arial"/>
                <a:cs typeface="Arial"/>
              </a:rPr>
              <a:t>e.g.</a:t>
            </a:r>
            <a:r>
              <a:rPr sz="1100" strike="sngStrike" spc="-5" dirty="0">
                <a:latin typeface="Arial"/>
                <a:cs typeface="Arial"/>
              </a:rPr>
              <a:t>, tents, travel trailers, etc.) </a:t>
            </a:r>
            <a:r>
              <a:rPr sz="1100" strike="sngStrike" dirty="0">
                <a:latin typeface="Arial"/>
                <a:cs typeface="Arial"/>
              </a:rPr>
              <a:t>to </a:t>
            </a:r>
            <a:r>
              <a:rPr sz="1100" strike="sngStrike" spc="-5" dirty="0">
                <a:latin typeface="Arial"/>
                <a:cs typeface="Arial"/>
              </a:rPr>
              <a:t>provide for </a:t>
            </a:r>
            <a:r>
              <a:rPr sz="1100" strike="sngStrike" dirty="0">
                <a:latin typeface="Arial"/>
                <a:cs typeface="Arial"/>
              </a:rPr>
              <a:t>the </a:t>
            </a:r>
            <a:r>
              <a:rPr sz="1100" strike="sngStrike" spc="-5" dirty="0">
                <a:latin typeface="Arial"/>
                <a:cs typeface="Arial"/>
              </a:rPr>
              <a:t>shelter needs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of individuals and families hired </a:t>
            </a:r>
            <a:r>
              <a:rPr sz="1100" strike="sngStrike" dirty="0">
                <a:latin typeface="Arial"/>
                <a:cs typeface="Arial"/>
              </a:rPr>
              <a:t>to </a:t>
            </a:r>
            <a:r>
              <a:rPr sz="1100" strike="sngStrike" spc="-5" dirty="0">
                <a:latin typeface="Arial"/>
                <a:cs typeface="Arial"/>
              </a:rPr>
              <a:t>meet </a:t>
            </a:r>
            <a:r>
              <a:rPr sz="1100" strike="sngStrike" dirty="0">
                <a:latin typeface="Arial"/>
                <a:cs typeface="Arial"/>
              </a:rPr>
              <a:t>the </a:t>
            </a:r>
            <a:r>
              <a:rPr sz="1100" strike="sngStrike" spc="-5" dirty="0">
                <a:latin typeface="Arial"/>
                <a:cs typeface="Arial"/>
              </a:rPr>
              <a:t>short-term needs (not </a:t>
            </a:r>
            <a:r>
              <a:rPr sz="1100" strike="sngStrike" dirty="0">
                <a:latin typeface="Arial"/>
                <a:cs typeface="Arial"/>
              </a:rPr>
              <a:t>to </a:t>
            </a:r>
            <a:r>
              <a:rPr sz="1100" strike="sngStrike" spc="-5" dirty="0">
                <a:latin typeface="Arial"/>
                <a:cs typeface="Arial"/>
              </a:rPr>
              <a:t>exceed 90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consecutive days) of an </a:t>
            </a:r>
            <a:r>
              <a:rPr sz="1100" strike="sngStrike" dirty="0">
                <a:latin typeface="Arial"/>
                <a:cs typeface="Arial"/>
              </a:rPr>
              <a:t>on-site </a:t>
            </a:r>
            <a:r>
              <a:rPr sz="1100" strike="sngStrike" spc="-5" dirty="0">
                <a:latin typeface="Arial"/>
                <a:cs typeface="Arial"/>
              </a:rPr>
              <a:t>bona fide commercial agricultural/farming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operation </a:t>
            </a:r>
            <a:r>
              <a:rPr sz="1100" strike="sngStrike" dirty="0">
                <a:latin typeface="Arial"/>
                <a:cs typeface="Arial"/>
              </a:rPr>
              <a:t>(or </a:t>
            </a:r>
            <a:r>
              <a:rPr sz="1100" strike="sngStrike" spc="-5" dirty="0">
                <a:latin typeface="Arial"/>
                <a:cs typeface="Arial"/>
              </a:rPr>
              <a:t>off-site operations owned or managed by </a:t>
            </a:r>
            <a:r>
              <a:rPr sz="1100" strike="sngStrike" dirty="0">
                <a:latin typeface="Arial"/>
                <a:cs typeface="Arial"/>
              </a:rPr>
              <a:t>the same </a:t>
            </a:r>
            <a:r>
              <a:rPr sz="1100" strike="sngStrike" spc="-5" dirty="0">
                <a:latin typeface="Arial"/>
                <a:cs typeface="Arial"/>
              </a:rPr>
              <a:t>agricultural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operation), </a:t>
            </a:r>
            <a:r>
              <a:rPr sz="1100" strike="sngStrike" dirty="0">
                <a:latin typeface="Arial"/>
                <a:cs typeface="Arial"/>
              </a:rPr>
              <a:t>to </a:t>
            </a:r>
            <a:r>
              <a:rPr sz="1100" strike="sngStrike" spc="-5" dirty="0">
                <a:latin typeface="Arial"/>
                <a:cs typeface="Arial"/>
              </a:rPr>
              <a:t>accommodate </a:t>
            </a:r>
            <a:r>
              <a:rPr sz="1100" strike="sngStrike" dirty="0">
                <a:latin typeface="Arial"/>
                <a:cs typeface="Arial"/>
              </a:rPr>
              <a:t>five </a:t>
            </a:r>
            <a:r>
              <a:rPr sz="1100" strike="sngStrike" spc="-5" dirty="0">
                <a:latin typeface="Arial"/>
                <a:cs typeface="Arial"/>
              </a:rPr>
              <a:t>or </a:t>
            </a:r>
            <a:r>
              <a:rPr sz="1100" strike="sngStrike" dirty="0">
                <a:latin typeface="Arial"/>
                <a:cs typeface="Arial"/>
              </a:rPr>
              <a:t>more </a:t>
            </a:r>
            <a:r>
              <a:rPr sz="1100" strike="sngStrike" spc="-5" dirty="0">
                <a:latin typeface="Arial"/>
                <a:cs typeface="Arial"/>
              </a:rPr>
              <a:t>temporary farm</a:t>
            </a:r>
            <a:r>
              <a:rPr sz="1100" strike="sngStrike" spc="-1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employees.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58900" y="8765540"/>
            <a:ext cx="1346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c.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16118" y="8765540"/>
            <a:ext cx="47231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Temporary Farmworker Housing must meet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minimum County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Standards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71600" y="8885688"/>
            <a:ext cx="5156200" cy="0"/>
          </a:xfrm>
          <a:custGeom>
            <a:avLst/>
            <a:gdLst/>
            <a:ahLst/>
            <a:cxnLst/>
            <a:rect l="l" t="t" r="r" b="b"/>
            <a:pathLst>
              <a:path w="5156200">
                <a:moveTo>
                  <a:pt x="0" y="0"/>
                </a:moveTo>
                <a:lnTo>
                  <a:pt x="5155692" y="0"/>
                </a:lnTo>
              </a:path>
            </a:pathLst>
          </a:custGeom>
          <a:ln w="76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16100" y="8933789"/>
            <a:ext cx="4836795" cy="397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900"/>
              </a:lnSpc>
              <a:spcBef>
                <a:spcPts val="100"/>
              </a:spcBef>
            </a:pPr>
            <a:r>
              <a:rPr sz="1100" strike="sngStrike" spc="-5" dirty="0">
                <a:latin typeface="Arial"/>
                <a:cs typeface="Arial"/>
              </a:rPr>
              <a:t>provided for Farmworker Housing Complexes as defined in Section </a:t>
            </a:r>
            <a:r>
              <a:rPr sz="1100" strike="sngStrike" dirty="0">
                <a:latin typeface="Arial"/>
                <a:cs typeface="Arial"/>
              </a:rPr>
              <a:t>855-O.3.e </a:t>
            </a:r>
            <a:r>
              <a:rPr sz="1100" strike="noStrike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below.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94080"/>
            <a:ext cx="14224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3.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918" y="894080"/>
            <a:ext cx="20593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Farmworker Housing</a:t>
            </a:r>
            <a:r>
              <a:rPr sz="11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Complexes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778" y="1188851"/>
            <a:ext cx="5329555" cy="16884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200"/>
              </a:lnSpc>
              <a:spcBef>
                <a:spcPts val="95"/>
              </a:spcBef>
            </a:pPr>
            <a:r>
              <a:rPr sz="1100" spc="-5" dirty="0">
                <a:latin typeface="Arial"/>
                <a:cs typeface="Arial"/>
              </a:rPr>
              <a:t>This Section provides use and development regulations for Farmworker </a:t>
            </a:r>
            <a:r>
              <a:rPr sz="1100" spc="-10" dirty="0">
                <a:latin typeface="Arial"/>
                <a:cs typeface="Arial"/>
              </a:rPr>
              <a:t>Housing  </a:t>
            </a:r>
            <a:r>
              <a:rPr sz="1100" spc="-5" dirty="0">
                <a:latin typeface="Arial"/>
                <a:cs typeface="Arial"/>
              </a:rPr>
              <a:t>Complexes in compliance with State law and as defined in Section 803.7 (Specific  Definitions </a:t>
            </a:r>
            <a:r>
              <a:rPr sz="1100" dirty="0">
                <a:latin typeface="Arial"/>
                <a:cs typeface="Arial"/>
              </a:rPr>
              <a:t>– Group </a:t>
            </a:r>
            <a:r>
              <a:rPr sz="1100" spc="-5" dirty="0">
                <a:latin typeface="Arial"/>
                <a:cs typeface="Arial"/>
              </a:rPr>
              <a:t>F). Farmworker housing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farm employees and their families  consisting of up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thirty-six (36) beds in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group quarters (Farmworker </a:t>
            </a:r>
            <a:r>
              <a:rPr sz="1100" spc="-10" dirty="0">
                <a:latin typeface="Arial"/>
                <a:cs typeface="Arial"/>
              </a:rPr>
              <a:t>Housing  </a:t>
            </a:r>
            <a:r>
              <a:rPr sz="1100" spc="-5" dirty="0">
                <a:latin typeface="Arial"/>
                <a:cs typeface="Arial"/>
              </a:rPr>
              <a:t>Complex) </a:t>
            </a:r>
            <a:r>
              <a:rPr sz="1100" spc="-10" dirty="0">
                <a:latin typeface="Arial"/>
                <a:cs typeface="Arial"/>
              </a:rPr>
              <a:t>or </a:t>
            </a:r>
            <a:r>
              <a:rPr sz="1100" spc="-5" dirty="0">
                <a:latin typeface="Arial"/>
                <a:cs typeface="Arial"/>
              </a:rPr>
              <a:t>up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twelve (12) units or spaces designed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use by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single family </a:t>
            </a:r>
            <a:r>
              <a:rPr sz="1100" spc="-10" dirty="0">
                <a:latin typeface="Arial"/>
                <a:cs typeface="Arial"/>
              </a:rPr>
              <a:t>or  </a:t>
            </a:r>
            <a:r>
              <a:rPr sz="1100" spc="-5" dirty="0">
                <a:latin typeface="Arial"/>
                <a:cs typeface="Arial"/>
              </a:rPr>
              <a:t>household shall be allowed subject </a:t>
            </a:r>
            <a:r>
              <a:rPr sz="1100" dirty="0">
                <a:latin typeface="Arial"/>
                <a:cs typeface="Arial"/>
              </a:rPr>
              <a:t>to the </a:t>
            </a:r>
            <a:r>
              <a:rPr sz="1100" spc="-5" dirty="0">
                <a:latin typeface="Arial"/>
                <a:cs typeface="Arial"/>
              </a:rPr>
              <a:t>provisions of this Section. Every person, </a:t>
            </a:r>
            <a:r>
              <a:rPr sz="1100" spc="-10" dirty="0">
                <a:latin typeface="Arial"/>
                <a:cs typeface="Arial"/>
              </a:rPr>
              <a:t>or  </a:t>
            </a:r>
            <a:r>
              <a:rPr sz="1100" spc="-5" dirty="0">
                <a:latin typeface="Arial"/>
                <a:cs typeface="Arial"/>
              </a:rPr>
              <a:t>agent </a:t>
            </a:r>
            <a:r>
              <a:rPr sz="1100" spc="-10" dirty="0">
                <a:latin typeface="Arial"/>
                <a:cs typeface="Arial"/>
              </a:rPr>
              <a:t>or </a:t>
            </a:r>
            <a:r>
              <a:rPr sz="1100" spc="-5" dirty="0">
                <a:latin typeface="Arial"/>
                <a:cs typeface="Arial"/>
              </a:rPr>
              <a:t>officer thereof, constructing, operating, </a:t>
            </a:r>
            <a:r>
              <a:rPr sz="1100" spc="-10" dirty="0">
                <a:latin typeface="Arial"/>
                <a:cs typeface="Arial"/>
              </a:rPr>
              <a:t>or </a:t>
            </a:r>
            <a:r>
              <a:rPr sz="1100" spc="-5" dirty="0">
                <a:latin typeface="Arial"/>
                <a:cs typeface="Arial"/>
              </a:rPr>
              <a:t>maintaining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Farmworker Housing  Complex shall comply with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requirements of this Section and all applicable health,  </a:t>
            </a:r>
            <a:r>
              <a:rPr sz="1100" dirty="0">
                <a:latin typeface="Arial"/>
                <a:cs typeface="Arial"/>
              </a:rPr>
              <a:t>safety </a:t>
            </a:r>
            <a:r>
              <a:rPr sz="1100" spc="-5" dirty="0">
                <a:latin typeface="Arial"/>
                <a:cs typeface="Arial"/>
              </a:rPr>
              <a:t>and building codes and standards.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900" y="2994151"/>
            <a:ext cx="14224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6100" y="2977997"/>
            <a:ext cx="5028565" cy="766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0600"/>
              </a:lnSpc>
              <a:spcBef>
                <a:spcPts val="90"/>
              </a:spcBef>
            </a:pP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Farmworker Housing Complex shall be allowed </a:t>
            </a:r>
            <a:r>
              <a:rPr sz="1100" strike="sngStrike" spc="-5" dirty="0">
                <a:latin typeface="Arial"/>
                <a:cs typeface="Arial"/>
              </a:rPr>
              <a:t>in </a:t>
            </a:r>
            <a:r>
              <a:rPr sz="1100" strike="sngStrike" dirty="0">
                <a:latin typeface="Arial"/>
                <a:cs typeface="Arial"/>
              </a:rPr>
              <a:t>the AE </a:t>
            </a:r>
            <a:r>
              <a:rPr sz="1100" strike="sngStrike" spc="-5" dirty="0">
                <a:latin typeface="Arial"/>
                <a:cs typeface="Arial"/>
              </a:rPr>
              <a:t>and AL Zone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Districts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as provided in Section 17021.8 </a:t>
            </a:r>
            <a:r>
              <a:rPr sz="1100" u="sng" strike="noStrike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1100" u="sng" strike="noStrike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Health and Safety Code, in any of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u="sng" strike="noStrike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following zone districts </a:t>
            </a:r>
            <a:r>
              <a:rPr sz="1100" u="sng" strike="noStrike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that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permit agricultural land uses: R-A, R-1-A, R-R, R-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1-A, R-1-AH, R-1-E, R-1-EH, AE, AL and</a:t>
            </a:r>
            <a:r>
              <a:rPr sz="1100" u="sng" strike="noStrike" spc="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8900" y="3859783"/>
            <a:ext cx="14224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Arial"/>
                <a:cs typeface="Arial"/>
              </a:rPr>
              <a:t>b.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16118" y="3843659"/>
            <a:ext cx="4949190" cy="394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95"/>
              </a:spcBef>
            </a:pP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Farmworker Housing Complex does not need to be located on </a:t>
            </a:r>
            <a:r>
              <a:rPr sz="1100" dirty="0">
                <a:latin typeface="Arial"/>
                <a:cs typeface="Arial"/>
              </a:rPr>
              <a:t>the site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dirty="0">
                <a:latin typeface="Arial"/>
                <a:cs typeface="Arial"/>
              </a:rPr>
              <a:t>a  </a:t>
            </a:r>
            <a:r>
              <a:rPr sz="1100" spc="-5" dirty="0">
                <a:latin typeface="Arial"/>
                <a:cs typeface="Arial"/>
              </a:rPr>
              <a:t>qualifying agricultural operation where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farmworkers </a:t>
            </a:r>
            <a:r>
              <a:rPr sz="1100" dirty="0">
                <a:latin typeface="Arial"/>
                <a:cs typeface="Arial"/>
              </a:rPr>
              <a:t>are </a:t>
            </a:r>
            <a:r>
              <a:rPr sz="1100" spc="-5" dirty="0">
                <a:latin typeface="Arial"/>
                <a:cs typeface="Arial"/>
              </a:rPr>
              <a:t>employed,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however,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16100" y="4230115"/>
            <a:ext cx="43630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occupants of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complex must be employed as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trike="sngStrike" spc="-5" dirty="0">
                <a:latin typeface="Arial"/>
                <a:cs typeface="Arial"/>
              </a:rPr>
              <a:t>Farmworker in</a:t>
            </a:r>
            <a:r>
              <a:rPr sz="1100" strike="sngStrike" spc="30" dirty="0">
                <a:latin typeface="Arial"/>
                <a:cs typeface="Arial"/>
              </a:rPr>
              <a:t> </a:t>
            </a:r>
            <a:r>
              <a:rPr sz="1100" strike="sngStrike" dirty="0"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28800" y="4436364"/>
            <a:ext cx="4831080" cy="18478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0"/>
              </a:lnSpc>
            </a:pPr>
            <a:r>
              <a:rPr sz="1100" strike="sngStrike" spc="-5" dirty="0">
                <a:latin typeface="Arial"/>
                <a:cs typeface="Arial"/>
              </a:rPr>
              <a:t>commercial farming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worker in an agricultural</a:t>
            </a:r>
            <a:r>
              <a:rPr sz="1100" strike="noStrike" spc="-5" dirty="0">
                <a:latin typeface="Arial"/>
                <a:cs typeface="Arial"/>
              </a:rPr>
              <a:t> operation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, </a:t>
            </a:r>
            <a:r>
              <a:rPr sz="1100" u="sng" strike="noStrike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or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part of that</a:t>
            </a:r>
            <a:r>
              <a:rPr sz="1100" u="sng" strike="noStrike" spc="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worker’s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28800" y="4620767"/>
            <a:ext cx="1262380" cy="16192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family </a:t>
            </a:r>
            <a:r>
              <a:rPr sz="1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or</a:t>
            </a:r>
            <a:r>
              <a:rPr sz="11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household</a:t>
            </a:r>
            <a:r>
              <a:rPr sz="1100" spc="-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8900" y="4911344"/>
            <a:ext cx="13462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Arial"/>
                <a:cs typeface="Arial"/>
              </a:rPr>
              <a:t>c.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16118" y="4895220"/>
            <a:ext cx="4956810" cy="580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0400"/>
              </a:lnSpc>
              <a:spcBef>
                <a:spcPts val="90"/>
              </a:spcBef>
            </a:pP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Farmworker Housing Complex provided by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employer and maintained in  connection with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work or place where work is being performed must comply  with all provisions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Section 17008(a)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California Health and Safety</a:t>
            </a:r>
            <a:r>
              <a:rPr sz="1100" spc="10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Code.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58900" y="5592474"/>
            <a:ext cx="14224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Arial"/>
                <a:cs typeface="Arial"/>
              </a:rPr>
              <a:t>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16118" y="5576351"/>
            <a:ext cx="5026660" cy="764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300"/>
              </a:lnSpc>
              <a:spcBef>
                <a:spcPts val="95"/>
              </a:spcBef>
            </a:pP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Farmworker Housing Complex not maintained in connection with any  workplace and provided by someone other </a:t>
            </a:r>
            <a:r>
              <a:rPr sz="1100" dirty="0">
                <a:latin typeface="Arial"/>
                <a:cs typeface="Arial"/>
              </a:rPr>
              <a:t>than </a:t>
            </a:r>
            <a:r>
              <a:rPr sz="1100" spc="-10" dirty="0">
                <a:latin typeface="Arial"/>
                <a:cs typeface="Arial"/>
              </a:rPr>
              <a:t>an </a:t>
            </a:r>
            <a:r>
              <a:rPr sz="1100" spc="-5" dirty="0">
                <a:latin typeface="Arial"/>
                <a:cs typeface="Arial"/>
              </a:rPr>
              <a:t>agricultural employer must  comply with all provisions of Section 17008(b)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California Health and Safety  Code.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58900" y="6457978"/>
            <a:ext cx="14224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Arial"/>
                <a:cs typeface="Arial"/>
              </a:rPr>
              <a:t>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16118" y="6440312"/>
            <a:ext cx="4862830" cy="397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9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In </a:t>
            </a:r>
            <a:r>
              <a:rPr sz="1100" spc="-5" dirty="0">
                <a:latin typeface="Arial"/>
                <a:cs typeface="Arial"/>
              </a:rPr>
              <a:t>addition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California Code, Farmworker Housing Complexes must meet </a:t>
            </a:r>
            <a:r>
              <a:rPr sz="1100" dirty="0">
                <a:latin typeface="Arial"/>
                <a:cs typeface="Arial"/>
              </a:rPr>
              <a:t>the  </a:t>
            </a:r>
            <a:r>
              <a:rPr sz="1100" spc="-5" dirty="0">
                <a:latin typeface="Arial"/>
                <a:cs typeface="Arial"/>
              </a:rPr>
              <a:t>following minimum County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standards: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16100" y="6953504"/>
            <a:ext cx="1968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(</a:t>
            </a:r>
            <a:r>
              <a:rPr sz="1100" spc="-5" dirty="0">
                <a:latin typeface="Arial"/>
                <a:cs typeface="Arial"/>
              </a:rPr>
              <a:t>1)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73178" y="6935825"/>
            <a:ext cx="4562475" cy="9525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635">
              <a:lnSpc>
                <a:spcPct val="110500"/>
              </a:lnSpc>
              <a:spcBef>
                <a:spcPts val="105"/>
              </a:spcBef>
            </a:pPr>
            <a:r>
              <a:rPr sz="1100" spc="-5" dirty="0">
                <a:latin typeface="Arial"/>
                <a:cs typeface="Arial"/>
              </a:rPr>
              <a:t>The minimum parcel size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establish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Farmworker Housing Complex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on 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parcels served </a:t>
            </a:r>
            <a:r>
              <a:rPr sz="1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by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individual septic systems shall comply with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County- 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adopted LAMP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shall be 20 acres as stipulated by </a:t>
            </a:r>
            <a:r>
              <a:rPr sz="1100" strike="sngStrike" dirty="0">
                <a:latin typeface="Arial"/>
                <a:cs typeface="Arial"/>
              </a:rPr>
              <a:t>the </a:t>
            </a:r>
            <a:r>
              <a:rPr sz="1100" strike="sngStrike" spc="-5" dirty="0">
                <a:latin typeface="Arial"/>
                <a:cs typeface="Arial"/>
              </a:rPr>
              <a:t>standard minimum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parcel size </a:t>
            </a:r>
            <a:r>
              <a:rPr sz="1100" strike="sngStrike" dirty="0">
                <a:latin typeface="Arial"/>
                <a:cs typeface="Arial"/>
              </a:rPr>
              <a:t>for </a:t>
            </a:r>
            <a:r>
              <a:rPr sz="1100" strike="sngStrike" spc="-5" dirty="0">
                <a:latin typeface="Arial"/>
                <a:cs typeface="Arial"/>
              </a:rPr>
              <a:t>qualifying agricultural operations within Agriculturally-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designated properties </a:t>
            </a:r>
            <a:r>
              <a:rPr sz="1100" strike="sngStrike" spc="-10" dirty="0">
                <a:latin typeface="Arial"/>
                <a:cs typeface="Arial"/>
              </a:rPr>
              <a:t>within </a:t>
            </a:r>
            <a:r>
              <a:rPr sz="1100" strike="sngStrike" dirty="0">
                <a:latin typeface="Arial"/>
                <a:cs typeface="Arial"/>
              </a:rPr>
              <a:t>the</a:t>
            </a:r>
            <a:r>
              <a:rPr sz="1100" strike="sngStrike" spc="10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County</a:t>
            </a:r>
            <a:r>
              <a:rPr sz="1100" strike="noStrike" spc="-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16100" y="8005064"/>
            <a:ext cx="1968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(</a:t>
            </a:r>
            <a:r>
              <a:rPr sz="1100" spc="-5" dirty="0">
                <a:latin typeface="Arial"/>
                <a:cs typeface="Arial"/>
              </a:rPr>
              <a:t>2)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73178" y="7988940"/>
            <a:ext cx="4561205" cy="1502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100"/>
              </a:lnSpc>
              <a:spcBef>
                <a:spcPts val="95"/>
              </a:spcBef>
            </a:pPr>
            <a:r>
              <a:rPr sz="1100" spc="-5" dirty="0">
                <a:latin typeface="Arial"/>
                <a:cs typeface="Arial"/>
              </a:rPr>
              <a:t>No </a:t>
            </a:r>
            <a:r>
              <a:rPr sz="1100" dirty="0">
                <a:latin typeface="Arial"/>
                <a:cs typeface="Arial"/>
              </a:rPr>
              <a:t>more than </a:t>
            </a:r>
            <a:r>
              <a:rPr sz="1100" spc="-5" dirty="0">
                <a:latin typeface="Arial"/>
                <a:cs typeface="Arial"/>
              </a:rPr>
              <a:t>thirty-six (36) beds in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group quarters or up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twelve (12)  units or spaces designed for use by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single family or household </a:t>
            </a:r>
            <a:r>
              <a:rPr sz="1100" spc="-15" dirty="0">
                <a:latin typeface="Arial"/>
                <a:cs typeface="Arial"/>
              </a:rPr>
              <a:t>or  </a:t>
            </a:r>
            <a:r>
              <a:rPr sz="1100" spc="-5" dirty="0">
                <a:latin typeface="Arial"/>
                <a:cs typeface="Arial"/>
              </a:rPr>
              <a:t>spaces designed for use by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single family </a:t>
            </a:r>
            <a:r>
              <a:rPr sz="1100" spc="-10" dirty="0">
                <a:latin typeface="Arial"/>
                <a:cs typeface="Arial"/>
              </a:rPr>
              <a:t>or </a:t>
            </a:r>
            <a:r>
              <a:rPr sz="1100" spc="-5" dirty="0">
                <a:latin typeface="Arial"/>
                <a:cs typeface="Arial"/>
              </a:rPr>
              <a:t>household </a:t>
            </a:r>
            <a:r>
              <a:rPr sz="1100" dirty="0">
                <a:latin typeface="Arial"/>
                <a:cs typeface="Arial"/>
              </a:rPr>
              <a:t>are </a:t>
            </a:r>
            <a:r>
              <a:rPr sz="1100" spc="-5" dirty="0">
                <a:latin typeface="Arial"/>
                <a:cs typeface="Arial"/>
              </a:rPr>
              <a:t>allowed on  an individual parcel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, but </a:t>
            </a:r>
            <a:r>
              <a:rPr sz="1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 case shall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complex exceed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density 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restrictions </a:t>
            </a:r>
            <a:r>
              <a:rPr sz="1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one farmworker </a:t>
            </a:r>
            <a:r>
              <a:rPr sz="1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dwelling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unit or one group quarters unit per 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underlying density of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those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identified urban districts served </a:t>
            </a:r>
            <a:r>
              <a:rPr sz="1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by 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community sewer and water (R-1-A, R-1-AH, R-1-E, and R-1-EH), or one 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farmworker </a:t>
            </a:r>
            <a:r>
              <a:rPr sz="1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dwelling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unit or one group quarters </a:t>
            </a:r>
            <a:r>
              <a:rPr sz="1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unit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rural</a:t>
            </a:r>
            <a:r>
              <a:rPr sz="1100" u="sng" spc="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or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73300" y="876401"/>
            <a:ext cx="4397375" cy="95059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0500"/>
              </a:lnSpc>
              <a:spcBef>
                <a:spcPts val="90"/>
              </a:spcBef>
            </a:pP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agricultural districts served by individual septic systems (R-A, R-R, AE, 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 and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O)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per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LAMP</a:t>
            </a:r>
            <a:r>
              <a:rPr sz="1100" spc="-5" dirty="0">
                <a:latin typeface="Arial"/>
                <a:cs typeface="Arial"/>
              </a:rPr>
              <a:t>. </a:t>
            </a:r>
            <a:r>
              <a:rPr sz="1100" strike="sngStrike" spc="-5" dirty="0">
                <a:latin typeface="Arial"/>
                <a:cs typeface="Arial"/>
              </a:rPr>
              <a:t>This is permitted in addition </a:t>
            </a:r>
            <a:r>
              <a:rPr sz="1100" strike="sngStrike" dirty="0">
                <a:latin typeface="Arial"/>
                <a:cs typeface="Arial"/>
              </a:rPr>
              <a:t>to </a:t>
            </a:r>
            <a:r>
              <a:rPr sz="1100" strike="sngStrike" spc="-5" dirty="0">
                <a:latin typeface="Arial"/>
                <a:cs typeface="Arial"/>
              </a:rPr>
              <a:t>one single-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family </a:t>
            </a:r>
            <a:r>
              <a:rPr sz="1100" strike="sngStrike" spc="-10" dirty="0">
                <a:latin typeface="Arial"/>
                <a:cs typeface="Arial"/>
              </a:rPr>
              <a:t>dwelling </a:t>
            </a:r>
            <a:r>
              <a:rPr sz="1100" strike="sngStrike" spc="-5" dirty="0">
                <a:latin typeface="Arial"/>
                <a:cs typeface="Arial"/>
              </a:rPr>
              <a:t>unit as permitted by-right per </a:t>
            </a:r>
            <a:r>
              <a:rPr sz="1100" strike="sngStrike" spc="-10" dirty="0">
                <a:latin typeface="Arial"/>
                <a:cs typeface="Arial"/>
              </a:rPr>
              <a:t>parcel.</a:t>
            </a:r>
            <a:r>
              <a:rPr sz="1100" strike="noStrike" spc="-10" dirty="0">
                <a:latin typeface="Arial"/>
                <a:cs typeface="Arial"/>
              </a:rPr>
              <a:t> </a:t>
            </a:r>
            <a:r>
              <a:rPr sz="1100" strike="noStrike" spc="-5" dirty="0">
                <a:latin typeface="Arial"/>
                <a:cs typeface="Arial"/>
              </a:rPr>
              <a:t>Establishment </a:t>
            </a:r>
            <a:r>
              <a:rPr sz="1100" strike="noStrike" spc="-10" dirty="0">
                <a:latin typeface="Arial"/>
                <a:cs typeface="Arial"/>
              </a:rPr>
              <a:t>of  </a:t>
            </a:r>
            <a:r>
              <a:rPr sz="1100" strike="noStrike" spc="-5" dirty="0">
                <a:latin typeface="Arial"/>
                <a:cs typeface="Arial"/>
              </a:rPr>
              <a:t>Farmworker Housing on </a:t>
            </a:r>
            <a:r>
              <a:rPr sz="1100" strike="noStrike" dirty="0">
                <a:latin typeface="Arial"/>
                <a:cs typeface="Arial"/>
              </a:rPr>
              <a:t>a </a:t>
            </a:r>
            <a:r>
              <a:rPr sz="1100" strike="noStrike" spc="-5" dirty="0">
                <a:latin typeface="Arial"/>
                <a:cs typeface="Arial"/>
              </a:rPr>
              <a:t>parcel </a:t>
            </a:r>
            <a:r>
              <a:rPr sz="1100" strike="noStrike" spc="-10" dirty="0">
                <a:latin typeface="Arial"/>
                <a:cs typeface="Arial"/>
              </a:rPr>
              <a:t>will </a:t>
            </a:r>
            <a:r>
              <a:rPr sz="1100" strike="noStrike" spc="-5" dirty="0">
                <a:latin typeface="Arial"/>
                <a:cs typeface="Arial"/>
              </a:rPr>
              <a:t>supersede any secondary  residential units as defined in Section</a:t>
            </a:r>
            <a:r>
              <a:rPr sz="1100" strike="noStrike" spc="10" dirty="0">
                <a:latin typeface="Arial"/>
                <a:cs typeface="Arial"/>
              </a:rPr>
              <a:t> </a:t>
            </a:r>
            <a:r>
              <a:rPr sz="1100" strike="noStrike" spc="-5" dirty="0">
                <a:latin typeface="Arial"/>
                <a:cs typeface="Arial"/>
              </a:rPr>
              <a:t>855-N.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16100" y="1942592"/>
            <a:ext cx="1968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(</a:t>
            </a:r>
            <a:r>
              <a:rPr sz="1100" spc="-5" dirty="0">
                <a:latin typeface="Arial"/>
                <a:cs typeface="Arial"/>
              </a:rPr>
              <a:t>3)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3178" y="1923389"/>
            <a:ext cx="4026535" cy="400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118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Building Height </a:t>
            </a:r>
            <a:r>
              <a:rPr sz="1100" dirty="0">
                <a:latin typeface="Arial"/>
                <a:cs typeface="Arial"/>
              </a:rPr>
              <a:t>- </a:t>
            </a:r>
            <a:r>
              <a:rPr sz="1100" spc="-5" dirty="0">
                <a:latin typeface="Arial"/>
                <a:cs typeface="Arial"/>
              </a:rPr>
              <a:t>The provisions of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trike="sngStrike" spc="-5" dirty="0">
                <a:latin typeface="Arial"/>
                <a:cs typeface="Arial"/>
              </a:rPr>
              <a:t>“R-2” District, Section 827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underlying zone district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noStrike" spc="-10" dirty="0">
                <a:latin typeface="Arial"/>
                <a:cs typeface="Arial"/>
              </a:rPr>
              <a:t>shall</a:t>
            </a:r>
            <a:r>
              <a:rPr sz="1100" strike="noStrike" spc="10" dirty="0">
                <a:latin typeface="Arial"/>
                <a:cs typeface="Arial"/>
              </a:rPr>
              <a:t> </a:t>
            </a:r>
            <a:r>
              <a:rPr sz="1100" strike="noStrike" spc="-5" dirty="0">
                <a:latin typeface="Arial"/>
                <a:cs typeface="Arial"/>
              </a:rPr>
              <a:t>apply.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6100" y="2439416"/>
            <a:ext cx="1968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(</a:t>
            </a:r>
            <a:r>
              <a:rPr sz="1100" spc="-5" dirty="0">
                <a:latin typeface="Arial"/>
                <a:cs typeface="Arial"/>
              </a:rPr>
              <a:t>4)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3178" y="2423261"/>
            <a:ext cx="4554220" cy="11353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635">
              <a:lnSpc>
                <a:spcPct val="110400"/>
              </a:lnSpc>
              <a:spcBef>
                <a:spcPts val="90"/>
              </a:spcBef>
            </a:pPr>
            <a:r>
              <a:rPr sz="1100" spc="-5" dirty="0">
                <a:latin typeface="Arial"/>
                <a:cs typeface="Arial"/>
              </a:rPr>
              <a:t>Yards </a:t>
            </a:r>
            <a:r>
              <a:rPr sz="1100" dirty="0">
                <a:latin typeface="Arial"/>
                <a:cs typeface="Arial"/>
              </a:rPr>
              <a:t>- </a:t>
            </a:r>
            <a:r>
              <a:rPr sz="1100" spc="-5" dirty="0">
                <a:latin typeface="Arial"/>
                <a:cs typeface="Arial"/>
              </a:rPr>
              <a:t>The provisions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trike="sngStrike" spc="-5" dirty="0">
                <a:latin typeface="Arial"/>
                <a:cs typeface="Arial"/>
              </a:rPr>
              <a:t>“AE” District, Section 816 shall apply,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except that year-round Farmworker Housing Complexes, which are </a:t>
            </a:r>
            <a:r>
              <a:rPr sz="1100" strike="sngStrike" dirty="0">
                <a:latin typeface="Arial"/>
                <a:cs typeface="Arial"/>
              </a:rPr>
              <a:t>those </a:t>
            </a:r>
            <a:r>
              <a:rPr sz="1100" strike="noStrike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housing complexes occupied by one or more tenants </a:t>
            </a:r>
            <a:r>
              <a:rPr sz="1100" strike="sngStrike" spc="-10" dirty="0">
                <a:latin typeface="Arial"/>
                <a:cs typeface="Arial"/>
              </a:rPr>
              <a:t>of </a:t>
            </a:r>
            <a:r>
              <a:rPr sz="1100" strike="sngStrike" dirty="0">
                <a:latin typeface="Arial"/>
                <a:cs typeface="Arial"/>
              </a:rPr>
              <a:t>the </a:t>
            </a:r>
            <a:r>
              <a:rPr sz="1100" strike="sngStrike" spc="-5" dirty="0">
                <a:latin typeface="Arial"/>
                <a:cs typeface="Arial"/>
              </a:rPr>
              <a:t>farming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operation on </a:t>
            </a:r>
            <a:r>
              <a:rPr sz="1100" strike="sngStrike" dirty="0">
                <a:latin typeface="Arial"/>
                <a:cs typeface="Arial"/>
              </a:rPr>
              <a:t>a </a:t>
            </a:r>
            <a:r>
              <a:rPr sz="1100" strike="sngStrike" spc="-5" dirty="0">
                <a:latin typeface="Arial"/>
                <a:cs typeface="Arial"/>
              </a:rPr>
              <a:t>year-round basis, must be set back </a:t>
            </a:r>
            <a:r>
              <a:rPr sz="1100" strike="sngStrike" dirty="0">
                <a:latin typeface="Arial"/>
                <a:cs typeface="Arial"/>
              </a:rPr>
              <a:t>a </a:t>
            </a:r>
            <a:r>
              <a:rPr sz="1100" strike="sngStrike" spc="-5" dirty="0">
                <a:latin typeface="Arial"/>
                <a:cs typeface="Arial"/>
              </a:rPr>
              <a:t>minimum </a:t>
            </a:r>
            <a:r>
              <a:rPr sz="1100" strike="sngStrike" spc="-10" dirty="0">
                <a:latin typeface="Arial"/>
                <a:cs typeface="Arial"/>
              </a:rPr>
              <a:t>of </a:t>
            </a:r>
            <a:r>
              <a:rPr sz="1100" strike="sngStrike" dirty="0">
                <a:latin typeface="Arial"/>
                <a:cs typeface="Arial"/>
              </a:rPr>
              <a:t>two </a:t>
            </a:r>
            <a:r>
              <a:rPr sz="1100" strike="noStrike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hundred (200) feet from any property lines adjacent </a:t>
            </a:r>
            <a:r>
              <a:rPr sz="1100" strike="sngStrike" dirty="0">
                <a:latin typeface="Arial"/>
                <a:cs typeface="Arial"/>
              </a:rPr>
              <a:t>to a </a:t>
            </a:r>
            <a:r>
              <a:rPr sz="1100" strike="sngStrike" spc="-5" dirty="0">
                <a:latin typeface="Arial"/>
                <a:cs typeface="Arial"/>
              </a:rPr>
              <a:t>residential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zoning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underlying zone</a:t>
            </a:r>
            <a:r>
              <a:rPr sz="1100" strike="noStrike" spc="-5" dirty="0">
                <a:latin typeface="Arial"/>
                <a:cs typeface="Arial"/>
              </a:rPr>
              <a:t> district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shall</a:t>
            </a:r>
            <a:r>
              <a:rPr sz="1100" u="sng" strike="noStrike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apply</a:t>
            </a:r>
            <a:r>
              <a:rPr sz="1100" strike="noStrike" spc="-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6100" y="3675379"/>
            <a:ext cx="19685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Arial"/>
                <a:cs typeface="Arial"/>
              </a:rPr>
              <a:t>(</a:t>
            </a:r>
            <a:r>
              <a:rPr sz="1100" spc="-5" dirty="0">
                <a:latin typeface="Arial"/>
                <a:cs typeface="Arial"/>
              </a:rPr>
              <a:t>5)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73178" y="3659225"/>
            <a:ext cx="4593590" cy="766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635">
              <a:lnSpc>
                <a:spcPct val="110600"/>
              </a:lnSpc>
              <a:spcBef>
                <a:spcPts val="90"/>
              </a:spcBef>
            </a:pPr>
            <a:r>
              <a:rPr sz="1100" spc="-5" dirty="0">
                <a:latin typeface="Arial"/>
                <a:cs typeface="Arial"/>
              </a:rPr>
              <a:t>Space Between Buildings </a:t>
            </a:r>
            <a:r>
              <a:rPr sz="1100" dirty="0">
                <a:latin typeface="Arial"/>
                <a:cs typeface="Arial"/>
              </a:rPr>
              <a:t>- </a:t>
            </a:r>
            <a:r>
              <a:rPr sz="1100" spc="-5" dirty="0">
                <a:latin typeface="Arial"/>
                <a:cs typeface="Arial"/>
              </a:rPr>
              <a:t>The provisions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trike="sngStrike" spc="-5" dirty="0">
                <a:latin typeface="Arial"/>
                <a:cs typeface="Arial"/>
              </a:rPr>
              <a:t>“R-2” District, Section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827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underlying zone district</a:t>
            </a:r>
            <a:r>
              <a:rPr sz="1100" strike="noStrike" spc="-5" dirty="0">
                <a:latin typeface="Arial"/>
                <a:cs typeface="Arial"/>
              </a:rPr>
              <a:t> shall apply, except that no animal </a:t>
            </a:r>
            <a:r>
              <a:rPr sz="1100" strike="noStrike" spc="-10" dirty="0">
                <a:latin typeface="Arial"/>
                <a:cs typeface="Arial"/>
              </a:rPr>
              <a:t>or </a:t>
            </a:r>
            <a:r>
              <a:rPr sz="1100" strike="noStrike" spc="-5" dirty="0">
                <a:latin typeface="Arial"/>
                <a:cs typeface="Arial"/>
              </a:rPr>
              <a:t>fowl pen,  coop, stable, barn or corral shall be located within </a:t>
            </a:r>
            <a:r>
              <a:rPr sz="1100" strike="noStrike" dirty="0">
                <a:latin typeface="Arial"/>
                <a:cs typeface="Arial"/>
              </a:rPr>
              <a:t>forty </a:t>
            </a:r>
            <a:r>
              <a:rPr sz="1100" strike="noStrike" spc="-5" dirty="0">
                <a:latin typeface="Arial"/>
                <a:cs typeface="Arial"/>
              </a:rPr>
              <a:t>(40) feet </a:t>
            </a:r>
            <a:r>
              <a:rPr sz="1100" strike="noStrike" spc="-10" dirty="0">
                <a:latin typeface="Arial"/>
                <a:cs typeface="Arial"/>
              </a:rPr>
              <a:t>of </a:t>
            </a:r>
            <a:r>
              <a:rPr sz="1100" strike="noStrike" spc="-5" dirty="0">
                <a:latin typeface="Arial"/>
                <a:cs typeface="Arial"/>
              </a:rPr>
              <a:t>any  </a:t>
            </a:r>
            <a:r>
              <a:rPr sz="1100" strike="noStrike" spc="-10" dirty="0">
                <a:latin typeface="Arial"/>
                <a:cs typeface="Arial"/>
              </a:rPr>
              <a:t>dwelling </a:t>
            </a:r>
            <a:r>
              <a:rPr sz="1100" strike="noStrike" spc="-5" dirty="0">
                <a:latin typeface="Arial"/>
                <a:cs typeface="Arial"/>
              </a:rPr>
              <a:t>or other building used </a:t>
            </a:r>
            <a:r>
              <a:rPr sz="1100" strike="noStrike" dirty="0">
                <a:latin typeface="Arial"/>
                <a:cs typeface="Arial"/>
              </a:rPr>
              <a:t>for </a:t>
            </a:r>
            <a:r>
              <a:rPr sz="1100" strike="noStrike" spc="-5" dirty="0">
                <a:latin typeface="Arial"/>
                <a:cs typeface="Arial"/>
              </a:rPr>
              <a:t>human</a:t>
            </a:r>
            <a:r>
              <a:rPr sz="1100" strike="noStrike" spc="20" dirty="0">
                <a:latin typeface="Arial"/>
                <a:cs typeface="Arial"/>
              </a:rPr>
              <a:t> </a:t>
            </a:r>
            <a:r>
              <a:rPr sz="1100" strike="noStrike" spc="-5" dirty="0">
                <a:latin typeface="Arial"/>
                <a:cs typeface="Arial"/>
              </a:rPr>
              <a:t>habitation.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16100" y="4541011"/>
            <a:ext cx="19685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Arial"/>
                <a:cs typeface="Arial"/>
              </a:rPr>
              <a:t>(</a:t>
            </a:r>
            <a:r>
              <a:rPr sz="1100" spc="-5" dirty="0">
                <a:latin typeface="Arial"/>
                <a:cs typeface="Arial"/>
              </a:rPr>
              <a:t>6)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73178" y="4524888"/>
            <a:ext cx="4554220" cy="1505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0400"/>
              </a:lnSpc>
              <a:spcBef>
                <a:spcPts val="90"/>
              </a:spcBef>
            </a:pPr>
            <a:r>
              <a:rPr sz="1100" spc="-5" dirty="0">
                <a:latin typeface="Arial"/>
                <a:cs typeface="Arial"/>
              </a:rPr>
              <a:t>Off-Street Parking for Farmworker Housing Complexes based on  individual units </a:t>
            </a:r>
            <a:r>
              <a:rPr sz="1100" dirty="0">
                <a:latin typeface="Arial"/>
                <a:cs typeface="Arial"/>
              </a:rPr>
              <a:t>(12 </a:t>
            </a:r>
            <a:r>
              <a:rPr sz="1100" spc="-5" dirty="0">
                <a:latin typeface="Arial"/>
                <a:cs typeface="Arial"/>
              </a:rPr>
              <a:t>units maximum per </a:t>
            </a:r>
            <a:r>
              <a:rPr sz="1100" strike="sngStrike" spc="-5" dirty="0">
                <a:latin typeface="Arial"/>
                <a:cs typeface="Arial"/>
              </a:rPr>
              <a:t>20-acre</a:t>
            </a:r>
            <a:r>
              <a:rPr sz="1100" strike="noStrike" spc="-5" dirty="0">
                <a:latin typeface="Arial"/>
                <a:cs typeface="Arial"/>
              </a:rPr>
              <a:t> parcel) </a:t>
            </a:r>
            <a:r>
              <a:rPr sz="1100" strike="noStrike" dirty="0">
                <a:latin typeface="Arial"/>
                <a:cs typeface="Arial"/>
              </a:rPr>
              <a:t>- </a:t>
            </a:r>
            <a:r>
              <a:rPr sz="1100" strike="noStrike" spc="-5" dirty="0">
                <a:latin typeface="Arial"/>
                <a:cs typeface="Arial"/>
              </a:rPr>
              <a:t>There shall be at  least one </a:t>
            </a:r>
            <a:r>
              <a:rPr sz="1100" strike="noStrike" dirty="0">
                <a:latin typeface="Arial"/>
                <a:cs typeface="Arial"/>
              </a:rPr>
              <a:t>(1) </a:t>
            </a:r>
            <a:r>
              <a:rPr sz="1100" strike="noStrike" spc="-5" dirty="0">
                <a:latin typeface="Arial"/>
                <a:cs typeface="Arial"/>
              </a:rPr>
              <a:t>designated parking space for every </a:t>
            </a:r>
            <a:r>
              <a:rPr sz="1100" strike="noStrike" spc="-10" dirty="0">
                <a:latin typeface="Arial"/>
                <a:cs typeface="Arial"/>
              </a:rPr>
              <a:t>dwelling </a:t>
            </a:r>
            <a:r>
              <a:rPr sz="1100" strike="noStrike" spc="-5" dirty="0">
                <a:latin typeface="Arial"/>
                <a:cs typeface="Arial"/>
              </a:rPr>
              <a:t>unit. Spaces  must be marked and maintained in </a:t>
            </a:r>
            <a:r>
              <a:rPr sz="1100" strike="noStrike" dirty="0">
                <a:latin typeface="Arial"/>
                <a:cs typeface="Arial"/>
              </a:rPr>
              <a:t>a </a:t>
            </a:r>
            <a:r>
              <a:rPr sz="1100" strike="noStrike" spc="-5" dirty="0">
                <a:latin typeface="Arial"/>
                <a:cs typeface="Arial"/>
              </a:rPr>
              <a:t>dust-free manner with surfacing  such as gravel </a:t>
            </a:r>
            <a:r>
              <a:rPr sz="1100" strike="noStrike" spc="-10" dirty="0">
                <a:latin typeface="Arial"/>
                <a:cs typeface="Arial"/>
              </a:rPr>
              <a:t>or </a:t>
            </a:r>
            <a:r>
              <a:rPr sz="1100" strike="noStrike" spc="-5" dirty="0">
                <a:latin typeface="Arial"/>
                <a:cs typeface="Arial"/>
              </a:rPr>
              <a:t>other material as approved </a:t>
            </a:r>
            <a:r>
              <a:rPr sz="1100" strike="noStrike" spc="-10" dirty="0">
                <a:latin typeface="Arial"/>
                <a:cs typeface="Arial"/>
              </a:rPr>
              <a:t>by </a:t>
            </a:r>
            <a:r>
              <a:rPr sz="1100" strike="noStrike" dirty="0">
                <a:latin typeface="Arial"/>
                <a:cs typeface="Arial"/>
              </a:rPr>
              <a:t>the </a:t>
            </a:r>
            <a:r>
              <a:rPr sz="1100" strike="noStrike" spc="-5" dirty="0">
                <a:latin typeface="Arial"/>
                <a:cs typeface="Arial"/>
              </a:rPr>
              <a:t>Director of </a:t>
            </a:r>
            <a:r>
              <a:rPr sz="1100" strike="noStrike" dirty="0">
                <a:latin typeface="Arial"/>
                <a:cs typeface="Arial"/>
              </a:rPr>
              <a:t>the  </a:t>
            </a:r>
            <a:r>
              <a:rPr sz="1100" strike="noStrike" spc="-5" dirty="0">
                <a:latin typeface="Arial"/>
                <a:cs typeface="Arial"/>
              </a:rPr>
              <a:t>Department of Public Works and Planning. These spaces shall be on </a:t>
            </a:r>
            <a:r>
              <a:rPr sz="1100" strike="noStrike" dirty="0">
                <a:latin typeface="Arial"/>
                <a:cs typeface="Arial"/>
              </a:rPr>
              <a:t>the  same </a:t>
            </a:r>
            <a:r>
              <a:rPr sz="1100" strike="noStrike" spc="-10" dirty="0">
                <a:latin typeface="Arial"/>
                <a:cs typeface="Arial"/>
              </a:rPr>
              <a:t>lot </a:t>
            </a:r>
            <a:r>
              <a:rPr sz="1100" strike="noStrike" spc="-5" dirty="0">
                <a:latin typeface="Arial"/>
                <a:cs typeface="Arial"/>
              </a:rPr>
              <a:t>with </a:t>
            </a:r>
            <a:r>
              <a:rPr sz="1100" strike="noStrike" dirty="0">
                <a:latin typeface="Arial"/>
                <a:cs typeface="Arial"/>
              </a:rPr>
              <a:t>the </a:t>
            </a:r>
            <a:r>
              <a:rPr sz="1100" strike="noStrike" spc="-5" dirty="0">
                <a:latin typeface="Arial"/>
                <a:cs typeface="Arial"/>
              </a:rPr>
              <a:t>main </a:t>
            </a:r>
            <a:r>
              <a:rPr sz="1100" strike="noStrike" spc="-10" dirty="0">
                <a:latin typeface="Arial"/>
                <a:cs typeface="Arial"/>
              </a:rPr>
              <a:t>building </a:t>
            </a:r>
            <a:r>
              <a:rPr sz="1100" strike="noStrike" spc="-5" dirty="0">
                <a:latin typeface="Arial"/>
                <a:cs typeface="Arial"/>
              </a:rPr>
              <a:t>which </a:t>
            </a:r>
            <a:r>
              <a:rPr sz="1100" strike="noStrike" dirty="0">
                <a:latin typeface="Arial"/>
                <a:cs typeface="Arial"/>
              </a:rPr>
              <a:t>they are </a:t>
            </a:r>
            <a:r>
              <a:rPr sz="1100" strike="noStrike" spc="-5" dirty="0">
                <a:latin typeface="Arial"/>
                <a:cs typeface="Arial"/>
              </a:rPr>
              <a:t>intended </a:t>
            </a:r>
            <a:r>
              <a:rPr sz="1100" strike="noStrike" dirty="0">
                <a:latin typeface="Arial"/>
                <a:cs typeface="Arial"/>
              </a:rPr>
              <a:t>to </a:t>
            </a:r>
            <a:r>
              <a:rPr sz="1100" strike="noStrike" spc="-5" dirty="0">
                <a:latin typeface="Arial"/>
                <a:cs typeface="Arial"/>
              </a:rPr>
              <a:t>serve and  located </a:t>
            </a:r>
            <a:r>
              <a:rPr sz="1100" strike="noStrike" dirty="0">
                <a:latin typeface="Arial"/>
                <a:cs typeface="Arial"/>
              </a:rPr>
              <a:t>to the </a:t>
            </a:r>
            <a:r>
              <a:rPr sz="1100" strike="noStrike" spc="-5" dirty="0">
                <a:latin typeface="Arial"/>
                <a:cs typeface="Arial"/>
              </a:rPr>
              <a:t>rear of </a:t>
            </a:r>
            <a:r>
              <a:rPr sz="1100" strike="noStrike" dirty="0">
                <a:latin typeface="Arial"/>
                <a:cs typeface="Arial"/>
              </a:rPr>
              <a:t>the </a:t>
            </a:r>
            <a:r>
              <a:rPr sz="1100" strike="noStrike" spc="-5" dirty="0">
                <a:latin typeface="Arial"/>
                <a:cs typeface="Arial"/>
              </a:rPr>
              <a:t>required front</a:t>
            </a:r>
            <a:r>
              <a:rPr sz="1100" strike="noStrike" spc="-40" dirty="0">
                <a:latin typeface="Arial"/>
                <a:cs typeface="Arial"/>
              </a:rPr>
              <a:t> </a:t>
            </a:r>
            <a:r>
              <a:rPr sz="1100" strike="noStrike" spc="-5" dirty="0">
                <a:latin typeface="Arial"/>
                <a:cs typeface="Arial"/>
              </a:rPr>
              <a:t>yard.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16100" y="6145783"/>
            <a:ext cx="19685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Arial"/>
                <a:cs typeface="Arial"/>
              </a:rPr>
              <a:t>(</a:t>
            </a:r>
            <a:r>
              <a:rPr sz="1100" spc="-5" dirty="0">
                <a:latin typeface="Arial"/>
                <a:cs typeface="Arial"/>
              </a:rPr>
              <a:t>7)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73178" y="6129659"/>
            <a:ext cx="4290060" cy="766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0600"/>
              </a:lnSpc>
              <a:spcBef>
                <a:spcPts val="90"/>
              </a:spcBef>
            </a:pPr>
            <a:r>
              <a:rPr sz="1100" spc="-5" dirty="0">
                <a:latin typeface="Arial"/>
                <a:cs typeface="Arial"/>
              </a:rPr>
              <a:t>Off-Street Parking for Farmworker Housing Complexes based on  dormitory beds </a:t>
            </a:r>
            <a:r>
              <a:rPr sz="1100" dirty="0">
                <a:latin typeface="Arial"/>
                <a:cs typeface="Arial"/>
              </a:rPr>
              <a:t>(36 </a:t>
            </a:r>
            <a:r>
              <a:rPr sz="1100" spc="-5" dirty="0">
                <a:latin typeface="Arial"/>
                <a:cs typeface="Arial"/>
              </a:rPr>
              <a:t>beds maximum per </a:t>
            </a:r>
            <a:r>
              <a:rPr sz="1100" strike="sngStrike" spc="-5" dirty="0">
                <a:latin typeface="Arial"/>
                <a:cs typeface="Arial"/>
              </a:rPr>
              <a:t>20-acre</a:t>
            </a:r>
            <a:r>
              <a:rPr sz="1100" strike="noStrike" spc="-5" dirty="0">
                <a:latin typeface="Arial"/>
                <a:cs typeface="Arial"/>
              </a:rPr>
              <a:t> parcel) </a:t>
            </a:r>
            <a:r>
              <a:rPr sz="1100" strike="noStrike" dirty="0">
                <a:latin typeface="Arial"/>
                <a:cs typeface="Arial"/>
              </a:rPr>
              <a:t>– </a:t>
            </a:r>
            <a:r>
              <a:rPr sz="1100" strike="noStrike" spc="-5" dirty="0">
                <a:latin typeface="Arial"/>
                <a:cs typeface="Arial"/>
              </a:rPr>
              <a:t>The parking  standards of 855-I </a:t>
            </a:r>
            <a:r>
              <a:rPr sz="1100" strike="noStrike" dirty="0">
                <a:latin typeface="Arial"/>
                <a:cs typeface="Arial"/>
              </a:rPr>
              <a:t>– </a:t>
            </a:r>
            <a:r>
              <a:rPr sz="1100" strike="noStrike" spc="-5" dirty="0">
                <a:latin typeface="Arial"/>
                <a:cs typeface="Arial"/>
              </a:rPr>
              <a:t>Rooming Houses, Lodging Houses, Clubs and  Fraternity and Sorority Houses shall</a:t>
            </a:r>
            <a:r>
              <a:rPr sz="1100" strike="noStrike" spc="10" dirty="0">
                <a:latin typeface="Arial"/>
                <a:cs typeface="Arial"/>
              </a:rPr>
              <a:t> </a:t>
            </a:r>
            <a:r>
              <a:rPr sz="1100" strike="noStrike" spc="-5" dirty="0">
                <a:latin typeface="Arial"/>
                <a:cs typeface="Arial"/>
              </a:rPr>
              <a:t>apply.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16100" y="7011416"/>
            <a:ext cx="1968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(</a:t>
            </a:r>
            <a:r>
              <a:rPr sz="1100" spc="-5" dirty="0">
                <a:latin typeface="Arial"/>
                <a:cs typeface="Arial"/>
              </a:rPr>
              <a:t>8)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73178" y="6993749"/>
            <a:ext cx="4577715" cy="16916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10300"/>
              </a:lnSpc>
              <a:spcBef>
                <a:spcPts val="105"/>
              </a:spcBef>
            </a:pPr>
            <a:r>
              <a:rPr sz="1100" spc="-5" dirty="0">
                <a:latin typeface="Arial"/>
                <a:cs typeface="Arial"/>
              </a:rPr>
              <a:t>All Farmworker Housing Complexes not connected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community sewer  or water shall meet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minimum on-site County separation requirements 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well and septic systems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Fresno County adopted LAMP 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requirements</a:t>
            </a:r>
            <a:r>
              <a:rPr sz="1100" spc="-5" dirty="0">
                <a:latin typeface="Arial"/>
                <a:cs typeface="Arial"/>
              </a:rPr>
              <a:t>. </a:t>
            </a:r>
            <a:r>
              <a:rPr sz="1100" strike="sngStrike" spc="-5" dirty="0">
                <a:latin typeface="Arial"/>
                <a:cs typeface="Arial"/>
              </a:rPr>
              <a:t>Further, evidence must be provided </a:t>
            </a:r>
            <a:r>
              <a:rPr sz="1100" strike="sngStrike" dirty="0">
                <a:latin typeface="Arial"/>
                <a:cs typeface="Arial"/>
              </a:rPr>
              <a:t>to the </a:t>
            </a:r>
            <a:r>
              <a:rPr sz="1100" strike="sngStrike" spc="-5" dirty="0">
                <a:latin typeface="Arial"/>
                <a:cs typeface="Arial"/>
              </a:rPr>
              <a:t>County Health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Officer that </a:t>
            </a:r>
            <a:r>
              <a:rPr sz="1100" strike="sngStrike" dirty="0">
                <a:latin typeface="Arial"/>
                <a:cs typeface="Arial"/>
              </a:rPr>
              <a:t>the </a:t>
            </a:r>
            <a:r>
              <a:rPr sz="1100" strike="sngStrike" spc="-5" dirty="0">
                <a:latin typeface="Arial"/>
                <a:cs typeface="Arial"/>
              </a:rPr>
              <a:t>on-site </a:t>
            </a:r>
            <a:r>
              <a:rPr sz="1100" strike="sngStrike" spc="-10" dirty="0">
                <a:latin typeface="Arial"/>
                <a:cs typeface="Arial"/>
              </a:rPr>
              <a:t>soils </a:t>
            </a:r>
            <a:r>
              <a:rPr sz="1100" strike="sngStrike" spc="-5" dirty="0">
                <a:latin typeface="Arial"/>
                <a:cs typeface="Arial"/>
              </a:rPr>
              <a:t>meet State and local standards </a:t>
            </a:r>
            <a:r>
              <a:rPr sz="1100" strike="sngStrike" dirty="0">
                <a:latin typeface="Arial"/>
                <a:cs typeface="Arial"/>
              </a:rPr>
              <a:t>for </a:t>
            </a:r>
            <a:r>
              <a:rPr sz="1100" strike="sngStrike" spc="-5" dirty="0">
                <a:latin typeface="Arial"/>
                <a:cs typeface="Arial"/>
              </a:rPr>
              <a:t>on-site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wastewater treatment systems (septic systems). All Farmworker Housing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Complexes meeting </a:t>
            </a:r>
            <a:r>
              <a:rPr sz="1100" strike="sngStrike" dirty="0">
                <a:latin typeface="Arial"/>
                <a:cs typeface="Arial"/>
              </a:rPr>
              <a:t>the </a:t>
            </a:r>
            <a:r>
              <a:rPr sz="1100" strike="sngStrike" spc="-5" dirty="0">
                <a:latin typeface="Arial"/>
                <a:cs typeface="Arial"/>
              </a:rPr>
              <a:t>definition of </a:t>
            </a:r>
            <a:r>
              <a:rPr sz="1100" strike="sngStrike" dirty="0">
                <a:latin typeface="Arial"/>
                <a:cs typeface="Arial"/>
              </a:rPr>
              <a:t>a </a:t>
            </a:r>
            <a:r>
              <a:rPr sz="1100" strike="sngStrike" spc="-5" dirty="0">
                <a:latin typeface="Arial"/>
                <a:cs typeface="Arial"/>
              </a:rPr>
              <a:t>Public Drinking Water System shall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comply with State Water Resources Control Board standards (Health and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Safety Code, Title 17 and</a:t>
            </a:r>
            <a:r>
              <a:rPr sz="1100" strike="sngStrike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22).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16100" y="8802116"/>
            <a:ext cx="1968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(</a:t>
            </a:r>
            <a:r>
              <a:rPr sz="1100" spc="-5" dirty="0">
                <a:latin typeface="Arial"/>
                <a:cs typeface="Arial"/>
              </a:rPr>
              <a:t>9)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73178" y="8785992"/>
            <a:ext cx="4545965" cy="394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95"/>
              </a:spcBef>
            </a:pPr>
            <a:r>
              <a:rPr sz="1100" spc="-5" dirty="0">
                <a:latin typeface="Arial"/>
                <a:cs typeface="Arial"/>
              </a:rPr>
              <a:t>All units constructed shall meet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minimum required building and safety  code requirements, including code requirements for compliance with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73300" y="874889"/>
            <a:ext cx="4584700" cy="397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9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Americans with Disabilities </a:t>
            </a:r>
            <a:r>
              <a:rPr sz="1100" dirty="0">
                <a:latin typeface="Arial"/>
                <a:cs typeface="Arial"/>
              </a:rPr>
              <a:t>Act </a:t>
            </a:r>
            <a:r>
              <a:rPr sz="1100" spc="-5" dirty="0">
                <a:latin typeface="Arial"/>
                <a:cs typeface="Arial"/>
              </a:rPr>
              <a:t>and laundry facility requirements based on 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number of units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constructed.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63" y="1389312"/>
            <a:ext cx="1047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5" dirty="0">
                <a:latin typeface="Arial"/>
                <a:cs typeface="Arial"/>
              </a:rPr>
              <a:t>f.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16081" y="1373188"/>
            <a:ext cx="4848225" cy="764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300"/>
              </a:lnSpc>
              <a:spcBef>
                <a:spcPts val="95"/>
              </a:spcBef>
            </a:pPr>
            <a:r>
              <a:rPr sz="1100" spc="-5" dirty="0">
                <a:latin typeface="Arial"/>
                <a:cs typeface="Arial"/>
              </a:rPr>
              <a:t>Conversion </a:t>
            </a:r>
            <a:r>
              <a:rPr sz="1100" dirty="0">
                <a:latin typeface="Arial"/>
                <a:cs typeface="Arial"/>
              </a:rPr>
              <a:t>- </a:t>
            </a:r>
            <a:r>
              <a:rPr sz="1100" spc="-5" dirty="0">
                <a:latin typeface="Arial"/>
                <a:cs typeface="Arial"/>
              </a:rPr>
              <a:t>The housing units shall not be converted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any other use unless 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conversion is approved by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County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Fresno. Any conversion shall be  subject </a:t>
            </a:r>
            <a:r>
              <a:rPr sz="1100" dirty="0">
                <a:latin typeface="Arial"/>
                <a:cs typeface="Arial"/>
              </a:rPr>
              <a:t>to the </a:t>
            </a:r>
            <a:r>
              <a:rPr sz="1100" spc="-5" dirty="0">
                <a:latin typeface="Arial"/>
                <a:cs typeface="Arial"/>
              </a:rPr>
              <a:t>applicable zoning ordinance standards </a:t>
            </a:r>
            <a:r>
              <a:rPr sz="1100" spc="-10" dirty="0">
                <a:latin typeface="Arial"/>
                <a:cs typeface="Arial"/>
              </a:rPr>
              <a:t>at </a:t>
            </a:r>
            <a:r>
              <a:rPr sz="1100" dirty="0">
                <a:latin typeface="Arial"/>
                <a:cs typeface="Arial"/>
              </a:rPr>
              <a:t>the time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dirty="0">
                <a:latin typeface="Arial"/>
                <a:cs typeface="Arial"/>
              </a:rPr>
              <a:t>the  </a:t>
            </a:r>
            <a:r>
              <a:rPr sz="1100" spc="-5" dirty="0">
                <a:latin typeface="Arial"/>
                <a:cs typeface="Arial"/>
              </a:rPr>
              <a:t>conversion.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63" y="2254817"/>
            <a:ext cx="14224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g.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6081" y="2238693"/>
            <a:ext cx="4909185" cy="95059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0400"/>
              </a:lnSpc>
              <a:spcBef>
                <a:spcPts val="90"/>
              </a:spcBef>
            </a:pPr>
            <a:r>
              <a:rPr sz="1100" spc="-5" dirty="0">
                <a:latin typeface="Arial"/>
                <a:cs typeface="Arial"/>
              </a:rPr>
              <a:t>The Planning Commission </a:t>
            </a:r>
            <a:r>
              <a:rPr sz="1100" dirty="0">
                <a:latin typeface="Arial"/>
                <a:cs typeface="Arial"/>
              </a:rPr>
              <a:t>may </a:t>
            </a:r>
            <a:r>
              <a:rPr sz="1100" spc="-5" dirty="0">
                <a:latin typeface="Arial"/>
                <a:cs typeface="Arial"/>
              </a:rPr>
              <a:t>authorize additional beds or units or </a:t>
            </a:r>
            <a:r>
              <a:rPr sz="1100" dirty="0">
                <a:latin typeface="Arial"/>
                <a:cs typeface="Arial"/>
              </a:rPr>
              <a:t>a  </a:t>
            </a:r>
            <a:r>
              <a:rPr sz="1100" spc="-5" dirty="0">
                <a:latin typeface="Arial"/>
                <a:cs typeface="Arial"/>
              </a:rPr>
              <a:t>combination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group quarters and units or spaces designed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use </a:t>
            </a:r>
            <a:r>
              <a:rPr sz="1100" spc="-10" dirty="0">
                <a:latin typeface="Arial"/>
                <a:cs typeface="Arial"/>
              </a:rPr>
              <a:t>by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10" dirty="0">
                <a:latin typeface="Arial"/>
                <a:cs typeface="Arial"/>
              </a:rPr>
              <a:t>single  </a:t>
            </a:r>
            <a:r>
              <a:rPr sz="1100" spc="-5" dirty="0">
                <a:latin typeface="Arial"/>
                <a:cs typeface="Arial"/>
              </a:rPr>
              <a:t>family </a:t>
            </a:r>
            <a:r>
              <a:rPr sz="1100" spc="-10" dirty="0">
                <a:latin typeface="Arial"/>
                <a:cs typeface="Arial"/>
              </a:rPr>
              <a:t>or </a:t>
            </a:r>
            <a:r>
              <a:rPr sz="1100" spc="-5" dirty="0">
                <a:latin typeface="Arial"/>
                <a:cs typeface="Arial"/>
              </a:rPr>
              <a:t>household beyond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limits </a:t>
            </a:r>
            <a:r>
              <a:rPr sz="1100" dirty="0">
                <a:latin typeface="Arial"/>
                <a:cs typeface="Arial"/>
              </a:rPr>
              <a:t>set </a:t>
            </a:r>
            <a:r>
              <a:rPr sz="1100" spc="-5" dirty="0">
                <a:latin typeface="Arial"/>
                <a:cs typeface="Arial"/>
              </a:rPr>
              <a:t>in this section through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conditional  use permit process, based on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Commission’s ability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making specific  findings as outlined in Section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873.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8900" y="3305048"/>
            <a:ext cx="14224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h.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16100" y="3285846"/>
            <a:ext cx="4646295" cy="400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800"/>
              </a:lnSpc>
              <a:spcBef>
                <a:spcPts val="100"/>
              </a:spcBef>
            </a:pPr>
            <a:r>
              <a:rPr sz="1100" strike="sngStrike" spc="-5" dirty="0">
                <a:latin typeface="Arial"/>
                <a:cs typeface="Arial"/>
              </a:rPr>
              <a:t>The parcel where </a:t>
            </a:r>
            <a:r>
              <a:rPr sz="1100" strike="sngStrike" dirty="0">
                <a:latin typeface="Arial"/>
                <a:cs typeface="Arial"/>
              </a:rPr>
              <a:t>the </a:t>
            </a:r>
            <a:r>
              <a:rPr sz="1100" strike="sngStrike" spc="-5" dirty="0">
                <a:latin typeface="Arial"/>
                <a:cs typeface="Arial"/>
              </a:rPr>
              <a:t>Farmworker Housing Complex is located shall not </a:t>
            </a:r>
            <a:r>
              <a:rPr sz="1100" strike="sngStrike" spc="-10" dirty="0">
                <a:latin typeface="Arial"/>
                <a:cs typeface="Arial"/>
              </a:rPr>
              <a:t>be </a:t>
            </a:r>
            <a:r>
              <a:rPr sz="1100" strike="noStrike" spc="-10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subdivided.</a:t>
            </a:r>
            <a:r>
              <a:rPr sz="1100" strike="sngStrike" spc="5" dirty="0">
                <a:latin typeface="Arial"/>
                <a:cs typeface="Arial"/>
              </a:rPr>
              <a:t> </a:t>
            </a:r>
            <a:r>
              <a:rPr sz="1100" u="sng" strike="noStrike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[Reserved]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8900" y="3801871"/>
            <a:ext cx="9461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Arial"/>
                <a:cs typeface="Arial"/>
              </a:rPr>
              <a:t>i.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16118" y="3785747"/>
            <a:ext cx="4989195" cy="15055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0400"/>
              </a:lnSpc>
              <a:spcBef>
                <a:spcPts val="90"/>
              </a:spcBef>
            </a:pPr>
            <a:r>
              <a:rPr sz="1100" spc="-5" dirty="0">
                <a:latin typeface="Arial"/>
                <a:cs typeface="Arial"/>
              </a:rPr>
              <a:t>Permanent units or spaces designed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use </a:t>
            </a:r>
            <a:r>
              <a:rPr sz="1100" spc="-10" dirty="0">
                <a:latin typeface="Arial"/>
                <a:cs typeface="Arial"/>
              </a:rPr>
              <a:t>by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single family or household and  Farmworker Housing Complexes require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completion of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Farmworker  Housing verification form prior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building permit application submittal. The  verification form shall include information regarding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housing </a:t>
            </a:r>
            <a:r>
              <a:rPr sz="1100" dirty="0">
                <a:latin typeface="Arial"/>
                <a:cs typeface="Arial"/>
              </a:rPr>
              <a:t>type, </a:t>
            </a:r>
            <a:r>
              <a:rPr sz="1100" spc="-5" dirty="0">
                <a:latin typeface="Arial"/>
                <a:cs typeface="Arial"/>
              </a:rPr>
              <a:t>number </a:t>
            </a:r>
            <a:r>
              <a:rPr sz="1100" spc="-10" dirty="0">
                <a:latin typeface="Arial"/>
                <a:cs typeface="Arial"/>
              </a:rPr>
              <a:t>of  dwelling </a:t>
            </a:r>
            <a:r>
              <a:rPr sz="1100" spc="-5" dirty="0">
                <a:latin typeface="Arial"/>
                <a:cs typeface="Arial"/>
              </a:rPr>
              <a:t>units or beds, length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occupancy, number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occupants, occupants’  employment information, and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Farmworker Housing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six </a:t>
            </a:r>
            <a:r>
              <a:rPr sz="1100" spc="-10" dirty="0">
                <a:latin typeface="Arial"/>
                <a:cs typeface="Arial"/>
              </a:rPr>
              <a:t>or </a:t>
            </a:r>
            <a:r>
              <a:rPr sz="1100" spc="-5" dirty="0">
                <a:latin typeface="Arial"/>
                <a:cs typeface="Arial"/>
              </a:rPr>
              <a:t>more workers,  proof that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permit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operate from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California Department of Housing </a:t>
            </a:r>
            <a:r>
              <a:rPr sz="1100" spc="-10" dirty="0">
                <a:latin typeface="Arial"/>
                <a:cs typeface="Arial"/>
              </a:rPr>
              <a:t>and  </a:t>
            </a:r>
            <a:r>
              <a:rPr sz="1100" spc="-5" dirty="0">
                <a:latin typeface="Arial"/>
                <a:cs typeface="Arial"/>
              </a:rPr>
              <a:t>Community Development (HDC) has been obtained 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maintained.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8900" y="5406644"/>
            <a:ext cx="9715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5" dirty="0">
                <a:latin typeface="Arial"/>
                <a:cs typeface="Arial"/>
              </a:rPr>
              <a:t>j.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16118" y="5406644"/>
            <a:ext cx="492633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Arial"/>
                <a:cs typeface="Arial"/>
              </a:rPr>
              <a:t>Farmworker Housing is subject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removal within ninety (90) days </a:t>
            </a:r>
            <a:r>
              <a:rPr sz="1100" dirty="0">
                <a:latin typeface="Arial"/>
                <a:cs typeface="Arial"/>
              </a:rPr>
              <a:t>(or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converted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71600" y="5526785"/>
            <a:ext cx="5356860" cy="0"/>
          </a:xfrm>
          <a:custGeom>
            <a:avLst/>
            <a:gdLst/>
            <a:ahLst/>
            <a:cxnLst/>
            <a:rect l="l" t="t" r="r" b="b"/>
            <a:pathLst>
              <a:path w="5356859">
                <a:moveTo>
                  <a:pt x="0" y="0"/>
                </a:moveTo>
                <a:lnTo>
                  <a:pt x="5356859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358900" y="5576417"/>
            <a:ext cx="5507990" cy="1261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>
              <a:lnSpc>
                <a:spcPct val="110200"/>
              </a:lnSpc>
              <a:spcBef>
                <a:spcPts val="95"/>
              </a:spcBef>
            </a:pPr>
            <a:r>
              <a:rPr sz="1100" strike="sngStrike" dirty="0">
                <a:latin typeface="Arial"/>
                <a:cs typeface="Arial"/>
              </a:rPr>
              <a:t>to </a:t>
            </a:r>
            <a:r>
              <a:rPr sz="1100" strike="sngStrike" spc="-5" dirty="0">
                <a:latin typeface="Arial"/>
                <a:cs typeface="Arial"/>
              </a:rPr>
              <a:t>another approved use) if </a:t>
            </a:r>
            <a:r>
              <a:rPr sz="1100" strike="sngStrike" dirty="0">
                <a:latin typeface="Arial"/>
                <a:cs typeface="Arial"/>
              </a:rPr>
              <a:t>the </a:t>
            </a:r>
            <a:r>
              <a:rPr sz="1100" strike="sngStrike" spc="-5" dirty="0">
                <a:latin typeface="Arial"/>
                <a:cs typeface="Arial"/>
              </a:rPr>
              <a:t>agricultural employment upon which </a:t>
            </a:r>
            <a:r>
              <a:rPr sz="1100" strike="sngStrike" dirty="0">
                <a:latin typeface="Arial"/>
                <a:cs typeface="Arial"/>
              </a:rPr>
              <a:t>the </a:t>
            </a:r>
            <a:r>
              <a:rPr sz="1100" strike="sngStrike" spc="-5" dirty="0">
                <a:latin typeface="Arial"/>
                <a:cs typeface="Arial"/>
              </a:rPr>
              <a:t>need for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dirty="0">
                <a:latin typeface="Arial"/>
                <a:cs typeface="Arial"/>
              </a:rPr>
              <a:t>the </a:t>
            </a:r>
            <a:r>
              <a:rPr sz="1100" strike="sngStrike" spc="-5" dirty="0">
                <a:latin typeface="Arial"/>
                <a:cs typeface="Arial"/>
              </a:rPr>
              <a:t>unit(s) is based is eliminated. This section shall not apply if </a:t>
            </a:r>
            <a:r>
              <a:rPr sz="1100" strike="sngStrike" dirty="0">
                <a:latin typeface="Arial"/>
                <a:cs typeface="Arial"/>
              </a:rPr>
              <a:t>a </a:t>
            </a:r>
            <a:r>
              <a:rPr sz="1100" strike="sngStrike" spc="-5" dirty="0">
                <a:latin typeface="Arial"/>
                <a:cs typeface="Arial"/>
              </a:rPr>
              <a:t>finding </a:t>
            </a:r>
            <a:r>
              <a:rPr sz="1100" strike="sngStrike" spc="-10" dirty="0">
                <a:latin typeface="Arial"/>
                <a:cs typeface="Arial"/>
              </a:rPr>
              <a:t>is </a:t>
            </a:r>
            <a:r>
              <a:rPr sz="1100" strike="sngStrike" spc="-5" dirty="0">
                <a:latin typeface="Arial"/>
                <a:cs typeface="Arial"/>
              </a:rPr>
              <a:t>made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dirty="0">
                <a:latin typeface="Arial"/>
                <a:cs typeface="Arial"/>
              </a:rPr>
              <a:t>that </a:t>
            </a:r>
            <a:r>
              <a:rPr sz="1100" strike="sngStrike" spc="-5" dirty="0">
                <a:latin typeface="Arial"/>
                <a:cs typeface="Arial"/>
              </a:rPr>
              <a:t>elimination of </a:t>
            </a:r>
            <a:r>
              <a:rPr sz="1100" strike="sngStrike" dirty="0">
                <a:latin typeface="Arial"/>
                <a:cs typeface="Arial"/>
              </a:rPr>
              <a:t>the </a:t>
            </a:r>
            <a:r>
              <a:rPr sz="1100" strike="sngStrike" spc="-5" dirty="0">
                <a:latin typeface="Arial"/>
                <a:cs typeface="Arial"/>
              </a:rPr>
              <a:t>agricultural use for no </a:t>
            </a:r>
            <a:r>
              <a:rPr sz="1100" strike="sngStrike" dirty="0">
                <a:latin typeface="Arial"/>
                <a:cs typeface="Arial"/>
              </a:rPr>
              <a:t>more than </a:t>
            </a:r>
            <a:r>
              <a:rPr sz="1100" strike="sngStrike" spc="-5" dirty="0">
                <a:latin typeface="Arial"/>
                <a:cs typeface="Arial"/>
              </a:rPr>
              <a:t>twenty </a:t>
            </a:r>
            <a:r>
              <a:rPr sz="1100" strike="sngStrike" dirty="0">
                <a:latin typeface="Arial"/>
                <a:cs typeface="Arial"/>
              </a:rPr>
              <a:t>four </a:t>
            </a:r>
            <a:r>
              <a:rPr sz="1100" strike="sngStrike" spc="-5" dirty="0">
                <a:latin typeface="Arial"/>
                <a:cs typeface="Arial"/>
              </a:rPr>
              <a:t>(24) months is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related </a:t>
            </a:r>
            <a:r>
              <a:rPr sz="1100" strike="sngStrike" dirty="0">
                <a:latin typeface="Arial"/>
                <a:cs typeface="Arial"/>
              </a:rPr>
              <a:t>to the </a:t>
            </a:r>
            <a:r>
              <a:rPr sz="1100" strike="sngStrike" spc="-5" dirty="0">
                <a:latin typeface="Arial"/>
                <a:cs typeface="Arial"/>
              </a:rPr>
              <a:t>long-term functioning of agriculture on </a:t>
            </a:r>
            <a:r>
              <a:rPr sz="1100" strike="sngStrike" dirty="0">
                <a:latin typeface="Arial"/>
                <a:cs typeface="Arial"/>
              </a:rPr>
              <a:t>the </a:t>
            </a:r>
            <a:r>
              <a:rPr sz="1100" strike="sngStrike" spc="-5" dirty="0">
                <a:latin typeface="Arial"/>
                <a:cs typeface="Arial"/>
              </a:rPr>
              <a:t>site(s) used </a:t>
            </a:r>
            <a:r>
              <a:rPr sz="1100" strike="sngStrike" dirty="0">
                <a:latin typeface="Arial"/>
                <a:cs typeface="Arial"/>
              </a:rPr>
              <a:t>to </a:t>
            </a:r>
            <a:r>
              <a:rPr sz="1100" strike="sngStrike" spc="-5" dirty="0">
                <a:latin typeface="Arial"/>
                <a:cs typeface="Arial"/>
              </a:rPr>
              <a:t>establish </a:t>
            </a:r>
            <a:r>
              <a:rPr sz="1100" strike="noStrike" spc="-5" dirty="0">
                <a:latin typeface="Arial"/>
                <a:cs typeface="Arial"/>
              </a:rPr>
              <a:t> </a:t>
            </a:r>
            <a:r>
              <a:rPr sz="1100" strike="sngStrike" dirty="0">
                <a:latin typeface="Arial"/>
                <a:cs typeface="Arial"/>
              </a:rPr>
              <a:t>the </a:t>
            </a:r>
            <a:r>
              <a:rPr sz="1100" strike="sngStrike" spc="-5" dirty="0">
                <a:latin typeface="Arial"/>
                <a:cs typeface="Arial"/>
              </a:rPr>
              <a:t>housing need (e.g., crop rotation, replanting, disease,</a:t>
            </a:r>
            <a:r>
              <a:rPr sz="1100" strike="sngStrike" spc="10" dirty="0">
                <a:latin typeface="Arial"/>
                <a:cs typeface="Arial"/>
              </a:rPr>
              <a:t> </a:t>
            </a:r>
            <a:r>
              <a:rPr sz="1100" strike="sngStrike" spc="-5" dirty="0">
                <a:latin typeface="Arial"/>
                <a:cs typeface="Arial"/>
              </a:rPr>
              <a:t>etc.).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(Amended by Ord. T-XXX-XXX adopted</a:t>
            </a:r>
            <a:r>
              <a:rPr sz="11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XX-XX-2021</a:t>
            </a:r>
            <a:r>
              <a:rPr sz="1100" spc="-5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39AC0B034BAD4C9F0F327BE421C22C" ma:contentTypeVersion="10" ma:contentTypeDescription="Create a new document." ma:contentTypeScope="" ma:versionID="c2aeffbb0b89dbbd7efc41ceabb23e3e">
  <xsd:schema xmlns:xsd="http://www.w3.org/2001/XMLSchema" xmlns:xs="http://www.w3.org/2001/XMLSchema" xmlns:p="http://schemas.microsoft.com/office/2006/metadata/properties" xmlns:ns2="88292104-dd8b-439e-bac2-f6c55ae9ee04" xmlns:ns3="b6491903-5d7b-43da-8119-6ca5c50f8029" targetNamespace="http://schemas.microsoft.com/office/2006/metadata/properties" ma:root="true" ma:fieldsID="74be04869c4d19d1b9b48c42aaa873c7" ns2:_="" ns3:_="">
    <xsd:import namespace="88292104-dd8b-439e-bac2-f6c55ae9ee04"/>
    <xsd:import namespace="b6491903-5d7b-43da-8119-6ca5c50f80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292104-dd8b-439e-bac2-f6c55ae9ee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662ea8d-3d95-4996-9f67-876649615d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491903-5d7b-43da-8119-6ca5c50f8029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bd2320f-7cca-406c-af36-5054b0268b7c}" ma:internalName="TaxCatchAll" ma:showField="CatchAllData" ma:web="b6491903-5d7b-43da-8119-6ca5c50f80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C4C5C2-025D-4BFA-8D09-2F42088BFF25}"/>
</file>

<file path=customXml/itemProps2.xml><?xml version="1.0" encoding="utf-8"?>
<ds:datastoreItem xmlns:ds="http://schemas.openxmlformats.org/officeDocument/2006/customXml" ds:itemID="{AE2384D9-AA98-49DF-A2D5-C26BDA045C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2284</Words>
  <Application>Microsoft Office PowerPoint</Application>
  <PresentationFormat>Custom</PresentationFormat>
  <Paragraphs>90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Kettler, William</dc:creator>
  <cp:lastModifiedBy>Motta, Chris</cp:lastModifiedBy>
  <cp:revision>1</cp:revision>
  <dcterms:created xsi:type="dcterms:W3CDTF">2021-07-14T22:55:52Z</dcterms:created>
  <dcterms:modified xsi:type="dcterms:W3CDTF">2021-07-14T22:56:04Z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2021-07-14T00:00:00Z</vt:filetime>
  </property>
  <property fmtid="{D5CDD505-2E9C-101B-9397-08002B2CF9AE}" pid="3" name="Creator">
    <vt:lpwstr>Acrobat PDFMaker 17 for Word</vt:lpwstr>
  </property>
  <property fmtid="{D5CDD505-2E9C-101B-9397-08002B2CF9AE}" pid="4" name="LastSaved">
    <vt:filetime>2021-07-14T00:00:00Z</vt:filetime>
  </property>
</Properties>
</file>