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6" r:id="rId2"/>
    <p:sldId id="301" r:id="rId3"/>
    <p:sldId id="302" r:id="rId4"/>
    <p:sldId id="303" r:id="rId5"/>
    <p:sldId id="309" r:id="rId6"/>
    <p:sldId id="310" r:id="rId7"/>
    <p:sldId id="304" r:id="rId8"/>
    <p:sldId id="307" r:id="rId9"/>
    <p:sldId id="308" r:id="rId10"/>
    <p:sldId id="305" r:id="rId11"/>
    <p:sldId id="306" r:id="rId12"/>
    <p:sldId id="256" r:id="rId13"/>
    <p:sldId id="257" r:id="rId14"/>
    <p:sldId id="258" r:id="rId15"/>
    <p:sldId id="259" r:id="rId16"/>
    <p:sldId id="260" r:id="rId17"/>
  </p:sldIdLst>
  <p:sldSz cx="12192000" cy="6858000"/>
  <p:notesSz cx="7010400" cy="9296400"/>
  <p:defaultTextStyle>
    <a:defPPr>
      <a:defRPr lang="en-US"/>
    </a:defPPr>
    <a:lvl1pPr algn="l" rtl="0" eaLnBrk="0" fontAlgn="base" hangingPunct="0">
      <a:spcBef>
        <a:spcPct val="0"/>
      </a:spcBef>
      <a:spcAft>
        <a:spcPct val="0"/>
      </a:spcAft>
      <a:defRPr sz="1000" kern="1200">
        <a:solidFill>
          <a:schemeClr val="tx1"/>
        </a:solidFill>
        <a:latin typeface="Arial Rounded MT Bold" pitchFamily="34" charset="0"/>
        <a:ea typeface="+mn-ea"/>
        <a:cs typeface="+mn-cs"/>
      </a:defRPr>
    </a:lvl1pPr>
    <a:lvl2pPr marL="457200" algn="l" rtl="0" eaLnBrk="0" fontAlgn="base" hangingPunct="0">
      <a:spcBef>
        <a:spcPct val="0"/>
      </a:spcBef>
      <a:spcAft>
        <a:spcPct val="0"/>
      </a:spcAft>
      <a:defRPr sz="1000" kern="1200">
        <a:solidFill>
          <a:schemeClr val="tx1"/>
        </a:solidFill>
        <a:latin typeface="Arial Rounded MT Bold" pitchFamily="34" charset="0"/>
        <a:ea typeface="+mn-ea"/>
        <a:cs typeface="+mn-cs"/>
      </a:defRPr>
    </a:lvl2pPr>
    <a:lvl3pPr marL="914400" algn="l" rtl="0" eaLnBrk="0" fontAlgn="base" hangingPunct="0">
      <a:spcBef>
        <a:spcPct val="0"/>
      </a:spcBef>
      <a:spcAft>
        <a:spcPct val="0"/>
      </a:spcAft>
      <a:defRPr sz="1000" kern="1200">
        <a:solidFill>
          <a:schemeClr val="tx1"/>
        </a:solidFill>
        <a:latin typeface="Arial Rounded MT Bold" pitchFamily="34" charset="0"/>
        <a:ea typeface="+mn-ea"/>
        <a:cs typeface="+mn-cs"/>
      </a:defRPr>
    </a:lvl3pPr>
    <a:lvl4pPr marL="1371600" algn="l" rtl="0" eaLnBrk="0" fontAlgn="base" hangingPunct="0">
      <a:spcBef>
        <a:spcPct val="0"/>
      </a:spcBef>
      <a:spcAft>
        <a:spcPct val="0"/>
      </a:spcAft>
      <a:defRPr sz="1000" kern="1200">
        <a:solidFill>
          <a:schemeClr val="tx1"/>
        </a:solidFill>
        <a:latin typeface="Arial Rounded MT Bold" pitchFamily="34" charset="0"/>
        <a:ea typeface="+mn-ea"/>
        <a:cs typeface="+mn-cs"/>
      </a:defRPr>
    </a:lvl4pPr>
    <a:lvl5pPr marL="1828800" algn="l" rtl="0" eaLnBrk="0" fontAlgn="base" hangingPunct="0">
      <a:spcBef>
        <a:spcPct val="0"/>
      </a:spcBef>
      <a:spcAft>
        <a:spcPct val="0"/>
      </a:spcAft>
      <a:defRPr sz="1000" kern="1200">
        <a:solidFill>
          <a:schemeClr val="tx1"/>
        </a:solidFill>
        <a:latin typeface="Arial Rounded MT Bold" pitchFamily="34" charset="0"/>
        <a:ea typeface="+mn-ea"/>
        <a:cs typeface="+mn-cs"/>
      </a:defRPr>
    </a:lvl5pPr>
    <a:lvl6pPr marL="2286000" algn="l" defTabSz="914400" rtl="0" eaLnBrk="1" latinLnBrk="0" hangingPunct="1">
      <a:defRPr sz="1000" kern="1200">
        <a:solidFill>
          <a:schemeClr val="tx1"/>
        </a:solidFill>
        <a:latin typeface="Arial Rounded MT Bold" pitchFamily="34" charset="0"/>
        <a:ea typeface="+mn-ea"/>
        <a:cs typeface="+mn-cs"/>
      </a:defRPr>
    </a:lvl6pPr>
    <a:lvl7pPr marL="2743200" algn="l" defTabSz="914400" rtl="0" eaLnBrk="1" latinLnBrk="0" hangingPunct="1">
      <a:defRPr sz="1000" kern="1200">
        <a:solidFill>
          <a:schemeClr val="tx1"/>
        </a:solidFill>
        <a:latin typeface="Arial Rounded MT Bold" pitchFamily="34" charset="0"/>
        <a:ea typeface="+mn-ea"/>
        <a:cs typeface="+mn-cs"/>
      </a:defRPr>
    </a:lvl7pPr>
    <a:lvl8pPr marL="3200400" algn="l" defTabSz="914400" rtl="0" eaLnBrk="1" latinLnBrk="0" hangingPunct="1">
      <a:defRPr sz="1000" kern="1200">
        <a:solidFill>
          <a:schemeClr val="tx1"/>
        </a:solidFill>
        <a:latin typeface="Arial Rounded MT Bold" pitchFamily="34" charset="0"/>
        <a:ea typeface="+mn-ea"/>
        <a:cs typeface="+mn-cs"/>
      </a:defRPr>
    </a:lvl8pPr>
    <a:lvl9pPr marL="3657600" algn="l" defTabSz="914400" rtl="0" eaLnBrk="1" latinLnBrk="0" hangingPunct="1">
      <a:defRPr sz="1000" kern="1200">
        <a:solidFill>
          <a:schemeClr val="tx1"/>
        </a:solidFill>
        <a:latin typeface="Arial Rounded MT Bold"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82"/>
    <a:srgbClr val="000000"/>
    <a:srgbClr val="0047FF"/>
    <a:srgbClr val="0066FF"/>
    <a:srgbClr val="0099FF"/>
    <a:srgbClr val="5F5F5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96" autoAdjust="0"/>
    <p:restoredTop sz="94641" autoAdjust="0"/>
  </p:normalViewPr>
  <p:slideViewPr>
    <p:cSldViewPr>
      <p:cViewPr varScale="1">
        <p:scale>
          <a:sx n="104" d="100"/>
          <a:sy n="104" d="100"/>
        </p:scale>
        <p:origin x="720" y="10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1716" y="-84"/>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8" rIns="93177" bIns="46588" numCol="1" anchor="t" anchorCtr="0" compatLnSpc="1">
            <a:prstTxWarp prst="textNoShape">
              <a:avLst/>
            </a:prstTxWarp>
          </a:bodyPr>
          <a:lstStyle>
            <a:lvl1pPr defTabSz="931008">
              <a:defRPr sz="1200">
                <a:latin typeface="Times New Roman" pitchFamily="18" charset="0"/>
              </a:defRPr>
            </a:lvl1pPr>
          </a:lstStyle>
          <a:p>
            <a:endParaRPr lang="en-US" altLang="en-US"/>
          </a:p>
        </p:txBody>
      </p:sp>
      <p:sp>
        <p:nvSpPr>
          <p:cNvPr id="51203" name="Rectangle 3"/>
          <p:cNvSpPr>
            <a:spLocks noGrp="1" noChangeArrowheads="1"/>
          </p:cNvSpPr>
          <p:nvPr>
            <p:ph type="dt" sz="quarter" idx="1"/>
          </p:nvPr>
        </p:nvSpPr>
        <p:spPr bwMode="auto">
          <a:xfrm>
            <a:off x="3970634" y="0"/>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8" rIns="93177" bIns="46588" numCol="1" anchor="t" anchorCtr="0" compatLnSpc="1">
            <a:prstTxWarp prst="textNoShape">
              <a:avLst/>
            </a:prstTxWarp>
          </a:bodyPr>
          <a:lstStyle>
            <a:lvl1pPr algn="r" defTabSz="931008">
              <a:defRPr sz="1200">
                <a:latin typeface="Times New Roman" pitchFamily="18" charset="0"/>
              </a:defRPr>
            </a:lvl1pPr>
          </a:lstStyle>
          <a:p>
            <a:endParaRPr lang="en-US" altLang="en-US"/>
          </a:p>
        </p:txBody>
      </p:sp>
      <p:sp>
        <p:nvSpPr>
          <p:cNvPr id="51204" name="Rectangle 4"/>
          <p:cNvSpPr>
            <a:spLocks noGrp="1" noChangeArrowheads="1"/>
          </p:cNvSpPr>
          <p:nvPr>
            <p:ph type="ftr" sz="quarter" idx="2"/>
          </p:nvPr>
        </p:nvSpPr>
        <p:spPr bwMode="auto">
          <a:xfrm>
            <a:off x="0" y="8830621"/>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8" rIns="93177" bIns="46588" numCol="1" anchor="b" anchorCtr="0" compatLnSpc="1">
            <a:prstTxWarp prst="textNoShape">
              <a:avLst/>
            </a:prstTxWarp>
          </a:bodyPr>
          <a:lstStyle>
            <a:lvl1pPr defTabSz="931008">
              <a:defRPr sz="1200">
                <a:latin typeface="Times New Roman" pitchFamily="18" charset="0"/>
              </a:defRPr>
            </a:lvl1pPr>
          </a:lstStyle>
          <a:p>
            <a:endParaRPr lang="en-US" altLang="en-US"/>
          </a:p>
        </p:txBody>
      </p:sp>
      <p:sp>
        <p:nvSpPr>
          <p:cNvPr id="51205" name="Rectangle 5"/>
          <p:cNvSpPr>
            <a:spLocks noGrp="1" noChangeArrowheads="1"/>
          </p:cNvSpPr>
          <p:nvPr>
            <p:ph type="sldNum" sz="quarter" idx="3"/>
          </p:nvPr>
        </p:nvSpPr>
        <p:spPr bwMode="auto">
          <a:xfrm>
            <a:off x="3970634" y="8830621"/>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8" rIns="93177" bIns="46588" numCol="1" anchor="b" anchorCtr="0" compatLnSpc="1">
            <a:prstTxWarp prst="textNoShape">
              <a:avLst/>
            </a:prstTxWarp>
          </a:bodyPr>
          <a:lstStyle>
            <a:lvl1pPr algn="r" defTabSz="931008">
              <a:defRPr sz="1200">
                <a:latin typeface="Times New Roman" pitchFamily="18" charset="0"/>
              </a:defRPr>
            </a:lvl1pPr>
          </a:lstStyle>
          <a:p>
            <a:fld id="{E1E6BCF9-3E0B-43CE-B37B-6A2113EE648E}" type="slidenum">
              <a:rPr lang="en-US" altLang="en-US"/>
              <a:pPr/>
              <a:t>‹#›</a:t>
            </a:fld>
            <a:endParaRPr lang="en-US" altLang="en-US"/>
          </a:p>
        </p:txBody>
      </p:sp>
    </p:spTree>
    <p:extLst>
      <p:ext uri="{BB962C8B-B14F-4D97-AF65-F5344CB8AC3E}">
        <p14:creationId xmlns:p14="http://schemas.microsoft.com/office/powerpoint/2010/main" val="6155711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8" rIns="93177" bIns="46588" numCol="1" anchor="t" anchorCtr="0" compatLnSpc="1">
            <a:prstTxWarp prst="textNoShape">
              <a:avLst/>
            </a:prstTxWarp>
          </a:bodyPr>
          <a:lstStyle>
            <a:lvl1pPr defTabSz="931008">
              <a:defRPr sz="1200">
                <a:latin typeface="Times New Roman" pitchFamily="18" charset="0"/>
              </a:defRPr>
            </a:lvl1pPr>
          </a:lstStyle>
          <a:p>
            <a:endParaRPr lang="en-US" altLang="en-US"/>
          </a:p>
        </p:txBody>
      </p:sp>
      <p:sp>
        <p:nvSpPr>
          <p:cNvPr id="50179" name="Rectangle 3"/>
          <p:cNvSpPr>
            <a:spLocks noGrp="1" noChangeArrowheads="1"/>
          </p:cNvSpPr>
          <p:nvPr>
            <p:ph type="dt" idx="1"/>
          </p:nvPr>
        </p:nvSpPr>
        <p:spPr bwMode="auto">
          <a:xfrm>
            <a:off x="3970634" y="0"/>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8" rIns="93177" bIns="46588" numCol="1" anchor="t" anchorCtr="0" compatLnSpc="1">
            <a:prstTxWarp prst="textNoShape">
              <a:avLst/>
            </a:prstTxWarp>
          </a:bodyPr>
          <a:lstStyle>
            <a:lvl1pPr algn="r" defTabSz="931008">
              <a:defRPr sz="1200">
                <a:latin typeface="Times New Roman" pitchFamily="18" charset="0"/>
              </a:defRPr>
            </a:lvl1pPr>
          </a:lstStyle>
          <a:p>
            <a:endParaRPr lang="en-US" altLang="en-US"/>
          </a:p>
        </p:txBody>
      </p:sp>
      <p:sp>
        <p:nvSpPr>
          <p:cNvPr id="50180" name="Rectangle 4"/>
          <p:cNvSpPr>
            <a:spLocks noGrp="1" noRot="1" noChangeAspect="1" noChangeArrowheads="1" noTextEdit="1"/>
          </p:cNvSpPr>
          <p:nvPr>
            <p:ph type="sldImg" idx="2"/>
          </p:nvPr>
        </p:nvSpPr>
        <p:spPr bwMode="auto">
          <a:xfrm>
            <a:off x="406400" y="698500"/>
            <a:ext cx="61976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0181" name="Rectangle 5"/>
          <p:cNvSpPr>
            <a:spLocks noGrp="1" noChangeArrowheads="1"/>
          </p:cNvSpPr>
          <p:nvPr>
            <p:ph type="body" sz="quarter" idx="3"/>
          </p:nvPr>
        </p:nvSpPr>
        <p:spPr bwMode="auto">
          <a:xfrm>
            <a:off x="701362" y="4416111"/>
            <a:ext cx="5607678" cy="4182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8" rIns="93177" bIns="4658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0182" name="Rectangle 6"/>
          <p:cNvSpPr>
            <a:spLocks noGrp="1" noChangeArrowheads="1"/>
          </p:cNvSpPr>
          <p:nvPr>
            <p:ph type="ftr" sz="quarter" idx="4"/>
          </p:nvPr>
        </p:nvSpPr>
        <p:spPr bwMode="auto">
          <a:xfrm>
            <a:off x="0" y="8830621"/>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8" rIns="93177" bIns="46588" numCol="1" anchor="b" anchorCtr="0" compatLnSpc="1">
            <a:prstTxWarp prst="textNoShape">
              <a:avLst/>
            </a:prstTxWarp>
          </a:bodyPr>
          <a:lstStyle>
            <a:lvl1pPr defTabSz="931008">
              <a:defRPr sz="1200">
                <a:latin typeface="Times New Roman" pitchFamily="18" charset="0"/>
              </a:defRPr>
            </a:lvl1pPr>
          </a:lstStyle>
          <a:p>
            <a:endParaRPr lang="en-US" altLang="en-US"/>
          </a:p>
        </p:txBody>
      </p:sp>
      <p:sp>
        <p:nvSpPr>
          <p:cNvPr id="50183" name="Rectangle 7"/>
          <p:cNvSpPr>
            <a:spLocks noGrp="1" noChangeArrowheads="1"/>
          </p:cNvSpPr>
          <p:nvPr>
            <p:ph type="sldNum" sz="quarter" idx="5"/>
          </p:nvPr>
        </p:nvSpPr>
        <p:spPr bwMode="auto">
          <a:xfrm>
            <a:off x="3970634" y="8830621"/>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8" rIns="93177" bIns="46588" numCol="1" anchor="b" anchorCtr="0" compatLnSpc="1">
            <a:prstTxWarp prst="textNoShape">
              <a:avLst/>
            </a:prstTxWarp>
          </a:bodyPr>
          <a:lstStyle>
            <a:lvl1pPr algn="r" defTabSz="931008">
              <a:defRPr sz="1200">
                <a:latin typeface="Times New Roman" pitchFamily="18" charset="0"/>
              </a:defRPr>
            </a:lvl1pPr>
          </a:lstStyle>
          <a:p>
            <a:fld id="{DB343B90-F427-4BDA-9268-A9A5DF58FACD}" type="slidenum">
              <a:rPr lang="en-US" altLang="en-US"/>
              <a:pPr/>
              <a:t>‹#›</a:t>
            </a:fld>
            <a:endParaRPr lang="en-US" altLang="en-US"/>
          </a:p>
        </p:txBody>
      </p:sp>
    </p:spTree>
    <p:extLst>
      <p:ext uri="{BB962C8B-B14F-4D97-AF65-F5344CB8AC3E}">
        <p14:creationId xmlns:p14="http://schemas.microsoft.com/office/powerpoint/2010/main" val="4909113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968769-BB1A-4DD1-8611-EE68D712555D}" type="slidenum">
              <a:rPr lang="en-US" altLang="en-US"/>
              <a:pPr/>
              <a:t>1</a:t>
            </a:fld>
            <a:endParaRPr lang="en-US" altLang="en-US"/>
          </a:p>
        </p:txBody>
      </p:sp>
      <p:sp>
        <p:nvSpPr>
          <p:cNvPr id="52226" name="Rectangle 2"/>
          <p:cNvSpPr>
            <a:spLocks noGrp="1" noRot="1" noChangeAspect="1" noChangeArrowheads="1" noTextEdit="1"/>
          </p:cNvSpPr>
          <p:nvPr>
            <p:ph type="sldImg"/>
          </p:nvPr>
        </p:nvSpPr>
        <p:spPr>
          <a:xfrm>
            <a:off x="406400" y="698500"/>
            <a:ext cx="6197600" cy="3486150"/>
          </a:xfrm>
          <a:ln/>
        </p:spPr>
      </p:sp>
      <p:sp>
        <p:nvSpPr>
          <p:cNvPr id="5222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968769-BB1A-4DD1-8611-EE68D712555D}" type="slidenum">
              <a:rPr lang="en-US" altLang="en-US"/>
              <a:pPr/>
              <a:t>11</a:t>
            </a:fld>
            <a:endParaRPr lang="en-US" altLang="en-US"/>
          </a:p>
        </p:txBody>
      </p:sp>
      <p:sp>
        <p:nvSpPr>
          <p:cNvPr id="52226" name="Rectangle 2"/>
          <p:cNvSpPr>
            <a:spLocks noGrp="1" noRot="1" noChangeAspect="1" noChangeArrowheads="1" noTextEdit="1"/>
          </p:cNvSpPr>
          <p:nvPr>
            <p:ph type="sldImg"/>
          </p:nvPr>
        </p:nvSpPr>
        <p:spPr>
          <a:xfrm>
            <a:off x="406400" y="698500"/>
            <a:ext cx="6197600" cy="3486150"/>
          </a:xfrm>
          <a:ln/>
        </p:spPr>
      </p:sp>
      <p:sp>
        <p:nvSpPr>
          <p:cNvPr id="5222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358086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9937CD5-EE18-4788-91D6-8BB3C728E208}" type="slidenum">
              <a:rPr lang="en-US" altLang="en-US"/>
              <a:pPr/>
              <a:t>‹#›</a:t>
            </a:fld>
            <a:endParaRPr lang="en-US" altLang="en-US"/>
          </a:p>
        </p:txBody>
      </p:sp>
    </p:spTree>
    <p:extLst>
      <p:ext uri="{BB962C8B-B14F-4D97-AF65-F5344CB8AC3E}">
        <p14:creationId xmlns:p14="http://schemas.microsoft.com/office/powerpoint/2010/main" val="973827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63AF644-E73C-4786-A5DA-1FD98050ED30}" type="slidenum">
              <a:rPr lang="en-US" altLang="en-US"/>
              <a:pPr/>
              <a:t>‹#›</a:t>
            </a:fld>
            <a:endParaRPr lang="en-US" altLang="en-US"/>
          </a:p>
        </p:txBody>
      </p:sp>
    </p:spTree>
    <p:extLst>
      <p:ext uri="{BB962C8B-B14F-4D97-AF65-F5344CB8AC3E}">
        <p14:creationId xmlns:p14="http://schemas.microsoft.com/office/powerpoint/2010/main" val="1168028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6EE54EB-5442-455B-8B75-4E5BBC42784D}" type="slidenum">
              <a:rPr lang="en-US" altLang="en-US"/>
              <a:pPr/>
              <a:t>‹#›</a:t>
            </a:fld>
            <a:endParaRPr lang="en-US" altLang="en-US"/>
          </a:p>
        </p:txBody>
      </p:sp>
    </p:spTree>
    <p:extLst>
      <p:ext uri="{BB962C8B-B14F-4D97-AF65-F5344CB8AC3E}">
        <p14:creationId xmlns:p14="http://schemas.microsoft.com/office/powerpoint/2010/main" val="334586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9850E9C-E24D-4BBF-ACB3-D5BA25D19911}" type="slidenum">
              <a:rPr lang="en-US" altLang="en-US"/>
              <a:pPr/>
              <a:t>‹#›</a:t>
            </a:fld>
            <a:endParaRPr lang="en-US" altLang="en-US"/>
          </a:p>
        </p:txBody>
      </p:sp>
    </p:spTree>
    <p:extLst>
      <p:ext uri="{BB962C8B-B14F-4D97-AF65-F5344CB8AC3E}">
        <p14:creationId xmlns:p14="http://schemas.microsoft.com/office/powerpoint/2010/main" val="1164079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B997C42-4B5C-4067-ABF1-F0C73766E6FA}" type="slidenum">
              <a:rPr lang="en-US" altLang="en-US"/>
              <a:pPr/>
              <a:t>‹#›</a:t>
            </a:fld>
            <a:endParaRPr lang="en-US" altLang="en-US"/>
          </a:p>
        </p:txBody>
      </p:sp>
    </p:spTree>
    <p:extLst>
      <p:ext uri="{BB962C8B-B14F-4D97-AF65-F5344CB8AC3E}">
        <p14:creationId xmlns:p14="http://schemas.microsoft.com/office/powerpoint/2010/main" val="563772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A1FEF11-DC12-4217-A9A4-A499509901DA}" type="slidenum">
              <a:rPr lang="en-US" altLang="en-US"/>
              <a:pPr/>
              <a:t>‹#›</a:t>
            </a:fld>
            <a:endParaRPr lang="en-US" altLang="en-US"/>
          </a:p>
        </p:txBody>
      </p:sp>
    </p:spTree>
    <p:extLst>
      <p:ext uri="{BB962C8B-B14F-4D97-AF65-F5344CB8AC3E}">
        <p14:creationId xmlns:p14="http://schemas.microsoft.com/office/powerpoint/2010/main" val="1879525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6B913E0D-FD13-417C-8DB9-A13E11C735D9}" type="slidenum">
              <a:rPr lang="en-US" altLang="en-US"/>
              <a:pPr/>
              <a:t>‹#›</a:t>
            </a:fld>
            <a:endParaRPr lang="en-US" altLang="en-US"/>
          </a:p>
        </p:txBody>
      </p:sp>
    </p:spTree>
    <p:extLst>
      <p:ext uri="{BB962C8B-B14F-4D97-AF65-F5344CB8AC3E}">
        <p14:creationId xmlns:p14="http://schemas.microsoft.com/office/powerpoint/2010/main" val="4234658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B85F9CB7-8FAC-46E5-8E24-9BCC1B34443D}" type="slidenum">
              <a:rPr lang="en-US" altLang="en-US"/>
              <a:pPr/>
              <a:t>‹#›</a:t>
            </a:fld>
            <a:endParaRPr lang="en-US" altLang="en-US"/>
          </a:p>
        </p:txBody>
      </p:sp>
    </p:spTree>
    <p:extLst>
      <p:ext uri="{BB962C8B-B14F-4D97-AF65-F5344CB8AC3E}">
        <p14:creationId xmlns:p14="http://schemas.microsoft.com/office/powerpoint/2010/main" val="1667380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E45EB856-80B2-48F9-B378-212936ECECD5}" type="slidenum">
              <a:rPr lang="en-US" altLang="en-US"/>
              <a:pPr/>
              <a:t>‹#›</a:t>
            </a:fld>
            <a:endParaRPr lang="en-US" altLang="en-US"/>
          </a:p>
        </p:txBody>
      </p:sp>
    </p:spTree>
    <p:extLst>
      <p:ext uri="{BB962C8B-B14F-4D97-AF65-F5344CB8AC3E}">
        <p14:creationId xmlns:p14="http://schemas.microsoft.com/office/powerpoint/2010/main" val="244739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2B3EB0C-FED7-4031-A91E-C581596A0E52}" type="slidenum">
              <a:rPr lang="en-US" altLang="en-US"/>
              <a:pPr/>
              <a:t>‹#›</a:t>
            </a:fld>
            <a:endParaRPr lang="en-US" altLang="en-US"/>
          </a:p>
        </p:txBody>
      </p:sp>
    </p:spTree>
    <p:extLst>
      <p:ext uri="{BB962C8B-B14F-4D97-AF65-F5344CB8AC3E}">
        <p14:creationId xmlns:p14="http://schemas.microsoft.com/office/powerpoint/2010/main" val="2642636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C00D936-ECB6-4444-AF86-1FDA3430BD4C}" type="slidenum">
              <a:rPr lang="en-US" altLang="en-US"/>
              <a:pPr/>
              <a:t>‹#›</a:t>
            </a:fld>
            <a:endParaRPr lang="en-US" altLang="en-US"/>
          </a:p>
        </p:txBody>
      </p:sp>
    </p:spTree>
    <p:extLst>
      <p:ext uri="{BB962C8B-B14F-4D97-AF65-F5344CB8AC3E}">
        <p14:creationId xmlns:p14="http://schemas.microsoft.com/office/powerpoint/2010/main" val="2992877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lt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ltLang="en-U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0934E5A4-DA15-4DC8-9F3E-67C6F866159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300" name="Picture 12" descr="Fresno County4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5914" y="765175"/>
            <a:ext cx="6516687" cy="5386388"/>
          </a:xfrm>
          <a:prstGeom prst="rect">
            <a:avLst/>
          </a:prstGeom>
          <a:noFill/>
          <a:extLst>
            <a:ext uri="{909E8E84-426E-40DD-AFC4-6F175D3DCCD1}">
              <a14:hiddenFill xmlns:a14="http://schemas.microsoft.com/office/drawing/2010/main">
                <a:solidFill>
                  <a:srgbClr val="FFFFFF"/>
                </a:solidFill>
              </a14:hiddenFill>
            </a:ext>
          </a:extLst>
        </p:spPr>
      </p:pic>
      <p:pic>
        <p:nvPicPr>
          <p:cNvPr id="12301" name="Picture 13" descr="County Seal"/>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33600" y="381001"/>
            <a:ext cx="1055688" cy="1038225"/>
          </a:xfrm>
          <a:prstGeom prst="rect">
            <a:avLst/>
          </a:prstGeom>
          <a:noFill/>
          <a:extLst>
            <a:ext uri="{909E8E84-426E-40DD-AFC4-6F175D3DCCD1}">
              <a14:hiddenFill xmlns:a14="http://schemas.microsoft.com/office/drawing/2010/main">
                <a:solidFill>
                  <a:srgbClr val="FFFFFF"/>
                </a:solidFill>
              </a14:hiddenFill>
            </a:ext>
          </a:extLst>
        </p:spPr>
      </p:pic>
      <p:sp>
        <p:nvSpPr>
          <p:cNvPr id="12302" name="Rectangle 14"/>
          <p:cNvSpPr>
            <a:spLocks noChangeArrowheads="1"/>
          </p:cNvSpPr>
          <p:nvPr/>
        </p:nvSpPr>
        <p:spPr bwMode="auto">
          <a:xfrm>
            <a:off x="263352" y="260350"/>
            <a:ext cx="11665296" cy="6324600"/>
          </a:xfrm>
          <a:prstGeom prst="rect">
            <a:avLst/>
          </a:prstGeom>
          <a:noFill/>
          <a:ln w="57150">
            <a:solidFill>
              <a:srgbClr val="0047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4" name="Text Box 16"/>
          <p:cNvSpPr txBox="1">
            <a:spLocks noChangeArrowheads="1"/>
          </p:cNvSpPr>
          <p:nvPr/>
        </p:nvSpPr>
        <p:spPr bwMode="auto">
          <a:xfrm>
            <a:off x="3124200" y="609600"/>
            <a:ext cx="75438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200" b="1" u="sng">
                <a:solidFill>
                  <a:srgbClr val="006600"/>
                </a:solidFill>
                <a:latin typeface="Times New Roman" pitchFamily="18" charset="0"/>
              </a:rPr>
              <a:t>DEPARTMENT of PUBLIC WORKS and PLANNING</a:t>
            </a:r>
            <a:endParaRPr lang="en-US" altLang="en-US" sz="2400">
              <a:latin typeface="Times New Roman" pitchFamily="18" charset="0"/>
            </a:endParaRPr>
          </a:p>
        </p:txBody>
      </p:sp>
      <p:sp>
        <p:nvSpPr>
          <p:cNvPr id="12306" name="Text Box 18"/>
          <p:cNvSpPr txBox="1">
            <a:spLocks noChangeArrowheads="1"/>
          </p:cNvSpPr>
          <p:nvPr/>
        </p:nvSpPr>
        <p:spPr bwMode="auto">
          <a:xfrm>
            <a:off x="3159125" y="925513"/>
            <a:ext cx="4495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800" b="1" dirty="0">
                <a:solidFill>
                  <a:srgbClr val="006600"/>
                </a:solidFill>
                <a:latin typeface="Times New Roman" pitchFamily="18" charset="0"/>
              </a:rPr>
              <a:t>DEVELOPMENT SERVICES DIVISION</a:t>
            </a:r>
          </a:p>
        </p:txBody>
      </p:sp>
      <p:sp>
        <p:nvSpPr>
          <p:cNvPr id="2" name="TextBox 1">
            <a:extLst>
              <a:ext uri="{FF2B5EF4-FFF2-40B4-BE49-F238E27FC236}">
                <a16:creationId xmlns:a16="http://schemas.microsoft.com/office/drawing/2014/main" id="{807E1CF3-B221-4D49-93F6-274AF6924CB0}"/>
              </a:ext>
            </a:extLst>
          </p:cNvPr>
          <p:cNvSpPr txBox="1"/>
          <p:nvPr/>
        </p:nvSpPr>
        <p:spPr>
          <a:xfrm>
            <a:off x="1559496" y="2132856"/>
            <a:ext cx="9649072" cy="2800767"/>
          </a:xfrm>
          <a:prstGeom prst="rect">
            <a:avLst/>
          </a:prstGeom>
          <a:noFill/>
        </p:spPr>
        <p:txBody>
          <a:bodyPr wrap="square" rtlCol="0">
            <a:spAutoFit/>
          </a:bodyPr>
          <a:lstStyle/>
          <a:p>
            <a:pPr algn="ctr"/>
            <a:r>
              <a:rPr lang="en-US" sz="4400" b="1" dirty="0">
                <a:solidFill>
                  <a:schemeClr val="accent6"/>
                </a:solidFill>
                <a:latin typeface="Arial" panose="020B0604020202020204" pitchFamily="34" charset="0"/>
                <a:cs typeface="Arial" panose="020B0604020202020204" pitchFamily="34" charset="0"/>
              </a:rPr>
              <a:t>Amendment to Text No. 381</a:t>
            </a:r>
          </a:p>
          <a:p>
            <a:pPr algn="ctr"/>
            <a:endParaRPr lang="en-US" sz="4400" b="1" dirty="0">
              <a:solidFill>
                <a:schemeClr val="accent6"/>
              </a:solidFill>
              <a:latin typeface="Arial" panose="020B0604020202020204" pitchFamily="34" charset="0"/>
              <a:cs typeface="Arial" panose="020B0604020202020204" pitchFamily="34" charset="0"/>
            </a:endParaRPr>
          </a:p>
          <a:p>
            <a:pPr algn="ctr"/>
            <a:r>
              <a:rPr lang="en-US" sz="4400" b="1" dirty="0">
                <a:solidFill>
                  <a:schemeClr val="accent6"/>
                </a:solidFill>
                <a:latin typeface="Arial" panose="020B0604020202020204" pitchFamily="34" charset="0"/>
                <a:cs typeface="Arial" panose="020B0604020202020204" pitchFamily="34" charset="0"/>
              </a:rPr>
              <a:t>County of Fresno</a:t>
            </a:r>
          </a:p>
          <a:p>
            <a:pPr algn="ctr"/>
            <a:endParaRPr lang="en-US" sz="4400" dirty="0">
              <a:solidFill>
                <a:schemeClr val="accent6"/>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DCD4C-032F-48D7-9BFC-4FB86CE32EB1}"/>
              </a:ext>
            </a:extLst>
          </p:cNvPr>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r>
              <a:rPr lang="en-US" dirty="0">
                <a:solidFill>
                  <a:srgbClr val="000082"/>
                </a:solidFill>
                <a:latin typeface="Arial" panose="020B0604020202020204" pitchFamily="34" charset="0"/>
                <a:cs typeface="Arial" panose="020B0604020202020204" pitchFamily="34" charset="0"/>
              </a:rPr>
              <a:t>Necessary Actions</a:t>
            </a:r>
          </a:p>
        </p:txBody>
      </p:sp>
      <p:sp>
        <p:nvSpPr>
          <p:cNvPr id="3" name="Content Placeholder 2">
            <a:extLst>
              <a:ext uri="{FF2B5EF4-FFF2-40B4-BE49-F238E27FC236}">
                <a16:creationId xmlns:a16="http://schemas.microsoft.com/office/drawing/2014/main" id="{2D167167-5977-4E04-AF64-5133AC5B0329}"/>
              </a:ext>
            </a:extLst>
          </p:cNvPr>
          <p:cNvSpPr>
            <a:spLocks noGrp="1"/>
          </p:cNvSpPr>
          <p:nvPr>
            <p:ph idx="1"/>
          </p:nvPr>
        </p:nvSpPr>
        <p:spPr>
          <a:xfrm>
            <a:off x="914400" y="2060848"/>
            <a:ext cx="10363200" cy="4536504"/>
          </a:xfrm>
        </p:spPr>
        <p:txBody>
          <a:bodyPr/>
          <a:lstStyle/>
          <a:p>
            <a:pPr>
              <a:buFont typeface="+mj-lt"/>
              <a:buAutoNum type="arabicPeriod"/>
            </a:pPr>
            <a:endParaRPr lang="en-US" sz="1400" i="1" dirty="0">
              <a:solidFill>
                <a:srgbClr val="000082"/>
              </a:solidFill>
              <a:latin typeface="Arial" panose="020B0604020202020204" pitchFamily="34" charset="0"/>
              <a:cs typeface="Arial" panose="020B0604020202020204" pitchFamily="34" charset="0"/>
            </a:endParaRPr>
          </a:p>
          <a:p>
            <a:pPr marL="0" indent="0">
              <a:buNone/>
            </a:pPr>
            <a:r>
              <a:rPr lang="en-US" sz="1800" dirty="0">
                <a:solidFill>
                  <a:srgbClr val="000082"/>
                </a:solidFill>
                <a:latin typeface="Arial" panose="020B0604020202020204" pitchFamily="34" charset="0"/>
                <a:cs typeface="Arial" panose="020B0604020202020204" pitchFamily="34" charset="0"/>
              </a:rPr>
              <a:t>Recommended Motion (Approval Action) </a:t>
            </a:r>
          </a:p>
          <a:p>
            <a:pPr marL="0" indent="0">
              <a:buNone/>
            </a:pPr>
            <a:r>
              <a:rPr lang="en-US" sz="1800" dirty="0">
                <a:solidFill>
                  <a:srgbClr val="000082"/>
                </a:solidFill>
                <a:latin typeface="Arial" panose="020B0604020202020204" pitchFamily="34" charset="0"/>
                <a:cs typeface="Arial" panose="020B0604020202020204" pitchFamily="34" charset="0"/>
              </a:rPr>
              <a:t>	</a:t>
            </a:r>
          </a:p>
          <a:p>
            <a:pPr>
              <a:buFont typeface="+mj-lt"/>
              <a:buAutoNum type="arabicPeriod"/>
            </a:pPr>
            <a:r>
              <a:rPr lang="en-US" sz="1800" dirty="0">
                <a:solidFill>
                  <a:srgbClr val="000082"/>
                </a:solidFill>
                <a:latin typeface="Arial" panose="020B0604020202020204" pitchFamily="34" charset="0"/>
                <a:cs typeface="Arial" panose="020B0604020202020204" pitchFamily="34" charset="0"/>
              </a:rPr>
              <a:t>Recommend that the Board of Supervisors approve Amendment to Text No. 381 modifying the text of the Fresno County Zoning Ordinance to address programs identified in the 5th Cycle Housing Element (Program 10), recent litigation, and state mandated modifications related to Health and Safety Code Sections 17008, 17021.5, 17021.6 and 17021.8 related to employee and farmworker housing; and</a:t>
            </a:r>
          </a:p>
          <a:p>
            <a:pPr>
              <a:buFont typeface="+mj-lt"/>
              <a:buAutoNum type="arabicPeriod"/>
            </a:pPr>
            <a:endParaRPr lang="en-US" sz="1800" dirty="0">
              <a:solidFill>
                <a:srgbClr val="000082"/>
              </a:solidFill>
              <a:latin typeface="Arial" panose="020B0604020202020204" pitchFamily="34" charset="0"/>
              <a:cs typeface="Arial" panose="020B0604020202020204" pitchFamily="34" charset="0"/>
            </a:endParaRPr>
          </a:p>
          <a:p>
            <a:pPr>
              <a:buFont typeface="+mj-lt"/>
              <a:buAutoNum type="arabicPeriod"/>
            </a:pPr>
            <a:r>
              <a:rPr lang="en-US" sz="1800" dirty="0">
                <a:solidFill>
                  <a:srgbClr val="000082"/>
                </a:solidFill>
                <a:latin typeface="Arial" panose="020B0604020202020204" pitchFamily="34" charset="0"/>
                <a:cs typeface="Arial" panose="020B0604020202020204" pitchFamily="34" charset="0"/>
              </a:rPr>
              <a:t>Recommend the Board of Supervisors determine that the above Recommended Actions are exempt from the California Environmental Quality Act; and</a:t>
            </a:r>
          </a:p>
          <a:p>
            <a:pPr>
              <a:buFont typeface="+mj-lt"/>
              <a:buAutoNum type="arabicPeriod"/>
            </a:pPr>
            <a:endParaRPr lang="en-US" sz="1800" dirty="0">
              <a:solidFill>
                <a:srgbClr val="000082"/>
              </a:solidFill>
              <a:latin typeface="Arial" panose="020B0604020202020204" pitchFamily="34" charset="0"/>
              <a:cs typeface="Arial" panose="020B0604020202020204" pitchFamily="34" charset="0"/>
            </a:endParaRPr>
          </a:p>
          <a:p>
            <a:pPr>
              <a:buFont typeface="+mj-lt"/>
              <a:buAutoNum type="arabicPeriod"/>
            </a:pPr>
            <a:r>
              <a:rPr lang="en-US" sz="1800" dirty="0">
                <a:solidFill>
                  <a:srgbClr val="000082"/>
                </a:solidFill>
                <a:latin typeface="Arial" panose="020B0604020202020204" pitchFamily="34" charset="0"/>
                <a:cs typeface="Arial" panose="020B0604020202020204" pitchFamily="34" charset="0"/>
              </a:rPr>
              <a:t>Direct the Secretary to prepare a Resolution forwarding AT 381 to the Board of Supervisors with a recommendation to approval.</a:t>
            </a:r>
          </a:p>
          <a:p>
            <a:pPr marL="0" indent="0">
              <a:buNone/>
            </a:pPr>
            <a:endParaRPr lang="en-US" sz="1400" i="1" dirty="0">
              <a:solidFill>
                <a:srgbClr val="000082"/>
              </a:solidFill>
              <a:latin typeface="Arial" panose="020B0604020202020204" pitchFamily="34" charset="0"/>
              <a:cs typeface="Arial" panose="020B0604020202020204" pitchFamily="34" charset="0"/>
            </a:endParaRPr>
          </a:p>
          <a:p>
            <a:pPr marL="0" indent="0">
              <a:buNone/>
            </a:pPr>
            <a:endParaRPr lang="en-US" sz="1600" dirty="0">
              <a:solidFill>
                <a:srgbClr val="000082"/>
              </a:solidFill>
              <a:latin typeface="Arial" panose="020B0604020202020204" pitchFamily="34" charset="0"/>
              <a:cs typeface="Arial" panose="020B0604020202020204" pitchFamily="34" charset="0"/>
            </a:endParaRPr>
          </a:p>
          <a:p>
            <a:pPr marL="0" indent="0">
              <a:buNone/>
            </a:pPr>
            <a:endParaRPr lang="en-US" sz="1600" dirty="0">
              <a:solidFill>
                <a:srgbClr val="00008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3772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300" name="Picture 12" descr="Fresno County4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5914" y="765175"/>
            <a:ext cx="6516687" cy="5386388"/>
          </a:xfrm>
          <a:prstGeom prst="rect">
            <a:avLst/>
          </a:prstGeom>
          <a:noFill/>
          <a:extLst>
            <a:ext uri="{909E8E84-426E-40DD-AFC4-6F175D3DCCD1}">
              <a14:hiddenFill xmlns:a14="http://schemas.microsoft.com/office/drawing/2010/main">
                <a:solidFill>
                  <a:srgbClr val="FFFFFF"/>
                </a:solidFill>
              </a14:hiddenFill>
            </a:ext>
          </a:extLst>
        </p:spPr>
      </p:pic>
      <p:pic>
        <p:nvPicPr>
          <p:cNvPr id="12301" name="Picture 13" descr="County Seal"/>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33600" y="381001"/>
            <a:ext cx="1055688" cy="1038225"/>
          </a:xfrm>
          <a:prstGeom prst="rect">
            <a:avLst/>
          </a:prstGeom>
          <a:noFill/>
          <a:extLst>
            <a:ext uri="{909E8E84-426E-40DD-AFC4-6F175D3DCCD1}">
              <a14:hiddenFill xmlns:a14="http://schemas.microsoft.com/office/drawing/2010/main">
                <a:solidFill>
                  <a:srgbClr val="FFFFFF"/>
                </a:solidFill>
              </a14:hiddenFill>
            </a:ext>
          </a:extLst>
        </p:spPr>
      </p:pic>
      <p:sp>
        <p:nvSpPr>
          <p:cNvPr id="12302" name="Rectangle 14"/>
          <p:cNvSpPr>
            <a:spLocks noChangeArrowheads="1"/>
          </p:cNvSpPr>
          <p:nvPr/>
        </p:nvSpPr>
        <p:spPr bwMode="auto">
          <a:xfrm>
            <a:off x="263352" y="260350"/>
            <a:ext cx="11665296" cy="6324600"/>
          </a:xfrm>
          <a:prstGeom prst="rect">
            <a:avLst/>
          </a:prstGeom>
          <a:noFill/>
          <a:ln w="57150">
            <a:solidFill>
              <a:srgbClr val="0047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4" name="Text Box 16"/>
          <p:cNvSpPr txBox="1">
            <a:spLocks noChangeArrowheads="1"/>
          </p:cNvSpPr>
          <p:nvPr/>
        </p:nvSpPr>
        <p:spPr bwMode="auto">
          <a:xfrm>
            <a:off x="3124200" y="609600"/>
            <a:ext cx="75438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200" b="1" u="sng">
                <a:solidFill>
                  <a:srgbClr val="006600"/>
                </a:solidFill>
                <a:latin typeface="Times New Roman" pitchFamily="18" charset="0"/>
              </a:rPr>
              <a:t>DEPARTMENT of PUBLIC WORKS and PLANNING</a:t>
            </a:r>
            <a:endParaRPr lang="en-US" altLang="en-US" sz="2400">
              <a:latin typeface="Times New Roman" pitchFamily="18" charset="0"/>
            </a:endParaRPr>
          </a:p>
        </p:txBody>
      </p:sp>
      <p:sp>
        <p:nvSpPr>
          <p:cNvPr id="12306" name="Text Box 18"/>
          <p:cNvSpPr txBox="1">
            <a:spLocks noChangeArrowheads="1"/>
          </p:cNvSpPr>
          <p:nvPr/>
        </p:nvSpPr>
        <p:spPr bwMode="auto">
          <a:xfrm>
            <a:off x="3159125" y="925513"/>
            <a:ext cx="4495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800" b="1" dirty="0">
                <a:solidFill>
                  <a:srgbClr val="006600"/>
                </a:solidFill>
                <a:latin typeface="Times New Roman" pitchFamily="18" charset="0"/>
              </a:rPr>
              <a:t>DEVELOPMENT SERVICES DIVISION</a:t>
            </a:r>
          </a:p>
        </p:txBody>
      </p:sp>
      <p:sp>
        <p:nvSpPr>
          <p:cNvPr id="2" name="TextBox 1">
            <a:extLst>
              <a:ext uri="{FF2B5EF4-FFF2-40B4-BE49-F238E27FC236}">
                <a16:creationId xmlns:a16="http://schemas.microsoft.com/office/drawing/2014/main" id="{807E1CF3-B221-4D49-93F6-274AF6924CB0}"/>
              </a:ext>
            </a:extLst>
          </p:cNvPr>
          <p:cNvSpPr txBox="1"/>
          <p:nvPr/>
        </p:nvSpPr>
        <p:spPr>
          <a:xfrm>
            <a:off x="1559496" y="2132856"/>
            <a:ext cx="9649072" cy="2800767"/>
          </a:xfrm>
          <a:prstGeom prst="rect">
            <a:avLst/>
          </a:prstGeom>
          <a:noFill/>
        </p:spPr>
        <p:txBody>
          <a:bodyPr wrap="square" rtlCol="0">
            <a:spAutoFit/>
          </a:bodyPr>
          <a:lstStyle/>
          <a:p>
            <a:pPr algn="ctr"/>
            <a:r>
              <a:rPr lang="en-US" sz="4400" b="1" dirty="0">
                <a:solidFill>
                  <a:schemeClr val="accent6"/>
                </a:solidFill>
                <a:latin typeface="Arial" panose="020B0604020202020204" pitchFamily="34" charset="0"/>
                <a:cs typeface="Arial" panose="020B0604020202020204" pitchFamily="34" charset="0"/>
              </a:rPr>
              <a:t>Amendment to Text No. 381</a:t>
            </a:r>
          </a:p>
          <a:p>
            <a:pPr algn="ctr"/>
            <a:endParaRPr lang="en-US" sz="4400" b="1" dirty="0">
              <a:solidFill>
                <a:schemeClr val="accent6"/>
              </a:solidFill>
              <a:latin typeface="Arial" panose="020B0604020202020204" pitchFamily="34" charset="0"/>
              <a:cs typeface="Arial" panose="020B0604020202020204" pitchFamily="34" charset="0"/>
            </a:endParaRPr>
          </a:p>
          <a:p>
            <a:pPr algn="ctr"/>
            <a:r>
              <a:rPr lang="en-US" sz="4400" b="1" dirty="0">
                <a:solidFill>
                  <a:schemeClr val="accent6"/>
                </a:solidFill>
                <a:latin typeface="Arial" panose="020B0604020202020204" pitchFamily="34" charset="0"/>
                <a:cs typeface="Arial" panose="020B0604020202020204" pitchFamily="34" charset="0"/>
              </a:rPr>
              <a:t>County of Fresno</a:t>
            </a:r>
          </a:p>
          <a:p>
            <a:pPr algn="ctr"/>
            <a:endParaRPr lang="en-US" sz="4400" dirty="0">
              <a:solidFill>
                <a:schemeClr val="accent6"/>
              </a:solidFill>
            </a:endParaRPr>
          </a:p>
        </p:txBody>
      </p:sp>
    </p:spTree>
    <p:extLst>
      <p:ext uri="{BB962C8B-B14F-4D97-AF65-F5344CB8AC3E}">
        <p14:creationId xmlns:p14="http://schemas.microsoft.com/office/powerpoint/2010/main" val="67834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313958" y="2097924"/>
            <a:ext cx="1927514" cy="110403"/>
          </a:xfrm>
          <a:custGeom>
            <a:avLst/>
            <a:gdLst/>
            <a:ahLst/>
            <a:cxnLst/>
            <a:rect l="l" t="t" r="r" b="b"/>
            <a:pathLst>
              <a:path w="2827020" h="161925">
                <a:moveTo>
                  <a:pt x="0" y="161544"/>
                </a:moveTo>
                <a:lnTo>
                  <a:pt x="2827020" y="161544"/>
                </a:lnTo>
                <a:lnTo>
                  <a:pt x="2827020" y="0"/>
                </a:lnTo>
                <a:lnTo>
                  <a:pt x="0" y="0"/>
                </a:lnTo>
                <a:lnTo>
                  <a:pt x="0" y="161544"/>
                </a:lnTo>
                <a:close/>
              </a:path>
            </a:pathLst>
          </a:custGeom>
          <a:solidFill>
            <a:srgbClr val="FFFF00"/>
          </a:solidFill>
        </p:spPr>
        <p:txBody>
          <a:bodyPr wrap="square" lIns="0" tIns="0" rIns="0" bIns="0" rtlCol="0"/>
          <a:lstStyle/>
          <a:p>
            <a:endParaRPr sz="682"/>
          </a:p>
        </p:txBody>
      </p:sp>
      <p:sp>
        <p:nvSpPr>
          <p:cNvPr id="3" name="object 3"/>
          <p:cNvSpPr/>
          <p:nvPr/>
        </p:nvSpPr>
        <p:spPr>
          <a:xfrm>
            <a:off x="4695306" y="4726824"/>
            <a:ext cx="349394" cy="109105"/>
          </a:xfrm>
          <a:custGeom>
            <a:avLst/>
            <a:gdLst/>
            <a:ahLst/>
            <a:cxnLst/>
            <a:rect l="l" t="t" r="r" b="b"/>
            <a:pathLst>
              <a:path w="512444" h="160020">
                <a:moveTo>
                  <a:pt x="0" y="160019"/>
                </a:moveTo>
                <a:lnTo>
                  <a:pt x="512063" y="160019"/>
                </a:lnTo>
                <a:lnTo>
                  <a:pt x="512063" y="0"/>
                </a:lnTo>
                <a:lnTo>
                  <a:pt x="0" y="0"/>
                </a:lnTo>
                <a:lnTo>
                  <a:pt x="0" y="160019"/>
                </a:lnTo>
                <a:close/>
              </a:path>
            </a:pathLst>
          </a:custGeom>
          <a:solidFill>
            <a:srgbClr val="FFFF00"/>
          </a:solidFill>
        </p:spPr>
        <p:txBody>
          <a:bodyPr wrap="square" lIns="0" tIns="0" rIns="0" bIns="0" rtlCol="0"/>
          <a:lstStyle/>
          <a:p>
            <a:endParaRPr sz="682"/>
          </a:p>
        </p:txBody>
      </p:sp>
      <p:sp>
        <p:nvSpPr>
          <p:cNvPr id="4" name="object 4"/>
          <p:cNvSpPr txBox="1"/>
          <p:nvPr/>
        </p:nvSpPr>
        <p:spPr>
          <a:xfrm>
            <a:off x="4061018" y="607521"/>
            <a:ext cx="4053320" cy="5957627"/>
          </a:xfrm>
          <a:prstGeom prst="rect">
            <a:avLst/>
          </a:prstGeom>
        </p:spPr>
        <p:txBody>
          <a:bodyPr vert="horz" wrap="square" lIns="0" tIns="8226" rIns="0" bIns="0" rtlCol="0">
            <a:spAutoFit/>
          </a:bodyPr>
          <a:lstStyle/>
          <a:p>
            <a:pPr marL="14287" algn="ctr">
              <a:spcBef>
                <a:spcPts val="65"/>
              </a:spcBef>
            </a:pPr>
            <a:r>
              <a:rPr sz="1091" spc="-3" dirty="0">
                <a:latin typeface="Arial"/>
                <a:cs typeface="Arial"/>
              </a:rPr>
              <a:t>EXHIBIT</a:t>
            </a:r>
            <a:r>
              <a:rPr sz="1091" spc="-7" dirty="0">
                <a:latin typeface="Arial"/>
                <a:cs typeface="Arial"/>
              </a:rPr>
              <a:t> </a:t>
            </a:r>
            <a:r>
              <a:rPr sz="1091" spc="-3" dirty="0">
                <a:latin typeface="Arial"/>
                <a:cs typeface="Arial"/>
              </a:rPr>
              <a:t>A</a:t>
            </a:r>
            <a:endParaRPr sz="1091">
              <a:latin typeface="Arial"/>
              <a:cs typeface="Arial"/>
            </a:endParaRPr>
          </a:p>
          <a:p>
            <a:pPr marL="16452" algn="ctr">
              <a:lnSpc>
                <a:spcPts val="880"/>
              </a:lnSpc>
              <a:spcBef>
                <a:spcPts val="832"/>
              </a:spcBef>
            </a:pPr>
            <a:r>
              <a:rPr sz="750" u="sng" dirty="0">
                <a:uFill>
                  <a:solidFill>
                    <a:srgbClr val="000000"/>
                  </a:solidFill>
                </a:uFill>
                <a:latin typeface="Arial"/>
                <a:cs typeface="Arial"/>
              </a:rPr>
              <a:t>SECTION </a:t>
            </a:r>
            <a:r>
              <a:rPr sz="750" u="sng" spc="-3" dirty="0">
                <a:uFill>
                  <a:solidFill>
                    <a:srgbClr val="000000"/>
                  </a:solidFill>
                </a:uFill>
                <a:latin typeface="Arial"/>
                <a:cs typeface="Arial"/>
              </a:rPr>
              <a:t>803.6 </a:t>
            </a:r>
            <a:r>
              <a:rPr sz="750" u="sng" dirty="0">
                <a:uFill>
                  <a:solidFill>
                    <a:srgbClr val="000000"/>
                  </a:solidFill>
                </a:uFill>
                <a:latin typeface="Arial"/>
                <a:cs typeface="Arial"/>
              </a:rPr>
              <a:t>- </a:t>
            </a:r>
            <a:r>
              <a:rPr sz="750" u="sng" spc="-3" dirty="0">
                <a:uFill>
                  <a:solidFill>
                    <a:srgbClr val="000000"/>
                  </a:solidFill>
                </a:uFill>
                <a:latin typeface="Arial"/>
                <a:cs typeface="Arial"/>
              </a:rPr>
              <a:t>SPECIFIC DEFINITIONS GROUP</a:t>
            </a:r>
            <a:r>
              <a:rPr sz="750" u="sng" spc="7" dirty="0">
                <a:uFill>
                  <a:solidFill>
                    <a:srgbClr val="000000"/>
                  </a:solidFill>
                </a:uFill>
                <a:latin typeface="Arial"/>
                <a:cs typeface="Arial"/>
              </a:rPr>
              <a:t> </a:t>
            </a:r>
            <a:r>
              <a:rPr sz="750" u="sng" dirty="0">
                <a:uFill>
                  <a:solidFill>
                    <a:srgbClr val="000000"/>
                  </a:solidFill>
                </a:uFill>
                <a:latin typeface="Arial"/>
                <a:cs typeface="Arial"/>
              </a:rPr>
              <a:t>F.</a:t>
            </a:r>
            <a:endParaRPr sz="750">
              <a:latin typeface="Arial"/>
              <a:cs typeface="Arial"/>
            </a:endParaRPr>
          </a:p>
          <a:p>
            <a:pPr marL="17318" algn="ctr">
              <a:lnSpc>
                <a:spcPts val="880"/>
              </a:lnSpc>
              <a:tabLst>
                <a:tab pos="2771701" algn="l"/>
              </a:tabLst>
            </a:pPr>
            <a:r>
              <a:rPr sz="750" spc="-3" dirty="0">
                <a:latin typeface="Arial"/>
                <a:cs typeface="Arial"/>
              </a:rPr>
              <a:t>(Amended by Ord. 490.133 adopted 6-7-77, </a:t>
            </a:r>
            <a:r>
              <a:rPr sz="750" u="sng" spc="-3" dirty="0">
                <a:uFill>
                  <a:solidFill>
                    <a:srgbClr val="000000"/>
                  </a:solidFill>
                </a:uFill>
                <a:latin typeface="Arial"/>
                <a:cs typeface="Arial"/>
              </a:rPr>
              <a:t>Amended</a:t>
            </a:r>
            <a:r>
              <a:rPr sz="750" u="sng" spc="78" dirty="0">
                <a:uFill>
                  <a:solidFill>
                    <a:srgbClr val="000000"/>
                  </a:solidFill>
                </a:uFill>
                <a:latin typeface="Arial"/>
                <a:cs typeface="Arial"/>
              </a:rPr>
              <a:t> </a:t>
            </a:r>
            <a:r>
              <a:rPr sz="750" u="sng" spc="-3" dirty="0">
                <a:uFill>
                  <a:solidFill>
                    <a:srgbClr val="000000"/>
                  </a:solidFill>
                </a:uFill>
                <a:latin typeface="Arial"/>
                <a:cs typeface="Arial"/>
              </a:rPr>
              <a:t>by</a:t>
            </a:r>
            <a:r>
              <a:rPr sz="750" u="sng" spc="3" dirty="0">
                <a:uFill>
                  <a:solidFill>
                    <a:srgbClr val="000000"/>
                  </a:solidFill>
                </a:uFill>
                <a:latin typeface="Arial"/>
                <a:cs typeface="Arial"/>
              </a:rPr>
              <a:t> </a:t>
            </a:r>
            <a:r>
              <a:rPr sz="750" u="sng" spc="-3" dirty="0">
                <a:uFill>
                  <a:solidFill>
                    <a:srgbClr val="000000"/>
                  </a:solidFill>
                </a:uFill>
                <a:latin typeface="Arial"/>
                <a:cs typeface="Arial"/>
              </a:rPr>
              <a:t>Ord.	adopted </a:t>
            </a:r>
            <a:r>
              <a:rPr sz="750" u="sng" dirty="0">
                <a:uFill>
                  <a:solidFill>
                    <a:srgbClr val="000000"/>
                  </a:solidFill>
                </a:uFill>
                <a:latin typeface="Arial"/>
                <a:cs typeface="Arial"/>
              </a:rPr>
              <a:t>- -</a:t>
            </a:r>
            <a:r>
              <a:rPr sz="750" u="sng" spc="-24" dirty="0">
                <a:uFill>
                  <a:solidFill>
                    <a:srgbClr val="000000"/>
                  </a:solidFill>
                </a:uFill>
                <a:latin typeface="Arial"/>
                <a:cs typeface="Arial"/>
              </a:rPr>
              <a:t> </a:t>
            </a:r>
            <a:r>
              <a:rPr sz="750" u="sng" spc="-3" dirty="0">
                <a:uFill>
                  <a:solidFill>
                    <a:srgbClr val="000000"/>
                  </a:solidFill>
                </a:uFill>
                <a:latin typeface="Arial"/>
                <a:cs typeface="Arial"/>
              </a:rPr>
              <a:t>21</a:t>
            </a:r>
            <a:r>
              <a:rPr sz="750" spc="-3" dirty="0">
                <a:latin typeface="Arial"/>
                <a:cs typeface="Arial"/>
              </a:rPr>
              <a:t>)</a:t>
            </a:r>
            <a:endParaRPr sz="750">
              <a:latin typeface="Arial"/>
              <a:cs typeface="Arial"/>
            </a:endParaRPr>
          </a:p>
          <a:p>
            <a:pPr>
              <a:lnSpc>
                <a:spcPct val="100000"/>
              </a:lnSpc>
            </a:pPr>
            <a:endParaRPr sz="750">
              <a:latin typeface="Arial"/>
              <a:cs typeface="Arial"/>
            </a:endParaRPr>
          </a:p>
          <a:p>
            <a:pPr marL="8659" marR="15153">
              <a:lnSpc>
                <a:spcPct val="95800"/>
              </a:lnSpc>
            </a:pPr>
            <a:r>
              <a:rPr sz="750" spc="-3" dirty="0">
                <a:latin typeface="Arial"/>
                <a:cs typeface="Arial"/>
              </a:rPr>
              <a:t>EMPLOYEE HOUSING shall </a:t>
            </a:r>
            <a:r>
              <a:rPr sz="750" dirty="0">
                <a:latin typeface="Arial"/>
                <a:cs typeface="Arial"/>
              </a:rPr>
              <a:t>mean </a:t>
            </a:r>
            <a:r>
              <a:rPr sz="750" spc="-3" dirty="0">
                <a:latin typeface="Arial"/>
                <a:cs typeface="Arial"/>
              </a:rPr>
              <a:t>housing </a:t>
            </a:r>
            <a:r>
              <a:rPr sz="750" u="sng" spc="-3" dirty="0">
                <a:uFill>
                  <a:solidFill>
                    <a:srgbClr val="000000"/>
                  </a:solidFill>
                </a:uFill>
                <a:latin typeface="Arial"/>
                <a:cs typeface="Arial"/>
              </a:rPr>
              <a:t>meeting </a:t>
            </a:r>
            <a:r>
              <a:rPr sz="750" u="sng" dirty="0">
                <a:uFill>
                  <a:solidFill>
                    <a:srgbClr val="000000"/>
                  </a:solidFill>
                </a:uFill>
                <a:latin typeface="Arial"/>
                <a:cs typeface="Arial"/>
              </a:rPr>
              <a:t>the </a:t>
            </a:r>
            <a:r>
              <a:rPr sz="750" u="sng" spc="-3" dirty="0">
                <a:uFill>
                  <a:solidFill>
                    <a:srgbClr val="000000"/>
                  </a:solidFill>
                </a:uFill>
                <a:latin typeface="Arial"/>
                <a:cs typeface="Arial"/>
              </a:rPr>
              <a:t>definition provided by California Health </a:t>
            </a:r>
            <a:r>
              <a:rPr sz="750" spc="-3" dirty="0">
                <a:latin typeface="Arial"/>
                <a:cs typeface="Arial"/>
              </a:rPr>
              <a:t> </a:t>
            </a:r>
            <a:r>
              <a:rPr sz="750" u="sng" spc="-3" dirty="0">
                <a:uFill>
                  <a:solidFill>
                    <a:srgbClr val="000000"/>
                  </a:solidFill>
                </a:uFill>
                <a:latin typeface="Arial"/>
                <a:cs typeface="Arial"/>
              </a:rPr>
              <a:t>and Safety Code Section 17008</a:t>
            </a:r>
            <a:r>
              <a:rPr sz="750" spc="-3" dirty="0">
                <a:latin typeface="Arial"/>
                <a:cs typeface="Arial"/>
              </a:rPr>
              <a:t>, providing accommodations for six or fewer employees. </a:t>
            </a:r>
            <a:r>
              <a:rPr sz="750" strike="sngStrike" spc="-3" dirty="0">
                <a:latin typeface="Arial"/>
                <a:cs typeface="Arial"/>
              </a:rPr>
              <a:t>and </a:t>
            </a:r>
            <a:r>
              <a:rPr sz="750" spc="-3" dirty="0">
                <a:latin typeface="Arial"/>
                <a:cs typeface="Arial"/>
              </a:rPr>
              <a:t> </a:t>
            </a:r>
            <a:r>
              <a:rPr sz="750" u="sng" spc="-3" dirty="0">
                <a:uFill>
                  <a:solidFill>
                    <a:srgbClr val="000000"/>
                  </a:solidFill>
                </a:uFill>
                <a:latin typeface="Arial"/>
                <a:cs typeface="Arial"/>
              </a:rPr>
              <a:t>Employee Housing</a:t>
            </a:r>
            <a:r>
              <a:rPr sz="750" spc="-3" dirty="0">
                <a:latin typeface="Arial"/>
                <a:cs typeface="Arial"/>
              </a:rPr>
              <a:t> shall be deemed </a:t>
            </a:r>
            <a:r>
              <a:rPr sz="750" dirty="0">
                <a:latin typeface="Arial"/>
                <a:cs typeface="Arial"/>
              </a:rPr>
              <a:t>a </a:t>
            </a:r>
            <a:r>
              <a:rPr sz="750" spc="-3" dirty="0">
                <a:latin typeface="Arial"/>
                <a:cs typeface="Arial"/>
              </a:rPr>
              <a:t>single-family structure and </a:t>
            </a:r>
            <a:r>
              <a:rPr sz="750" dirty="0">
                <a:latin typeface="Arial"/>
                <a:cs typeface="Arial"/>
              </a:rPr>
              <a:t>a </a:t>
            </a:r>
            <a:r>
              <a:rPr sz="750" spc="-3" dirty="0">
                <a:latin typeface="Arial"/>
                <a:cs typeface="Arial"/>
              </a:rPr>
              <a:t>residential use </a:t>
            </a:r>
            <a:r>
              <a:rPr sz="750" spc="-7" dirty="0">
                <a:latin typeface="Arial"/>
                <a:cs typeface="Arial"/>
              </a:rPr>
              <a:t>of </a:t>
            </a:r>
            <a:r>
              <a:rPr sz="750" dirty="0">
                <a:latin typeface="Arial"/>
                <a:cs typeface="Arial"/>
              </a:rPr>
              <a:t>the  </a:t>
            </a:r>
            <a:r>
              <a:rPr sz="750" spc="-3" dirty="0">
                <a:latin typeface="Arial"/>
                <a:cs typeface="Arial"/>
              </a:rPr>
              <a:t>property by </a:t>
            </a:r>
            <a:r>
              <a:rPr sz="750" dirty="0">
                <a:latin typeface="Arial"/>
                <a:cs typeface="Arial"/>
              </a:rPr>
              <a:t>a </a:t>
            </a:r>
            <a:r>
              <a:rPr sz="750" spc="-3" dirty="0">
                <a:latin typeface="Arial"/>
                <a:cs typeface="Arial"/>
              </a:rPr>
              <a:t>single household per </a:t>
            </a:r>
            <a:r>
              <a:rPr sz="750" dirty="0">
                <a:latin typeface="Arial"/>
                <a:cs typeface="Arial"/>
              </a:rPr>
              <a:t>the </a:t>
            </a:r>
            <a:r>
              <a:rPr sz="750" spc="-3" dirty="0">
                <a:latin typeface="Arial"/>
                <a:cs typeface="Arial"/>
              </a:rPr>
              <a:t>requirements </a:t>
            </a:r>
            <a:r>
              <a:rPr sz="750" spc="-7" dirty="0">
                <a:latin typeface="Arial"/>
                <a:cs typeface="Arial"/>
              </a:rPr>
              <a:t>of </a:t>
            </a:r>
            <a:r>
              <a:rPr sz="750" spc="-3" dirty="0">
                <a:latin typeface="Arial"/>
                <a:cs typeface="Arial"/>
              </a:rPr>
              <a:t>Section 17021.5 </a:t>
            </a:r>
            <a:r>
              <a:rPr sz="750" spc="-7" dirty="0">
                <a:latin typeface="Arial"/>
                <a:cs typeface="Arial"/>
              </a:rPr>
              <a:t>of </a:t>
            </a:r>
            <a:r>
              <a:rPr sz="750" dirty="0">
                <a:latin typeface="Arial"/>
                <a:cs typeface="Arial"/>
              </a:rPr>
              <a:t>the </a:t>
            </a:r>
            <a:r>
              <a:rPr sz="750" spc="-3" dirty="0">
                <a:latin typeface="Arial"/>
                <a:cs typeface="Arial"/>
              </a:rPr>
              <a:t>California Health  and Safety Code. (Added by Ord. T-803-371 adopted 12-8-15</a:t>
            </a:r>
            <a:r>
              <a:rPr sz="750" u="sng" spc="-3" dirty="0">
                <a:uFill>
                  <a:solidFill>
                    <a:srgbClr val="000000"/>
                  </a:solidFill>
                </a:uFill>
                <a:latin typeface="Arial"/>
                <a:cs typeface="Arial"/>
              </a:rPr>
              <a:t>; Amended by Ord. T-XXX-XXX </a:t>
            </a:r>
            <a:r>
              <a:rPr sz="750" spc="-3" dirty="0">
                <a:latin typeface="Arial"/>
                <a:cs typeface="Arial"/>
              </a:rPr>
              <a:t> </a:t>
            </a:r>
            <a:r>
              <a:rPr sz="750" u="sng" spc="-3" dirty="0">
                <a:uFill>
                  <a:solidFill>
                    <a:srgbClr val="000000"/>
                  </a:solidFill>
                </a:uFill>
                <a:latin typeface="Arial"/>
                <a:cs typeface="Arial"/>
              </a:rPr>
              <a:t>adopted XX-XX-2021</a:t>
            </a:r>
            <a:r>
              <a:rPr sz="750" spc="-3" dirty="0">
                <a:latin typeface="Arial"/>
                <a:cs typeface="Arial"/>
              </a:rPr>
              <a:t>)</a:t>
            </a:r>
            <a:endParaRPr sz="750">
              <a:latin typeface="Arial"/>
              <a:cs typeface="Arial"/>
            </a:endParaRPr>
          </a:p>
          <a:p>
            <a:pPr>
              <a:spcBef>
                <a:spcPts val="3"/>
              </a:spcBef>
            </a:pPr>
            <a:endParaRPr sz="750">
              <a:latin typeface="Arial"/>
              <a:cs typeface="Arial"/>
            </a:endParaRPr>
          </a:p>
          <a:p>
            <a:pPr marL="8659" marR="63210">
              <a:lnSpc>
                <a:spcPct val="95800"/>
              </a:lnSpc>
            </a:pPr>
            <a:r>
              <a:rPr sz="750" u="sng" spc="-3" dirty="0">
                <a:uFill>
                  <a:solidFill>
                    <a:srgbClr val="000000"/>
                  </a:solidFill>
                </a:uFill>
                <a:latin typeface="Arial"/>
                <a:cs typeface="Arial"/>
              </a:rPr>
              <a:t>FARMWORKER HOUSING, TEMPORARY</a:t>
            </a:r>
            <a:r>
              <a:rPr sz="750" spc="-3" dirty="0">
                <a:latin typeface="Arial"/>
                <a:cs typeface="Arial"/>
              </a:rPr>
              <a:t> shall </a:t>
            </a:r>
            <a:r>
              <a:rPr sz="750" dirty="0">
                <a:latin typeface="Arial"/>
                <a:cs typeface="Arial"/>
              </a:rPr>
              <a:t>mean </a:t>
            </a:r>
            <a:r>
              <a:rPr sz="750" spc="-3" dirty="0">
                <a:latin typeface="Arial"/>
                <a:cs typeface="Arial"/>
              </a:rPr>
              <a:t>temporary residential accommodations  (e.g., </a:t>
            </a:r>
            <a:r>
              <a:rPr sz="750" u="sng" spc="-3" dirty="0">
                <a:uFill>
                  <a:solidFill>
                    <a:srgbClr val="000000"/>
                  </a:solidFill>
                </a:uFill>
                <a:latin typeface="Arial"/>
                <a:cs typeface="Arial"/>
              </a:rPr>
              <a:t>licensed travel trailers </a:t>
            </a:r>
            <a:r>
              <a:rPr sz="750" u="sng" spc="-7" dirty="0">
                <a:uFill>
                  <a:solidFill>
                    <a:srgbClr val="000000"/>
                  </a:solidFill>
                </a:uFill>
                <a:latin typeface="Arial"/>
                <a:cs typeface="Arial"/>
              </a:rPr>
              <a:t>or </a:t>
            </a:r>
            <a:r>
              <a:rPr sz="750" u="sng" spc="-3" dirty="0">
                <a:uFill>
                  <a:solidFill>
                    <a:srgbClr val="000000"/>
                  </a:solidFill>
                </a:uFill>
                <a:latin typeface="Arial"/>
                <a:cs typeface="Arial"/>
              </a:rPr>
              <a:t>recreational vehicles</a:t>
            </a:r>
            <a:r>
              <a:rPr sz="750" spc="-3" dirty="0">
                <a:latin typeface="Arial"/>
                <a:cs typeface="Arial"/>
              </a:rPr>
              <a:t> </a:t>
            </a:r>
            <a:r>
              <a:rPr sz="750" strike="sngStrike" dirty="0">
                <a:latin typeface="Arial"/>
                <a:cs typeface="Arial"/>
              </a:rPr>
              <a:t>tents, travel </a:t>
            </a:r>
            <a:r>
              <a:rPr sz="750" strike="sngStrike" spc="-3" dirty="0">
                <a:latin typeface="Arial"/>
                <a:cs typeface="Arial"/>
              </a:rPr>
              <a:t>trailers, etc.</a:t>
            </a:r>
            <a:r>
              <a:rPr sz="750" spc="-3" dirty="0">
                <a:latin typeface="Arial"/>
                <a:cs typeface="Arial"/>
              </a:rPr>
              <a:t>) provided </a:t>
            </a:r>
            <a:r>
              <a:rPr sz="750" dirty="0">
                <a:latin typeface="Arial"/>
                <a:cs typeface="Arial"/>
              </a:rPr>
              <a:t>for the  </a:t>
            </a:r>
            <a:r>
              <a:rPr sz="750" spc="-3" dirty="0">
                <a:latin typeface="Arial"/>
                <a:cs typeface="Arial"/>
              </a:rPr>
              <a:t>shelter needs </a:t>
            </a:r>
            <a:r>
              <a:rPr sz="750" spc="-7" dirty="0">
                <a:latin typeface="Arial"/>
                <a:cs typeface="Arial"/>
              </a:rPr>
              <a:t>of </a:t>
            </a:r>
            <a:r>
              <a:rPr sz="750" spc="-3" dirty="0">
                <a:latin typeface="Arial"/>
                <a:cs typeface="Arial"/>
              </a:rPr>
              <a:t>individuals and families hired </a:t>
            </a:r>
            <a:r>
              <a:rPr sz="750" dirty="0">
                <a:latin typeface="Arial"/>
                <a:cs typeface="Arial"/>
              </a:rPr>
              <a:t>to </a:t>
            </a:r>
            <a:r>
              <a:rPr sz="750" spc="-3" dirty="0">
                <a:latin typeface="Arial"/>
                <a:cs typeface="Arial"/>
              </a:rPr>
              <a:t>meet </a:t>
            </a:r>
            <a:r>
              <a:rPr sz="750" dirty="0">
                <a:latin typeface="Arial"/>
                <a:cs typeface="Arial"/>
              </a:rPr>
              <a:t>the </a:t>
            </a:r>
            <a:r>
              <a:rPr sz="750" spc="-3" dirty="0">
                <a:latin typeface="Arial"/>
                <a:cs typeface="Arial"/>
              </a:rPr>
              <a:t>short-term needs (not </a:t>
            </a:r>
            <a:r>
              <a:rPr sz="750" dirty="0">
                <a:latin typeface="Arial"/>
                <a:cs typeface="Arial"/>
              </a:rPr>
              <a:t>to </a:t>
            </a:r>
            <a:r>
              <a:rPr sz="750" spc="-3" dirty="0">
                <a:latin typeface="Arial"/>
                <a:cs typeface="Arial"/>
              </a:rPr>
              <a:t>exceed 90  consecutive days) of an </a:t>
            </a:r>
            <a:r>
              <a:rPr sz="750" dirty="0">
                <a:latin typeface="Arial"/>
                <a:cs typeface="Arial"/>
              </a:rPr>
              <a:t>on-site </a:t>
            </a:r>
            <a:r>
              <a:rPr sz="750" spc="-3" dirty="0">
                <a:latin typeface="Arial"/>
                <a:cs typeface="Arial"/>
              </a:rPr>
              <a:t>bona fide commercial agricultural/farming operation </a:t>
            </a:r>
            <a:r>
              <a:rPr sz="750" dirty="0">
                <a:latin typeface="Arial"/>
                <a:cs typeface="Arial"/>
              </a:rPr>
              <a:t>(or </a:t>
            </a:r>
            <a:r>
              <a:rPr sz="750" spc="-3" dirty="0">
                <a:latin typeface="Arial"/>
                <a:cs typeface="Arial"/>
              </a:rPr>
              <a:t>off-site  operations owned or managed by </a:t>
            </a:r>
            <a:r>
              <a:rPr sz="750" dirty="0">
                <a:latin typeface="Arial"/>
                <a:cs typeface="Arial"/>
              </a:rPr>
              <a:t>the same </a:t>
            </a:r>
            <a:r>
              <a:rPr sz="750" spc="-3" dirty="0">
                <a:latin typeface="Arial"/>
                <a:cs typeface="Arial"/>
              </a:rPr>
              <a:t>agricultural operation), provided for </a:t>
            </a:r>
            <a:r>
              <a:rPr sz="750" dirty="0">
                <a:latin typeface="Arial"/>
                <a:cs typeface="Arial"/>
              </a:rPr>
              <a:t>five </a:t>
            </a:r>
            <a:r>
              <a:rPr sz="750" spc="-3" dirty="0">
                <a:latin typeface="Arial"/>
                <a:cs typeface="Arial"/>
              </a:rPr>
              <a:t>or </a:t>
            </a:r>
            <a:r>
              <a:rPr sz="750" dirty="0">
                <a:latin typeface="Arial"/>
                <a:cs typeface="Arial"/>
              </a:rPr>
              <a:t>more  </a:t>
            </a:r>
            <a:r>
              <a:rPr sz="750" spc="-3" dirty="0">
                <a:latin typeface="Arial"/>
                <a:cs typeface="Arial"/>
              </a:rPr>
              <a:t>temporary farm employees. Temporary Farm Labor Housing is permitted </a:t>
            </a:r>
            <a:r>
              <a:rPr sz="750" spc="-7" dirty="0">
                <a:latin typeface="Arial"/>
                <a:cs typeface="Arial"/>
              </a:rPr>
              <a:t>in </a:t>
            </a:r>
            <a:r>
              <a:rPr sz="750" dirty="0">
                <a:latin typeface="Arial"/>
                <a:cs typeface="Arial"/>
              </a:rPr>
              <a:t>the A-E </a:t>
            </a:r>
            <a:r>
              <a:rPr sz="750" spc="-3" dirty="0">
                <a:latin typeface="Arial"/>
                <a:cs typeface="Arial"/>
              </a:rPr>
              <a:t>and </a:t>
            </a:r>
            <a:r>
              <a:rPr sz="750" dirty="0">
                <a:latin typeface="Arial"/>
                <a:cs typeface="Arial"/>
              </a:rPr>
              <a:t>A-L  </a:t>
            </a:r>
            <a:r>
              <a:rPr sz="750" spc="-3" dirty="0">
                <a:latin typeface="Arial"/>
                <a:cs typeface="Arial"/>
              </a:rPr>
              <a:t>districts. The Special Standards </a:t>
            </a:r>
            <a:r>
              <a:rPr sz="750" spc="-7" dirty="0">
                <a:latin typeface="Arial"/>
                <a:cs typeface="Arial"/>
              </a:rPr>
              <a:t>of </a:t>
            </a:r>
            <a:r>
              <a:rPr sz="750" spc="-3" dirty="0">
                <a:latin typeface="Arial"/>
                <a:cs typeface="Arial"/>
              </a:rPr>
              <a:t>Section 855-O shall apply. (Added </a:t>
            </a:r>
            <a:r>
              <a:rPr sz="750" spc="-7" dirty="0">
                <a:latin typeface="Arial"/>
                <a:cs typeface="Arial"/>
              </a:rPr>
              <a:t>by </a:t>
            </a:r>
            <a:r>
              <a:rPr sz="750" spc="-3" dirty="0">
                <a:latin typeface="Arial"/>
                <a:cs typeface="Arial"/>
              </a:rPr>
              <a:t>Ord. T-803-371  adopted 12-8-15</a:t>
            </a:r>
            <a:r>
              <a:rPr sz="750" u="sng" spc="-3" dirty="0">
                <a:uFill>
                  <a:solidFill>
                    <a:srgbClr val="000000"/>
                  </a:solidFill>
                </a:uFill>
                <a:latin typeface="Arial"/>
                <a:cs typeface="Arial"/>
              </a:rPr>
              <a:t>; Amended by Ord. T-XXX-XXX adopted</a:t>
            </a:r>
            <a:r>
              <a:rPr sz="750" u="sng" spc="24" dirty="0">
                <a:uFill>
                  <a:solidFill>
                    <a:srgbClr val="000000"/>
                  </a:solidFill>
                </a:uFill>
                <a:latin typeface="Arial"/>
                <a:cs typeface="Arial"/>
              </a:rPr>
              <a:t> </a:t>
            </a:r>
            <a:r>
              <a:rPr sz="750" u="sng" spc="-3" dirty="0">
                <a:uFill>
                  <a:solidFill>
                    <a:srgbClr val="000000"/>
                  </a:solidFill>
                </a:uFill>
                <a:latin typeface="Arial"/>
                <a:cs typeface="Arial"/>
              </a:rPr>
              <a:t>XX-XX-2021</a:t>
            </a:r>
            <a:r>
              <a:rPr sz="750" spc="-3" dirty="0">
                <a:latin typeface="Arial"/>
                <a:cs typeface="Arial"/>
              </a:rPr>
              <a:t>)</a:t>
            </a:r>
            <a:endParaRPr sz="750">
              <a:latin typeface="Arial"/>
              <a:cs typeface="Arial"/>
            </a:endParaRPr>
          </a:p>
          <a:p>
            <a:pPr>
              <a:spcBef>
                <a:spcPts val="31"/>
              </a:spcBef>
            </a:pPr>
            <a:endParaRPr sz="716">
              <a:latin typeface="Arial"/>
              <a:cs typeface="Arial"/>
            </a:endParaRPr>
          </a:p>
          <a:p>
            <a:pPr marL="8659" marR="3464">
              <a:lnSpc>
                <a:spcPct val="95900"/>
              </a:lnSpc>
              <a:spcBef>
                <a:spcPts val="3"/>
              </a:spcBef>
            </a:pPr>
            <a:r>
              <a:rPr sz="750" u="sng" strike="sngStrike" spc="-3" dirty="0">
                <a:uFill>
                  <a:solidFill>
                    <a:srgbClr val="000000"/>
                  </a:solidFill>
                </a:uFill>
                <a:latin typeface="Arial"/>
                <a:cs typeface="Arial"/>
              </a:rPr>
              <a:t>FARMWORKER DWELLING UNIT </a:t>
            </a:r>
            <a:r>
              <a:rPr sz="750" strike="sngStrike" spc="-3" dirty="0">
                <a:latin typeface="Arial"/>
                <a:cs typeface="Arial"/>
              </a:rPr>
              <a:t>shall </a:t>
            </a:r>
            <a:r>
              <a:rPr sz="750" strike="sngStrike" dirty="0">
                <a:latin typeface="Arial"/>
                <a:cs typeface="Arial"/>
              </a:rPr>
              <a:t>mean </a:t>
            </a:r>
            <a:r>
              <a:rPr sz="750" strike="sngStrike" spc="-3" dirty="0">
                <a:latin typeface="Arial"/>
                <a:cs typeface="Arial"/>
              </a:rPr>
              <a:t>any single-family residential unit occupied </a:t>
            </a:r>
            <a:r>
              <a:rPr sz="750" strike="sngStrike" spc="-7" dirty="0">
                <a:latin typeface="Arial"/>
                <a:cs typeface="Arial"/>
              </a:rPr>
              <a:t>by </a:t>
            </a:r>
            <a:r>
              <a:rPr sz="750" strike="sngStrike" dirty="0">
                <a:latin typeface="Arial"/>
                <a:cs typeface="Arial"/>
              </a:rPr>
              <a:t>a </a:t>
            </a:r>
            <a:r>
              <a:rPr sz="750" dirty="0">
                <a:latin typeface="Arial"/>
                <a:cs typeface="Arial"/>
              </a:rPr>
              <a:t> </a:t>
            </a:r>
            <a:r>
              <a:rPr sz="750" strike="sngStrike" spc="-3" dirty="0">
                <a:latin typeface="Arial"/>
                <a:cs typeface="Arial"/>
              </a:rPr>
              <a:t>maximum </a:t>
            </a:r>
            <a:r>
              <a:rPr sz="750" strike="sngStrike" spc="-7" dirty="0">
                <a:latin typeface="Arial"/>
                <a:cs typeface="Arial"/>
              </a:rPr>
              <a:t>of </a:t>
            </a:r>
            <a:r>
              <a:rPr sz="750" strike="sngStrike" spc="-3" dirty="0">
                <a:latin typeface="Arial"/>
                <a:cs typeface="Arial"/>
              </a:rPr>
              <a:t>six farmworkers (per California Health and Safety Code Section 17021.5) </a:t>
            </a:r>
            <a:r>
              <a:rPr sz="750" strike="sngStrike" spc="-7" dirty="0">
                <a:latin typeface="Arial"/>
                <a:cs typeface="Arial"/>
              </a:rPr>
              <a:t>or </a:t>
            </a:r>
            <a:r>
              <a:rPr sz="750" strike="sngStrike" spc="-3" dirty="0">
                <a:latin typeface="Arial"/>
                <a:cs typeface="Arial"/>
              </a:rPr>
              <a:t>one </a:t>
            </a:r>
            <a:r>
              <a:rPr sz="750" spc="-3" dirty="0">
                <a:latin typeface="Arial"/>
                <a:cs typeface="Arial"/>
              </a:rPr>
              <a:t> </a:t>
            </a:r>
            <a:r>
              <a:rPr sz="750" strike="sngStrike" spc="-3" dirty="0">
                <a:latin typeface="Arial"/>
                <a:cs typeface="Arial"/>
              </a:rPr>
              <a:t>farmworker and his </a:t>
            </a:r>
            <a:r>
              <a:rPr sz="750" strike="sngStrike" spc="-7" dirty="0">
                <a:latin typeface="Arial"/>
                <a:cs typeface="Arial"/>
              </a:rPr>
              <a:t>or </a:t>
            </a:r>
            <a:r>
              <a:rPr sz="750" strike="sngStrike" spc="-3" dirty="0">
                <a:latin typeface="Arial"/>
                <a:cs typeface="Arial"/>
              </a:rPr>
              <a:t>her household, and such </a:t>
            </a:r>
            <a:r>
              <a:rPr sz="750" strike="sngStrike" dirty="0">
                <a:latin typeface="Arial"/>
                <a:cs typeface="Arial"/>
              </a:rPr>
              <a:t>a </a:t>
            </a:r>
            <a:r>
              <a:rPr sz="750" strike="sngStrike" spc="-3" dirty="0">
                <a:latin typeface="Arial"/>
                <a:cs typeface="Arial"/>
              </a:rPr>
              <a:t>unit shall be deemed </a:t>
            </a:r>
            <a:r>
              <a:rPr sz="750" strike="sngStrike" dirty="0">
                <a:latin typeface="Arial"/>
                <a:cs typeface="Arial"/>
              </a:rPr>
              <a:t>a </a:t>
            </a:r>
            <a:r>
              <a:rPr sz="750" strike="sngStrike" spc="-3" dirty="0">
                <a:latin typeface="Arial"/>
                <a:cs typeface="Arial"/>
              </a:rPr>
              <a:t>single-family structure </a:t>
            </a:r>
            <a:r>
              <a:rPr sz="750" spc="-3" dirty="0">
                <a:latin typeface="Arial"/>
                <a:cs typeface="Arial"/>
              </a:rPr>
              <a:t> </a:t>
            </a:r>
            <a:r>
              <a:rPr sz="750" strike="sngStrike" spc="-3" dirty="0">
                <a:latin typeface="Arial"/>
                <a:cs typeface="Arial"/>
              </a:rPr>
              <a:t>and </a:t>
            </a:r>
            <a:r>
              <a:rPr sz="750" strike="sngStrike" dirty="0">
                <a:latin typeface="Arial"/>
                <a:cs typeface="Arial"/>
              </a:rPr>
              <a:t>a </a:t>
            </a:r>
            <a:r>
              <a:rPr sz="750" strike="sngStrike" spc="-3" dirty="0">
                <a:latin typeface="Arial"/>
                <a:cs typeface="Arial"/>
              </a:rPr>
              <a:t>residential use of the property. </a:t>
            </a:r>
            <a:r>
              <a:rPr sz="750" strike="sngStrike" dirty="0">
                <a:latin typeface="Arial"/>
                <a:cs typeface="Arial"/>
              </a:rPr>
              <a:t>A </a:t>
            </a:r>
            <a:r>
              <a:rPr sz="750" strike="sngStrike" spc="-3" dirty="0">
                <a:latin typeface="Arial"/>
                <a:cs typeface="Arial"/>
              </a:rPr>
              <a:t>unit meeting this definition is not subject </a:t>
            </a:r>
            <a:r>
              <a:rPr sz="750" strike="sngStrike" dirty="0">
                <a:latin typeface="Arial"/>
                <a:cs typeface="Arial"/>
              </a:rPr>
              <a:t>to </a:t>
            </a:r>
            <a:r>
              <a:rPr sz="750" strike="sngStrike" spc="-3" dirty="0">
                <a:latin typeface="Arial"/>
                <a:cs typeface="Arial"/>
              </a:rPr>
              <a:t>any special </a:t>
            </a:r>
            <a:r>
              <a:rPr sz="750" spc="-3" dirty="0">
                <a:latin typeface="Arial"/>
                <a:cs typeface="Arial"/>
              </a:rPr>
              <a:t> </a:t>
            </a:r>
            <a:r>
              <a:rPr sz="750" strike="sngStrike" spc="-3" dirty="0">
                <a:latin typeface="Arial"/>
                <a:cs typeface="Arial"/>
              </a:rPr>
              <a:t>land use permitting requirements </a:t>
            </a:r>
            <a:r>
              <a:rPr sz="750" strike="sngStrike" spc="-7" dirty="0">
                <a:latin typeface="Arial"/>
                <a:cs typeface="Arial"/>
              </a:rPr>
              <a:t>or </a:t>
            </a:r>
            <a:r>
              <a:rPr sz="750" strike="sngStrike" spc="-3" dirty="0">
                <a:latin typeface="Arial"/>
                <a:cs typeface="Arial"/>
              </a:rPr>
              <a:t>restrictions beyond </a:t>
            </a:r>
            <a:r>
              <a:rPr sz="750" strike="sngStrike" dirty="0">
                <a:latin typeface="Arial"/>
                <a:cs typeface="Arial"/>
              </a:rPr>
              <a:t>the </a:t>
            </a:r>
            <a:r>
              <a:rPr sz="750" strike="sngStrike" spc="-3" dirty="0">
                <a:latin typeface="Arial"/>
                <a:cs typeface="Arial"/>
              </a:rPr>
              <a:t>permitting requirements </a:t>
            </a:r>
            <a:r>
              <a:rPr sz="750" strike="sngStrike" dirty="0">
                <a:latin typeface="Arial"/>
                <a:cs typeface="Arial"/>
              </a:rPr>
              <a:t>for a </a:t>
            </a:r>
            <a:r>
              <a:rPr sz="750" strike="sngStrike" spc="-3" dirty="0">
                <a:latin typeface="Arial"/>
                <a:cs typeface="Arial"/>
              </a:rPr>
              <a:t>single- </a:t>
            </a:r>
            <a:r>
              <a:rPr sz="750" spc="-3" dirty="0">
                <a:latin typeface="Arial"/>
                <a:cs typeface="Arial"/>
              </a:rPr>
              <a:t> </a:t>
            </a:r>
            <a:r>
              <a:rPr sz="750" strike="sngStrike" spc="-3" dirty="0">
                <a:latin typeface="Arial"/>
                <a:cs typeface="Arial"/>
              </a:rPr>
              <a:t>family residential unit within </a:t>
            </a:r>
            <a:r>
              <a:rPr sz="750" strike="sngStrike" dirty="0">
                <a:latin typeface="Arial"/>
                <a:cs typeface="Arial"/>
              </a:rPr>
              <a:t>the </a:t>
            </a:r>
            <a:r>
              <a:rPr sz="750" strike="sngStrike" spc="-3" dirty="0">
                <a:latin typeface="Arial"/>
                <a:cs typeface="Arial"/>
              </a:rPr>
              <a:t>subject zone district. </a:t>
            </a:r>
            <a:r>
              <a:rPr sz="750" strike="sngStrike" dirty="0">
                <a:latin typeface="Arial"/>
                <a:cs typeface="Arial"/>
              </a:rPr>
              <a:t>A </a:t>
            </a:r>
            <a:r>
              <a:rPr sz="750" strike="sngStrike" spc="-3" dirty="0">
                <a:latin typeface="Arial"/>
                <a:cs typeface="Arial"/>
              </a:rPr>
              <a:t>Farmworker </a:t>
            </a:r>
            <a:r>
              <a:rPr sz="750" strike="sngStrike" spc="-7" dirty="0">
                <a:latin typeface="Arial"/>
                <a:cs typeface="Arial"/>
              </a:rPr>
              <a:t>Dwelling </a:t>
            </a:r>
            <a:r>
              <a:rPr sz="750" strike="sngStrike" spc="-3" dirty="0">
                <a:latin typeface="Arial"/>
                <a:cs typeface="Arial"/>
              </a:rPr>
              <a:t>Unit shall not be </a:t>
            </a:r>
            <a:r>
              <a:rPr sz="750" spc="-3" dirty="0">
                <a:latin typeface="Arial"/>
                <a:cs typeface="Arial"/>
              </a:rPr>
              <a:t> </a:t>
            </a:r>
            <a:r>
              <a:rPr sz="750" strike="sngStrike" spc="-3" dirty="0">
                <a:latin typeface="Arial"/>
                <a:cs typeface="Arial"/>
              </a:rPr>
              <a:t>included within </a:t>
            </a:r>
            <a:r>
              <a:rPr sz="750" strike="sngStrike" dirty="0">
                <a:latin typeface="Arial"/>
                <a:cs typeface="Arial"/>
              </a:rPr>
              <a:t>the </a:t>
            </a:r>
            <a:r>
              <a:rPr sz="750" strike="sngStrike" spc="-3" dirty="0">
                <a:latin typeface="Arial"/>
                <a:cs typeface="Arial"/>
              </a:rPr>
              <a:t>definition of </a:t>
            </a:r>
            <a:r>
              <a:rPr sz="750" strike="sngStrike" dirty="0">
                <a:latin typeface="Arial"/>
                <a:cs typeface="Arial"/>
              </a:rPr>
              <a:t>a </a:t>
            </a:r>
            <a:r>
              <a:rPr sz="750" strike="sngStrike" spc="-3" dirty="0">
                <a:latin typeface="Arial"/>
                <a:cs typeface="Arial"/>
              </a:rPr>
              <a:t>boarding house, rooming house, hotel, dormitory </a:t>
            </a:r>
            <a:r>
              <a:rPr sz="750" strike="sngStrike" spc="-7" dirty="0">
                <a:latin typeface="Arial"/>
                <a:cs typeface="Arial"/>
              </a:rPr>
              <a:t>or </a:t>
            </a:r>
            <a:r>
              <a:rPr sz="750" strike="sngStrike" spc="-3" dirty="0">
                <a:latin typeface="Arial"/>
                <a:cs typeface="Arial"/>
              </a:rPr>
              <a:t>other </a:t>
            </a:r>
            <a:r>
              <a:rPr sz="750" spc="-3" dirty="0">
                <a:latin typeface="Arial"/>
                <a:cs typeface="Arial"/>
              </a:rPr>
              <a:t> </a:t>
            </a:r>
            <a:r>
              <a:rPr sz="750" strike="sngStrike" spc="-3" dirty="0">
                <a:latin typeface="Arial"/>
                <a:cs typeface="Arial"/>
              </a:rPr>
              <a:t>similar use that implies the unit is </a:t>
            </a:r>
            <a:r>
              <a:rPr sz="750" strike="sngStrike" dirty="0">
                <a:latin typeface="Arial"/>
                <a:cs typeface="Arial"/>
              </a:rPr>
              <a:t>a </a:t>
            </a:r>
            <a:r>
              <a:rPr sz="750" strike="sngStrike" spc="-3" dirty="0">
                <a:latin typeface="Arial"/>
                <a:cs typeface="Arial"/>
              </a:rPr>
              <a:t>for-profit business or </a:t>
            </a:r>
            <a:r>
              <a:rPr sz="750" strike="sngStrike" dirty="0">
                <a:latin typeface="Arial"/>
                <a:cs typeface="Arial"/>
              </a:rPr>
              <a:t>a </a:t>
            </a:r>
            <a:r>
              <a:rPr sz="750" strike="sngStrike" spc="-3" dirty="0">
                <a:latin typeface="Arial"/>
                <a:cs typeface="Arial"/>
              </a:rPr>
              <a:t>use </a:t>
            </a:r>
            <a:r>
              <a:rPr sz="750" strike="sngStrike" dirty="0">
                <a:latin typeface="Arial"/>
                <a:cs typeface="Arial"/>
              </a:rPr>
              <a:t>that </a:t>
            </a:r>
            <a:r>
              <a:rPr sz="750" strike="sngStrike" spc="-3" dirty="0">
                <a:latin typeface="Arial"/>
                <a:cs typeface="Arial"/>
              </a:rPr>
              <a:t>differs in any way from </a:t>
            </a:r>
            <a:r>
              <a:rPr sz="750" strike="sngStrike" dirty="0">
                <a:latin typeface="Arial"/>
                <a:cs typeface="Arial"/>
              </a:rPr>
              <a:t>a </a:t>
            </a:r>
            <a:r>
              <a:rPr sz="750" dirty="0">
                <a:latin typeface="Arial"/>
                <a:cs typeface="Arial"/>
              </a:rPr>
              <a:t> </a:t>
            </a:r>
            <a:r>
              <a:rPr sz="750" strike="sngStrike" spc="-3" dirty="0">
                <a:latin typeface="Arial"/>
                <a:cs typeface="Arial"/>
              </a:rPr>
              <a:t>single-family dwelling. (Added by Ord. T-803-371 adopted</a:t>
            </a:r>
            <a:r>
              <a:rPr sz="750" strike="sngStrike" spc="17" dirty="0">
                <a:latin typeface="Arial"/>
                <a:cs typeface="Arial"/>
              </a:rPr>
              <a:t> </a:t>
            </a:r>
            <a:r>
              <a:rPr sz="750" strike="sngStrike" spc="-3" dirty="0">
                <a:latin typeface="Arial"/>
                <a:cs typeface="Arial"/>
              </a:rPr>
              <a:t>12-8-15)</a:t>
            </a:r>
            <a:endParaRPr sz="750">
              <a:latin typeface="Arial"/>
              <a:cs typeface="Arial"/>
            </a:endParaRPr>
          </a:p>
          <a:p>
            <a:pPr>
              <a:spcBef>
                <a:spcPts val="31"/>
              </a:spcBef>
            </a:pPr>
            <a:endParaRPr sz="716">
              <a:latin typeface="Arial"/>
              <a:cs typeface="Arial"/>
            </a:endParaRPr>
          </a:p>
          <a:p>
            <a:pPr marL="8659" marR="104772">
              <a:lnSpc>
                <a:spcPct val="95900"/>
              </a:lnSpc>
            </a:pPr>
            <a:r>
              <a:rPr sz="750" u="sng" spc="-3" dirty="0">
                <a:uFill>
                  <a:solidFill>
                    <a:srgbClr val="000000"/>
                  </a:solidFill>
                </a:uFill>
                <a:latin typeface="Arial"/>
                <a:cs typeface="Arial"/>
              </a:rPr>
              <a:t>FARMWORKER HOUSING COMPLEX</a:t>
            </a:r>
            <a:r>
              <a:rPr sz="750" spc="-3" dirty="0">
                <a:latin typeface="Arial"/>
                <a:cs typeface="Arial"/>
              </a:rPr>
              <a:t> shall mean any farmworker housing </a:t>
            </a:r>
            <a:r>
              <a:rPr sz="750" strike="sngStrike" spc="-3" dirty="0">
                <a:latin typeface="Arial"/>
                <a:cs typeface="Arial"/>
              </a:rPr>
              <a:t>other </a:t>
            </a:r>
            <a:r>
              <a:rPr sz="750" strike="sngStrike" dirty="0">
                <a:latin typeface="Arial"/>
                <a:cs typeface="Arial"/>
              </a:rPr>
              <a:t>than a </a:t>
            </a:r>
            <a:r>
              <a:rPr sz="750" dirty="0">
                <a:latin typeface="Arial"/>
                <a:cs typeface="Arial"/>
              </a:rPr>
              <a:t> </a:t>
            </a:r>
            <a:r>
              <a:rPr sz="750" strike="sngStrike" spc="-3" dirty="0">
                <a:latin typeface="Arial"/>
                <a:cs typeface="Arial"/>
              </a:rPr>
              <a:t>Farmworker </a:t>
            </a:r>
            <a:r>
              <a:rPr sz="750" strike="sngStrike" spc="-7" dirty="0">
                <a:latin typeface="Arial"/>
                <a:cs typeface="Arial"/>
              </a:rPr>
              <a:t>Dwelling </a:t>
            </a:r>
            <a:r>
              <a:rPr sz="750" strike="sngStrike" spc="-3" dirty="0">
                <a:latin typeface="Arial"/>
                <a:cs typeface="Arial"/>
              </a:rPr>
              <a:t>Unit</a:t>
            </a:r>
            <a:r>
              <a:rPr sz="750" spc="-3" dirty="0">
                <a:latin typeface="Arial"/>
                <a:cs typeface="Arial"/>
              </a:rPr>
              <a:t> that: 1) contains </a:t>
            </a:r>
            <a:r>
              <a:rPr sz="750" dirty="0">
                <a:latin typeface="Arial"/>
                <a:cs typeface="Arial"/>
              </a:rPr>
              <a:t>a </a:t>
            </a:r>
            <a:r>
              <a:rPr sz="750" spc="-3" dirty="0">
                <a:latin typeface="Arial"/>
                <a:cs typeface="Arial"/>
              </a:rPr>
              <a:t>maximum of 36 beds if </a:t>
            </a:r>
            <a:r>
              <a:rPr sz="750" dirty="0">
                <a:latin typeface="Arial"/>
                <a:cs typeface="Arial"/>
              </a:rPr>
              <a:t>the </a:t>
            </a:r>
            <a:r>
              <a:rPr sz="750" spc="-3" dirty="0">
                <a:latin typeface="Arial"/>
                <a:cs typeface="Arial"/>
              </a:rPr>
              <a:t>housing consists of  group living quarters such as barracks </a:t>
            </a:r>
            <a:r>
              <a:rPr sz="750" spc="-7" dirty="0">
                <a:latin typeface="Arial"/>
                <a:cs typeface="Arial"/>
              </a:rPr>
              <a:t>or </a:t>
            </a:r>
            <a:r>
              <a:rPr sz="750" spc="-3" dirty="0">
                <a:latin typeface="Arial"/>
                <a:cs typeface="Arial"/>
              </a:rPr>
              <a:t>bunkhouses, and is occupied exclusively by  farmworkers; or 2) contains </a:t>
            </a:r>
            <a:r>
              <a:rPr sz="750" dirty="0">
                <a:latin typeface="Arial"/>
                <a:cs typeface="Arial"/>
              </a:rPr>
              <a:t>a </a:t>
            </a:r>
            <a:r>
              <a:rPr sz="750" spc="-3" dirty="0">
                <a:latin typeface="Arial"/>
                <a:cs typeface="Arial"/>
              </a:rPr>
              <a:t>maximum of 12 residential units occupied exclusively by  farmworkers and their households if </a:t>
            </a:r>
            <a:r>
              <a:rPr sz="750" dirty="0">
                <a:latin typeface="Arial"/>
                <a:cs typeface="Arial"/>
              </a:rPr>
              <a:t>the </a:t>
            </a:r>
            <a:r>
              <a:rPr sz="750" spc="-3" dirty="0">
                <a:latin typeface="Arial"/>
                <a:cs typeface="Arial"/>
              </a:rPr>
              <a:t>housing does not consist </a:t>
            </a:r>
            <a:r>
              <a:rPr sz="750" spc="-7" dirty="0">
                <a:latin typeface="Arial"/>
                <a:cs typeface="Arial"/>
              </a:rPr>
              <a:t>of </a:t>
            </a:r>
            <a:r>
              <a:rPr sz="750" spc="-3" dirty="0">
                <a:latin typeface="Arial"/>
                <a:cs typeface="Arial"/>
              </a:rPr>
              <a:t>group </a:t>
            </a:r>
            <a:r>
              <a:rPr sz="750" spc="-7" dirty="0">
                <a:latin typeface="Arial"/>
                <a:cs typeface="Arial"/>
              </a:rPr>
              <a:t>living </a:t>
            </a:r>
            <a:r>
              <a:rPr sz="750" spc="-3" dirty="0">
                <a:latin typeface="Arial"/>
                <a:cs typeface="Arial"/>
              </a:rPr>
              <a:t>quarters (per  California Health and Safety Code Section 17021.6). </a:t>
            </a:r>
            <a:r>
              <a:rPr sz="750" dirty="0">
                <a:latin typeface="Arial"/>
                <a:cs typeface="Arial"/>
              </a:rPr>
              <a:t>A </a:t>
            </a:r>
            <a:r>
              <a:rPr sz="750" spc="-3" dirty="0">
                <a:latin typeface="Arial"/>
                <a:cs typeface="Arial"/>
              </a:rPr>
              <a:t>Farmworker Housing Complex is  considered an </a:t>
            </a:r>
            <a:r>
              <a:rPr sz="750" strike="sngStrike" spc="-3" dirty="0">
                <a:latin typeface="Arial"/>
                <a:cs typeface="Arial"/>
              </a:rPr>
              <a:t>ancillary</a:t>
            </a:r>
            <a:r>
              <a:rPr sz="750" spc="-3" dirty="0">
                <a:latin typeface="Arial"/>
                <a:cs typeface="Arial"/>
              </a:rPr>
              <a:t> agricultural land use. </a:t>
            </a:r>
            <a:r>
              <a:rPr sz="750" dirty="0">
                <a:latin typeface="Arial"/>
                <a:cs typeface="Arial"/>
              </a:rPr>
              <a:t>A </a:t>
            </a:r>
            <a:r>
              <a:rPr sz="750" spc="-3" dirty="0">
                <a:latin typeface="Arial"/>
                <a:cs typeface="Arial"/>
              </a:rPr>
              <a:t>Farmworker Housing Complex is permitted </a:t>
            </a:r>
            <a:r>
              <a:rPr sz="750" spc="-7" dirty="0">
                <a:latin typeface="Arial"/>
                <a:cs typeface="Arial"/>
              </a:rPr>
              <a:t>in  </a:t>
            </a:r>
            <a:r>
              <a:rPr sz="750" strike="sngStrike" dirty="0">
                <a:latin typeface="Arial"/>
                <a:cs typeface="Arial"/>
              </a:rPr>
              <a:t>the A-E </a:t>
            </a:r>
            <a:r>
              <a:rPr sz="750" strike="sngStrike" spc="-3" dirty="0">
                <a:latin typeface="Arial"/>
                <a:cs typeface="Arial"/>
              </a:rPr>
              <a:t>and A-L districts</a:t>
            </a:r>
            <a:r>
              <a:rPr sz="750" spc="-3" dirty="0">
                <a:latin typeface="Arial"/>
                <a:cs typeface="Arial"/>
              </a:rPr>
              <a:t> </a:t>
            </a:r>
            <a:r>
              <a:rPr sz="750" u="sng" spc="-3" dirty="0">
                <a:uFill>
                  <a:solidFill>
                    <a:srgbClr val="000000"/>
                  </a:solidFill>
                </a:uFill>
                <a:latin typeface="Arial"/>
                <a:cs typeface="Arial"/>
              </a:rPr>
              <a:t>any zone district which permits agricultural land uses</a:t>
            </a:r>
            <a:r>
              <a:rPr sz="750" spc="-3" dirty="0">
                <a:latin typeface="Arial"/>
                <a:cs typeface="Arial"/>
              </a:rPr>
              <a:t>. The Special  Standards of Section 855-O shall apply </a:t>
            </a:r>
            <a:r>
              <a:rPr sz="750" u="sng" spc="-3" dirty="0">
                <a:uFill>
                  <a:solidFill>
                    <a:srgbClr val="000000"/>
                  </a:solidFill>
                </a:uFill>
                <a:latin typeface="Arial"/>
                <a:cs typeface="Arial"/>
              </a:rPr>
              <a:t>including </a:t>
            </a:r>
            <a:r>
              <a:rPr sz="750" u="sng" dirty="0">
                <a:uFill>
                  <a:solidFill>
                    <a:srgbClr val="000000"/>
                  </a:solidFill>
                </a:uFill>
                <a:latin typeface="Arial"/>
                <a:cs typeface="Arial"/>
              </a:rPr>
              <a:t>a </a:t>
            </a:r>
            <a:r>
              <a:rPr sz="750" u="sng" spc="-3" dirty="0">
                <a:uFill>
                  <a:solidFill>
                    <a:srgbClr val="000000"/>
                  </a:solidFill>
                </a:uFill>
                <a:latin typeface="Arial"/>
                <a:cs typeface="Arial"/>
              </a:rPr>
              <a:t>listing </a:t>
            </a:r>
            <a:r>
              <a:rPr sz="750" u="sng" spc="-7" dirty="0">
                <a:uFill>
                  <a:solidFill>
                    <a:srgbClr val="000000"/>
                  </a:solidFill>
                </a:uFill>
                <a:latin typeface="Arial"/>
                <a:cs typeface="Arial"/>
              </a:rPr>
              <a:t>of </a:t>
            </a:r>
            <a:r>
              <a:rPr sz="750" u="sng" spc="-3" dirty="0">
                <a:uFill>
                  <a:solidFill>
                    <a:srgbClr val="000000"/>
                  </a:solidFill>
                </a:uFill>
                <a:latin typeface="Arial"/>
                <a:cs typeface="Arial"/>
              </a:rPr>
              <a:t>applicable agricultural zone </a:t>
            </a:r>
            <a:r>
              <a:rPr sz="750" spc="-3" dirty="0">
                <a:latin typeface="Arial"/>
                <a:cs typeface="Arial"/>
              </a:rPr>
              <a:t> </a:t>
            </a:r>
            <a:r>
              <a:rPr sz="750" u="sng" spc="-3" dirty="0">
                <a:uFill>
                  <a:solidFill>
                    <a:srgbClr val="000000"/>
                  </a:solidFill>
                </a:uFill>
                <a:latin typeface="Arial"/>
                <a:cs typeface="Arial"/>
              </a:rPr>
              <a:t>districts</a:t>
            </a:r>
            <a:r>
              <a:rPr sz="750" spc="-3" dirty="0">
                <a:latin typeface="Arial"/>
                <a:cs typeface="Arial"/>
              </a:rPr>
              <a:t>. (Added by Ord. T-803-371 adopted 12-8-15</a:t>
            </a:r>
            <a:r>
              <a:rPr sz="750" u="sng" spc="-3" dirty="0">
                <a:uFill>
                  <a:solidFill>
                    <a:srgbClr val="000000"/>
                  </a:solidFill>
                </a:uFill>
                <a:latin typeface="Arial"/>
                <a:cs typeface="Arial"/>
              </a:rPr>
              <a:t>; Amended by Ord. T-XXX-XXX adopted </a:t>
            </a:r>
            <a:r>
              <a:rPr sz="750" spc="-3" dirty="0">
                <a:latin typeface="Arial"/>
                <a:cs typeface="Arial"/>
              </a:rPr>
              <a:t> </a:t>
            </a:r>
            <a:r>
              <a:rPr sz="750" u="sng" spc="-3" dirty="0">
                <a:uFill>
                  <a:solidFill>
                    <a:srgbClr val="000000"/>
                  </a:solidFill>
                </a:uFill>
                <a:latin typeface="Arial"/>
                <a:cs typeface="Arial"/>
              </a:rPr>
              <a:t>XX-XX-2021</a:t>
            </a:r>
            <a:r>
              <a:rPr sz="750" spc="-3" dirty="0">
                <a:latin typeface="Arial"/>
                <a:cs typeface="Arial"/>
              </a:rPr>
              <a:t>)</a:t>
            </a:r>
            <a:endParaRPr sz="750">
              <a:latin typeface="Arial"/>
              <a:cs typeface="Arial"/>
            </a:endParaRPr>
          </a:p>
          <a:p>
            <a:pPr>
              <a:lnSpc>
                <a:spcPct val="100000"/>
              </a:lnSpc>
            </a:pPr>
            <a:endParaRPr sz="818">
              <a:latin typeface="Arial"/>
              <a:cs typeface="Arial"/>
            </a:endParaRPr>
          </a:p>
          <a:p>
            <a:pPr>
              <a:lnSpc>
                <a:spcPct val="100000"/>
              </a:lnSpc>
            </a:pPr>
            <a:endParaRPr sz="648">
              <a:latin typeface="Arial"/>
              <a:cs typeface="Arial"/>
            </a:endParaRPr>
          </a:p>
          <a:p>
            <a:pPr marL="1730473"/>
            <a:r>
              <a:rPr sz="750" u="sng" dirty="0">
                <a:uFill>
                  <a:solidFill>
                    <a:srgbClr val="000000"/>
                  </a:solidFill>
                </a:uFill>
                <a:latin typeface="Arial"/>
                <a:cs typeface="Arial"/>
              </a:rPr>
              <a:t>SECTION</a:t>
            </a:r>
            <a:r>
              <a:rPr sz="750" u="sng" spc="-3" dirty="0">
                <a:uFill>
                  <a:solidFill>
                    <a:srgbClr val="000000"/>
                  </a:solidFill>
                </a:uFill>
                <a:latin typeface="Arial"/>
                <a:cs typeface="Arial"/>
              </a:rPr>
              <a:t> 816</a:t>
            </a:r>
            <a:endParaRPr sz="750">
              <a:latin typeface="Arial"/>
              <a:cs typeface="Arial"/>
            </a:endParaRPr>
          </a:p>
          <a:p>
            <a:pPr marL="8659" marR="1021745" indent="1033868">
              <a:lnSpc>
                <a:spcPct val="190900"/>
              </a:lnSpc>
              <a:spcBef>
                <a:spcPts val="7"/>
              </a:spcBef>
            </a:pPr>
            <a:r>
              <a:rPr sz="750" u="sng" spc="-3" dirty="0">
                <a:uFill>
                  <a:solidFill>
                    <a:srgbClr val="000000"/>
                  </a:solidFill>
                </a:uFill>
                <a:latin typeface="Arial"/>
                <a:cs typeface="Arial"/>
              </a:rPr>
              <a:t>"AE" EXCLUSIVE AGRICULTURAL DISTRICT </a:t>
            </a:r>
            <a:r>
              <a:rPr sz="750" spc="-3" dirty="0">
                <a:latin typeface="Arial"/>
                <a:cs typeface="Arial"/>
              </a:rPr>
              <a:t> </a:t>
            </a:r>
            <a:r>
              <a:rPr sz="750" u="sng" dirty="0">
                <a:uFill>
                  <a:solidFill>
                    <a:srgbClr val="000000"/>
                  </a:solidFill>
                </a:uFill>
                <a:latin typeface="Arial"/>
                <a:cs typeface="Arial"/>
              </a:rPr>
              <a:t>SECTION </a:t>
            </a:r>
            <a:r>
              <a:rPr sz="750" u="sng" spc="-3" dirty="0">
                <a:uFill>
                  <a:solidFill>
                    <a:srgbClr val="000000"/>
                  </a:solidFill>
                </a:uFill>
                <a:latin typeface="Arial"/>
                <a:cs typeface="Arial"/>
              </a:rPr>
              <a:t>816.1 </a:t>
            </a:r>
            <a:r>
              <a:rPr sz="750" u="sng" dirty="0">
                <a:uFill>
                  <a:solidFill>
                    <a:srgbClr val="000000"/>
                  </a:solidFill>
                </a:uFill>
                <a:latin typeface="Arial"/>
                <a:cs typeface="Arial"/>
              </a:rPr>
              <a:t>- </a:t>
            </a:r>
            <a:r>
              <a:rPr sz="750" u="sng" spc="-3" dirty="0">
                <a:uFill>
                  <a:solidFill>
                    <a:srgbClr val="000000"/>
                  </a:solidFill>
                </a:uFill>
                <a:latin typeface="Arial"/>
                <a:cs typeface="Arial"/>
              </a:rPr>
              <a:t>USES</a:t>
            </a:r>
            <a:r>
              <a:rPr sz="750" u="sng" spc="-7" dirty="0">
                <a:uFill>
                  <a:solidFill>
                    <a:srgbClr val="000000"/>
                  </a:solidFill>
                </a:uFill>
                <a:latin typeface="Arial"/>
                <a:cs typeface="Arial"/>
              </a:rPr>
              <a:t> </a:t>
            </a:r>
            <a:r>
              <a:rPr sz="750" u="sng" spc="-3" dirty="0">
                <a:uFill>
                  <a:solidFill>
                    <a:srgbClr val="000000"/>
                  </a:solidFill>
                </a:uFill>
                <a:latin typeface="Arial"/>
                <a:cs typeface="Arial"/>
              </a:rPr>
              <a:t>PERMITTED</a:t>
            </a:r>
            <a:endParaRPr sz="750">
              <a:latin typeface="Arial"/>
              <a:cs typeface="Arial"/>
            </a:endParaRPr>
          </a:p>
          <a:p>
            <a:pPr>
              <a:lnSpc>
                <a:spcPct val="100000"/>
              </a:lnSpc>
            </a:pPr>
            <a:endParaRPr sz="750">
              <a:latin typeface="Arial"/>
              <a:cs typeface="Arial"/>
            </a:endParaRPr>
          </a:p>
          <a:p>
            <a:pPr marL="242448" marR="25111" indent="-233789">
              <a:lnSpc>
                <a:spcPct val="95900"/>
              </a:lnSpc>
              <a:tabLst>
                <a:tab pos="242448" algn="l"/>
              </a:tabLst>
            </a:pPr>
            <a:r>
              <a:rPr sz="750" spc="-3" dirty="0">
                <a:latin typeface="Arial"/>
                <a:cs typeface="Arial"/>
              </a:rPr>
              <a:t>H.	</a:t>
            </a:r>
            <a:r>
              <a:rPr sz="750" strike="sngStrike" spc="-3" dirty="0">
                <a:latin typeface="Arial"/>
                <a:cs typeface="Arial"/>
              </a:rPr>
              <a:t>Farmworker Housing Complexes subject </a:t>
            </a:r>
            <a:r>
              <a:rPr sz="750" strike="sngStrike" dirty="0">
                <a:latin typeface="Arial"/>
                <a:cs typeface="Arial"/>
              </a:rPr>
              <a:t>to the </a:t>
            </a:r>
            <a:r>
              <a:rPr sz="750" strike="sngStrike" spc="-3" dirty="0">
                <a:latin typeface="Arial"/>
                <a:cs typeface="Arial"/>
              </a:rPr>
              <a:t>provisions of 855-O. (Amended by Ord. T-  803-371 adopted 12-8-15)</a:t>
            </a:r>
            <a:r>
              <a:rPr sz="750" spc="-3" dirty="0">
                <a:latin typeface="Arial"/>
                <a:cs typeface="Arial"/>
              </a:rPr>
              <a:t> </a:t>
            </a:r>
            <a:r>
              <a:rPr sz="750" u="sng" spc="-3" dirty="0">
                <a:uFill>
                  <a:solidFill>
                    <a:srgbClr val="000000"/>
                  </a:solidFill>
                </a:uFill>
                <a:latin typeface="Arial"/>
                <a:cs typeface="Arial"/>
              </a:rPr>
              <a:t>[Reserved] Amended by Ord. T-XXX-XXX adopted XX-XX-  2021</a:t>
            </a:r>
            <a:r>
              <a:rPr sz="750" spc="-3" dirty="0">
                <a:latin typeface="Arial"/>
                <a:cs typeface="Arial"/>
              </a:rPr>
              <a:t>)</a:t>
            </a:r>
            <a:endParaRPr sz="750">
              <a:latin typeface="Arial"/>
              <a:cs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182292" y="717665"/>
            <a:ext cx="1827068" cy="349734"/>
          </a:xfrm>
          <a:prstGeom prst="rect">
            <a:avLst/>
          </a:prstGeom>
        </p:spPr>
        <p:txBody>
          <a:bodyPr vert="horz" wrap="square" lIns="0" tIns="8659" rIns="0" bIns="0" rtlCol="0">
            <a:spAutoFit/>
          </a:bodyPr>
          <a:lstStyle/>
          <a:p>
            <a:pPr marL="1299" algn="ctr">
              <a:spcBef>
                <a:spcPts val="68"/>
              </a:spcBef>
            </a:pPr>
            <a:r>
              <a:rPr sz="750" u="sng" dirty="0">
                <a:uFill>
                  <a:solidFill>
                    <a:srgbClr val="000000"/>
                  </a:solidFill>
                </a:uFill>
                <a:latin typeface="Arial"/>
                <a:cs typeface="Arial"/>
              </a:rPr>
              <a:t>SECTION</a:t>
            </a:r>
            <a:r>
              <a:rPr sz="750" u="sng" spc="-3" dirty="0">
                <a:uFill>
                  <a:solidFill>
                    <a:srgbClr val="000000"/>
                  </a:solidFill>
                </a:uFill>
                <a:latin typeface="Arial"/>
                <a:cs typeface="Arial"/>
              </a:rPr>
              <a:t> 817</a:t>
            </a:r>
            <a:endParaRPr sz="750">
              <a:latin typeface="Arial"/>
              <a:cs typeface="Arial"/>
            </a:endParaRPr>
          </a:p>
          <a:p>
            <a:pPr>
              <a:spcBef>
                <a:spcPts val="3"/>
              </a:spcBef>
            </a:pPr>
            <a:endParaRPr sz="716">
              <a:latin typeface="Arial"/>
              <a:cs typeface="Arial"/>
            </a:endParaRPr>
          </a:p>
          <a:p>
            <a:pPr algn="ctr">
              <a:lnSpc>
                <a:spcPct val="100000"/>
              </a:lnSpc>
            </a:pPr>
            <a:r>
              <a:rPr sz="750" u="sng" spc="-3" dirty="0">
                <a:uFill>
                  <a:solidFill>
                    <a:srgbClr val="000000"/>
                  </a:solidFill>
                </a:uFill>
                <a:latin typeface="Arial"/>
                <a:cs typeface="Arial"/>
              </a:rPr>
              <a:t>"AL" LIMITED AGRICULTURAL</a:t>
            </a:r>
            <a:r>
              <a:rPr sz="750" u="sng" spc="-51" dirty="0">
                <a:uFill>
                  <a:solidFill>
                    <a:srgbClr val="000000"/>
                  </a:solidFill>
                </a:uFill>
                <a:latin typeface="Arial"/>
                <a:cs typeface="Arial"/>
              </a:rPr>
              <a:t> </a:t>
            </a:r>
            <a:r>
              <a:rPr sz="750" u="sng" spc="-3" dirty="0">
                <a:uFill>
                  <a:solidFill>
                    <a:srgbClr val="000000"/>
                  </a:solidFill>
                </a:uFill>
                <a:latin typeface="Arial"/>
                <a:cs typeface="Arial"/>
              </a:rPr>
              <a:t>DISTRICT</a:t>
            </a:r>
            <a:endParaRPr sz="750">
              <a:latin typeface="Arial"/>
              <a:cs typeface="Arial"/>
            </a:endParaRPr>
          </a:p>
        </p:txBody>
      </p:sp>
      <p:sp>
        <p:nvSpPr>
          <p:cNvPr id="3" name="object 3"/>
          <p:cNvSpPr txBox="1"/>
          <p:nvPr/>
        </p:nvSpPr>
        <p:spPr>
          <a:xfrm>
            <a:off x="4061114" y="1156162"/>
            <a:ext cx="106940" cy="124160"/>
          </a:xfrm>
          <a:prstGeom prst="rect">
            <a:avLst/>
          </a:prstGeom>
        </p:spPr>
        <p:txBody>
          <a:bodyPr vert="horz" wrap="square" lIns="0" tIns="8659" rIns="0" bIns="0" rtlCol="0">
            <a:spAutoFit/>
          </a:bodyPr>
          <a:lstStyle/>
          <a:p>
            <a:pPr marL="8659">
              <a:spcBef>
                <a:spcPts val="68"/>
              </a:spcBef>
            </a:pPr>
            <a:r>
              <a:rPr sz="750" spc="-3" dirty="0">
                <a:latin typeface="Arial"/>
                <a:cs typeface="Arial"/>
              </a:rPr>
              <a:t>P.</a:t>
            </a:r>
            <a:endParaRPr sz="750">
              <a:latin typeface="Arial"/>
              <a:cs typeface="Arial"/>
            </a:endParaRPr>
          </a:p>
        </p:txBody>
      </p:sp>
      <p:sp>
        <p:nvSpPr>
          <p:cNvPr id="4" name="object 4"/>
          <p:cNvSpPr txBox="1"/>
          <p:nvPr/>
        </p:nvSpPr>
        <p:spPr>
          <a:xfrm>
            <a:off x="4372841" y="1156162"/>
            <a:ext cx="3677083" cy="354992"/>
          </a:xfrm>
          <a:prstGeom prst="rect">
            <a:avLst/>
          </a:prstGeom>
        </p:spPr>
        <p:txBody>
          <a:bodyPr vert="horz" wrap="square" lIns="0" tIns="8659" rIns="0" bIns="0" rtlCol="0">
            <a:spAutoFit/>
          </a:bodyPr>
          <a:lstStyle/>
          <a:p>
            <a:pPr marL="8659">
              <a:lnSpc>
                <a:spcPts val="880"/>
              </a:lnSpc>
              <a:spcBef>
                <a:spcPts val="68"/>
              </a:spcBef>
            </a:pPr>
            <a:r>
              <a:rPr sz="750" strike="sngStrike" spc="-3" dirty="0">
                <a:latin typeface="Arial"/>
                <a:cs typeface="Arial"/>
              </a:rPr>
              <a:t>Farmworker </a:t>
            </a:r>
            <a:r>
              <a:rPr sz="750" strike="sngStrike" spc="-7" dirty="0">
                <a:latin typeface="Arial"/>
                <a:cs typeface="Arial"/>
              </a:rPr>
              <a:t>Dwelling </a:t>
            </a:r>
            <a:r>
              <a:rPr sz="750" strike="sngStrike" dirty="0">
                <a:latin typeface="Arial"/>
                <a:cs typeface="Arial"/>
              </a:rPr>
              <a:t>Units </a:t>
            </a:r>
            <a:r>
              <a:rPr sz="750" strike="sngStrike" spc="-3" dirty="0">
                <a:latin typeface="Arial"/>
                <a:cs typeface="Arial"/>
              </a:rPr>
              <a:t>subject </a:t>
            </a:r>
            <a:r>
              <a:rPr sz="750" strike="sngStrike" dirty="0">
                <a:latin typeface="Arial"/>
                <a:cs typeface="Arial"/>
              </a:rPr>
              <a:t>to the </a:t>
            </a:r>
            <a:r>
              <a:rPr sz="750" strike="sngStrike" spc="-3" dirty="0">
                <a:latin typeface="Arial"/>
                <a:cs typeface="Arial"/>
              </a:rPr>
              <a:t>provisions of</a:t>
            </a:r>
            <a:r>
              <a:rPr sz="750" strike="sngStrike" spc="7" dirty="0">
                <a:latin typeface="Arial"/>
                <a:cs typeface="Arial"/>
              </a:rPr>
              <a:t> </a:t>
            </a:r>
            <a:r>
              <a:rPr sz="750" strike="sngStrike" spc="-3" dirty="0">
                <a:latin typeface="Arial"/>
                <a:cs typeface="Arial"/>
              </a:rPr>
              <a:t>855-O.</a:t>
            </a:r>
            <a:endParaRPr sz="750">
              <a:latin typeface="Arial"/>
              <a:cs typeface="Arial"/>
            </a:endParaRPr>
          </a:p>
          <a:p>
            <a:pPr marL="8659" marR="3464">
              <a:lnSpc>
                <a:spcPts val="866"/>
              </a:lnSpc>
              <a:spcBef>
                <a:spcPts val="37"/>
              </a:spcBef>
            </a:pPr>
            <a:r>
              <a:rPr sz="750" strike="sngStrike" spc="-3" dirty="0">
                <a:latin typeface="Arial"/>
                <a:cs typeface="Arial"/>
              </a:rPr>
              <a:t>(Added by Ord. T-803-371 adopted 12-8-15)</a:t>
            </a:r>
            <a:r>
              <a:rPr sz="750" spc="-3" dirty="0">
                <a:latin typeface="Arial"/>
                <a:cs typeface="Arial"/>
              </a:rPr>
              <a:t> [Reserved] </a:t>
            </a:r>
            <a:r>
              <a:rPr sz="750" u="sng" spc="-3" dirty="0">
                <a:uFill>
                  <a:solidFill>
                    <a:srgbClr val="000000"/>
                  </a:solidFill>
                </a:uFill>
                <a:latin typeface="Arial"/>
                <a:cs typeface="Arial"/>
              </a:rPr>
              <a:t>Amended by Ord. T-XXX-XXX </a:t>
            </a:r>
            <a:r>
              <a:rPr sz="750" spc="-3" dirty="0">
                <a:latin typeface="Arial"/>
                <a:cs typeface="Arial"/>
              </a:rPr>
              <a:t> </a:t>
            </a:r>
            <a:r>
              <a:rPr sz="750" u="sng" spc="-3" dirty="0">
                <a:uFill>
                  <a:solidFill>
                    <a:srgbClr val="000000"/>
                  </a:solidFill>
                </a:uFill>
                <a:latin typeface="Arial"/>
                <a:cs typeface="Arial"/>
              </a:rPr>
              <a:t>adopted XX-XX-2021</a:t>
            </a:r>
            <a:r>
              <a:rPr sz="750" spc="-3" dirty="0">
                <a:latin typeface="Arial"/>
                <a:cs typeface="Arial"/>
              </a:rPr>
              <a:t>)</a:t>
            </a:r>
            <a:endParaRPr sz="750">
              <a:latin typeface="Arial"/>
              <a:cs typeface="Arial"/>
            </a:endParaRPr>
          </a:p>
        </p:txBody>
      </p:sp>
      <p:sp>
        <p:nvSpPr>
          <p:cNvPr id="5" name="object 5"/>
          <p:cNvSpPr txBox="1"/>
          <p:nvPr/>
        </p:nvSpPr>
        <p:spPr>
          <a:xfrm>
            <a:off x="4061114" y="1594658"/>
            <a:ext cx="119495" cy="124160"/>
          </a:xfrm>
          <a:prstGeom prst="rect">
            <a:avLst/>
          </a:prstGeom>
        </p:spPr>
        <p:txBody>
          <a:bodyPr vert="horz" wrap="square" lIns="0" tIns="8659" rIns="0" bIns="0" rtlCol="0">
            <a:spAutoFit/>
          </a:bodyPr>
          <a:lstStyle/>
          <a:p>
            <a:pPr marL="8659">
              <a:spcBef>
                <a:spcPts val="68"/>
              </a:spcBef>
            </a:pPr>
            <a:r>
              <a:rPr sz="750" spc="3" dirty="0">
                <a:latin typeface="Arial"/>
                <a:cs typeface="Arial"/>
              </a:rPr>
              <a:t>Q.</a:t>
            </a:r>
            <a:endParaRPr sz="750">
              <a:latin typeface="Arial"/>
              <a:cs typeface="Arial"/>
            </a:endParaRPr>
          </a:p>
        </p:txBody>
      </p:sp>
      <p:sp>
        <p:nvSpPr>
          <p:cNvPr id="6" name="object 6"/>
          <p:cNvSpPr txBox="1"/>
          <p:nvPr/>
        </p:nvSpPr>
        <p:spPr>
          <a:xfrm>
            <a:off x="4372841" y="1594658"/>
            <a:ext cx="3677083" cy="354992"/>
          </a:xfrm>
          <a:prstGeom prst="rect">
            <a:avLst/>
          </a:prstGeom>
        </p:spPr>
        <p:txBody>
          <a:bodyPr vert="horz" wrap="square" lIns="0" tIns="8659" rIns="0" bIns="0" rtlCol="0">
            <a:spAutoFit/>
          </a:bodyPr>
          <a:lstStyle/>
          <a:p>
            <a:pPr marL="8659">
              <a:lnSpc>
                <a:spcPts val="880"/>
              </a:lnSpc>
              <a:spcBef>
                <a:spcPts val="68"/>
              </a:spcBef>
            </a:pPr>
            <a:r>
              <a:rPr sz="750" strike="sngStrike" spc="-3" dirty="0">
                <a:latin typeface="Arial"/>
                <a:cs typeface="Arial"/>
              </a:rPr>
              <a:t>Farmworker Housing Complexes subject </a:t>
            </a:r>
            <a:r>
              <a:rPr sz="750" strike="sngStrike" dirty="0">
                <a:latin typeface="Arial"/>
                <a:cs typeface="Arial"/>
              </a:rPr>
              <a:t>to the </a:t>
            </a:r>
            <a:r>
              <a:rPr sz="750" strike="sngStrike" spc="-3" dirty="0">
                <a:latin typeface="Arial"/>
                <a:cs typeface="Arial"/>
              </a:rPr>
              <a:t>provisions of</a:t>
            </a:r>
            <a:r>
              <a:rPr sz="750" strike="sngStrike" spc="17" dirty="0">
                <a:latin typeface="Arial"/>
                <a:cs typeface="Arial"/>
              </a:rPr>
              <a:t> </a:t>
            </a:r>
            <a:r>
              <a:rPr sz="750" strike="sngStrike" spc="-3" dirty="0">
                <a:latin typeface="Arial"/>
                <a:cs typeface="Arial"/>
              </a:rPr>
              <a:t>855-O.</a:t>
            </a:r>
            <a:endParaRPr sz="750">
              <a:latin typeface="Arial"/>
              <a:cs typeface="Arial"/>
            </a:endParaRPr>
          </a:p>
          <a:p>
            <a:pPr marL="8659" marR="3464">
              <a:lnSpc>
                <a:spcPts val="859"/>
              </a:lnSpc>
              <a:spcBef>
                <a:spcPts val="44"/>
              </a:spcBef>
            </a:pPr>
            <a:r>
              <a:rPr sz="750" strike="sngStrike" spc="-3" dirty="0">
                <a:latin typeface="Arial"/>
                <a:cs typeface="Arial"/>
              </a:rPr>
              <a:t>(Added by Ord. T-803-371 adopted 12-8-15)</a:t>
            </a:r>
            <a:r>
              <a:rPr sz="750" spc="-3" dirty="0">
                <a:latin typeface="Arial"/>
                <a:cs typeface="Arial"/>
              </a:rPr>
              <a:t> [Reserved] </a:t>
            </a:r>
            <a:r>
              <a:rPr sz="750" u="sng" spc="-3" dirty="0">
                <a:uFill>
                  <a:solidFill>
                    <a:srgbClr val="000000"/>
                  </a:solidFill>
                </a:uFill>
                <a:latin typeface="Arial"/>
                <a:cs typeface="Arial"/>
              </a:rPr>
              <a:t>Amended by Ord. T-XXX-XXX </a:t>
            </a:r>
            <a:r>
              <a:rPr sz="750" spc="-3" dirty="0">
                <a:latin typeface="Arial"/>
                <a:cs typeface="Arial"/>
              </a:rPr>
              <a:t> </a:t>
            </a:r>
            <a:r>
              <a:rPr sz="750" u="sng" spc="-3" dirty="0">
                <a:uFill>
                  <a:solidFill>
                    <a:srgbClr val="000000"/>
                  </a:solidFill>
                </a:uFill>
                <a:latin typeface="Arial"/>
                <a:cs typeface="Arial"/>
              </a:rPr>
              <a:t>adopted XX-XX-2021</a:t>
            </a:r>
            <a:r>
              <a:rPr sz="750" spc="-3" dirty="0">
                <a:latin typeface="Arial"/>
                <a:cs typeface="Arial"/>
              </a:rPr>
              <a:t>)</a:t>
            </a:r>
            <a:endParaRPr sz="750">
              <a:latin typeface="Arial"/>
              <a:cs typeface="Arial"/>
            </a:endParaRPr>
          </a:p>
        </p:txBody>
      </p:sp>
      <p:sp>
        <p:nvSpPr>
          <p:cNvPr id="7" name="object 7"/>
          <p:cNvSpPr/>
          <p:nvPr/>
        </p:nvSpPr>
        <p:spPr>
          <a:xfrm>
            <a:off x="4381500" y="4878012"/>
            <a:ext cx="3371850" cy="0"/>
          </a:xfrm>
          <a:custGeom>
            <a:avLst/>
            <a:gdLst/>
            <a:ahLst/>
            <a:cxnLst/>
            <a:rect l="l" t="t" r="r" b="b"/>
            <a:pathLst>
              <a:path w="4945380">
                <a:moveTo>
                  <a:pt x="0" y="0"/>
                </a:moveTo>
                <a:lnTo>
                  <a:pt x="4945380" y="0"/>
                </a:lnTo>
              </a:path>
            </a:pathLst>
          </a:custGeom>
          <a:ln w="7619">
            <a:solidFill>
              <a:srgbClr val="000000"/>
            </a:solidFill>
          </a:ln>
        </p:spPr>
        <p:txBody>
          <a:bodyPr wrap="square" lIns="0" tIns="0" rIns="0" bIns="0" rtlCol="0"/>
          <a:lstStyle/>
          <a:p>
            <a:endParaRPr sz="682"/>
          </a:p>
        </p:txBody>
      </p:sp>
      <p:sp>
        <p:nvSpPr>
          <p:cNvPr id="8" name="object 8"/>
          <p:cNvSpPr txBox="1"/>
          <p:nvPr/>
        </p:nvSpPr>
        <p:spPr>
          <a:xfrm>
            <a:off x="4061114" y="2361507"/>
            <a:ext cx="4062413" cy="2732310"/>
          </a:xfrm>
          <a:prstGeom prst="rect">
            <a:avLst/>
          </a:prstGeom>
        </p:spPr>
        <p:txBody>
          <a:bodyPr vert="horz" wrap="square" lIns="0" tIns="8659" rIns="0" bIns="0" rtlCol="0">
            <a:spAutoFit/>
          </a:bodyPr>
          <a:lstStyle/>
          <a:p>
            <a:pPr marL="8226" algn="ctr">
              <a:lnSpc>
                <a:spcPts val="880"/>
              </a:lnSpc>
              <a:spcBef>
                <a:spcPts val="68"/>
              </a:spcBef>
            </a:pPr>
            <a:r>
              <a:rPr sz="750" u="sng" dirty="0">
                <a:uFill>
                  <a:solidFill>
                    <a:srgbClr val="000000"/>
                  </a:solidFill>
                </a:uFill>
                <a:latin typeface="Arial"/>
                <a:cs typeface="Arial"/>
              </a:rPr>
              <a:t>SECTION</a:t>
            </a:r>
            <a:r>
              <a:rPr sz="750" u="sng" spc="-3" dirty="0">
                <a:uFill>
                  <a:solidFill>
                    <a:srgbClr val="000000"/>
                  </a:solidFill>
                </a:uFill>
                <a:latin typeface="Arial"/>
                <a:cs typeface="Arial"/>
              </a:rPr>
              <a:t> 855</a:t>
            </a:r>
            <a:endParaRPr sz="750">
              <a:latin typeface="Arial"/>
              <a:cs typeface="Arial"/>
            </a:endParaRPr>
          </a:p>
          <a:p>
            <a:pPr marL="6927" algn="ctr">
              <a:lnSpc>
                <a:spcPts val="880"/>
              </a:lnSpc>
            </a:pPr>
            <a:r>
              <a:rPr sz="750" u="sng" spc="-3" dirty="0">
                <a:uFill>
                  <a:solidFill>
                    <a:srgbClr val="000000"/>
                  </a:solidFill>
                </a:uFill>
                <a:latin typeface="Arial"/>
                <a:cs typeface="Arial"/>
              </a:rPr>
              <a:t>PROPERTY DEVELOPMENT</a:t>
            </a:r>
            <a:r>
              <a:rPr sz="750" u="sng" dirty="0">
                <a:uFill>
                  <a:solidFill>
                    <a:srgbClr val="000000"/>
                  </a:solidFill>
                </a:uFill>
                <a:latin typeface="Arial"/>
                <a:cs typeface="Arial"/>
              </a:rPr>
              <a:t> </a:t>
            </a:r>
            <a:r>
              <a:rPr sz="750" u="sng" spc="-3" dirty="0">
                <a:uFill>
                  <a:solidFill>
                    <a:srgbClr val="000000"/>
                  </a:solidFill>
                </a:uFill>
                <a:latin typeface="Arial"/>
                <a:cs typeface="Arial"/>
              </a:rPr>
              <a:t>STANDARDS</a:t>
            </a:r>
            <a:endParaRPr sz="750">
              <a:latin typeface="Arial"/>
              <a:cs typeface="Arial"/>
            </a:endParaRPr>
          </a:p>
          <a:p>
            <a:pPr>
              <a:spcBef>
                <a:spcPts val="27"/>
              </a:spcBef>
            </a:pPr>
            <a:endParaRPr sz="750">
              <a:latin typeface="Arial"/>
              <a:cs typeface="Arial"/>
            </a:endParaRPr>
          </a:p>
          <a:p>
            <a:pPr marL="8659" marR="114730" indent="-433">
              <a:lnSpc>
                <a:spcPts val="859"/>
              </a:lnSpc>
            </a:pPr>
            <a:r>
              <a:rPr sz="750" dirty="0">
                <a:latin typeface="Arial"/>
                <a:cs typeface="Arial"/>
              </a:rPr>
              <a:t>SECTION </a:t>
            </a:r>
            <a:r>
              <a:rPr sz="750" spc="-3" dirty="0">
                <a:latin typeface="Arial"/>
                <a:cs typeface="Arial"/>
              </a:rPr>
              <a:t>855-O. PROPERTY DEVELOPMENT STANDARDS </a:t>
            </a:r>
            <a:r>
              <a:rPr sz="750" dirty="0">
                <a:latin typeface="Arial"/>
                <a:cs typeface="Arial"/>
              </a:rPr>
              <a:t>– SPECIAL </a:t>
            </a:r>
            <a:r>
              <a:rPr sz="750" spc="-3" dirty="0">
                <a:latin typeface="Arial"/>
                <a:cs typeface="Arial"/>
              </a:rPr>
              <a:t>STANDARDS </a:t>
            </a:r>
            <a:r>
              <a:rPr sz="750" spc="3" dirty="0">
                <a:latin typeface="Arial"/>
                <a:cs typeface="Arial"/>
              </a:rPr>
              <a:t>OF  </a:t>
            </a:r>
            <a:r>
              <a:rPr sz="750" spc="-3" dirty="0">
                <a:latin typeface="Arial"/>
                <a:cs typeface="Arial"/>
              </a:rPr>
              <a:t>PRACTICE AND REGULATIONS TO IMPLEMENT THE FRESNO COUNTY</a:t>
            </a:r>
            <a:r>
              <a:rPr sz="750" spc="37" dirty="0">
                <a:latin typeface="Arial"/>
                <a:cs typeface="Arial"/>
              </a:rPr>
              <a:t> </a:t>
            </a:r>
            <a:r>
              <a:rPr sz="750" spc="-3" dirty="0">
                <a:latin typeface="Arial"/>
                <a:cs typeface="Arial"/>
              </a:rPr>
              <a:t>HOUSING</a:t>
            </a:r>
            <a:endParaRPr sz="750">
              <a:latin typeface="Arial"/>
              <a:cs typeface="Arial"/>
            </a:endParaRPr>
          </a:p>
          <a:p>
            <a:pPr marL="8659" marR="96546">
              <a:lnSpc>
                <a:spcPts val="859"/>
              </a:lnSpc>
              <a:spcBef>
                <a:spcPts val="10"/>
              </a:spcBef>
            </a:pPr>
            <a:r>
              <a:rPr sz="750" spc="-3" dirty="0">
                <a:latin typeface="Arial"/>
                <a:cs typeface="Arial"/>
              </a:rPr>
              <a:t>ELEMENT (Added </a:t>
            </a:r>
            <a:r>
              <a:rPr sz="750" spc="-7" dirty="0">
                <a:latin typeface="Arial"/>
                <a:cs typeface="Arial"/>
              </a:rPr>
              <a:t>by </a:t>
            </a:r>
            <a:r>
              <a:rPr sz="750" spc="-3" dirty="0">
                <a:latin typeface="Arial"/>
                <a:cs typeface="Arial"/>
              </a:rPr>
              <a:t>Ord. T-803-371 adopted 12-8-15 Amended by Ord. T-094-380 adopted  11-24- 20)</a:t>
            </a:r>
            <a:endParaRPr sz="750">
              <a:latin typeface="Arial"/>
              <a:cs typeface="Arial"/>
            </a:endParaRPr>
          </a:p>
          <a:p>
            <a:pPr>
              <a:spcBef>
                <a:spcPts val="27"/>
              </a:spcBef>
            </a:pPr>
            <a:endParaRPr sz="682">
              <a:latin typeface="Arial"/>
              <a:cs typeface="Arial"/>
            </a:endParaRPr>
          </a:p>
          <a:p>
            <a:pPr marL="320378" indent="-312151">
              <a:buAutoNum type="arabicPeriod" startAt="2"/>
              <a:tabLst>
                <a:tab pos="319945" algn="l"/>
                <a:tab pos="320810" algn="l"/>
              </a:tabLst>
            </a:pPr>
            <a:r>
              <a:rPr sz="750" u="sng" spc="-3" dirty="0">
                <a:uFill>
                  <a:solidFill>
                    <a:srgbClr val="000000"/>
                  </a:solidFill>
                </a:uFill>
                <a:latin typeface="Arial"/>
                <a:cs typeface="Arial"/>
              </a:rPr>
              <a:t>Farmworker Housing,</a:t>
            </a:r>
            <a:r>
              <a:rPr sz="750" u="sng" spc="3" dirty="0">
                <a:uFill>
                  <a:solidFill>
                    <a:srgbClr val="000000"/>
                  </a:solidFill>
                </a:uFill>
                <a:latin typeface="Arial"/>
                <a:cs typeface="Arial"/>
              </a:rPr>
              <a:t> </a:t>
            </a:r>
            <a:r>
              <a:rPr sz="750" u="sng" spc="-3" dirty="0">
                <a:uFill>
                  <a:solidFill>
                    <a:srgbClr val="000000"/>
                  </a:solidFill>
                </a:uFill>
                <a:latin typeface="Arial"/>
                <a:cs typeface="Arial"/>
              </a:rPr>
              <a:t>Temporary</a:t>
            </a:r>
            <a:endParaRPr sz="750">
              <a:latin typeface="Arial"/>
              <a:cs typeface="Arial"/>
            </a:endParaRPr>
          </a:p>
          <a:p>
            <a:pPr marL="320378" marR="3464">
              <a:lnSpc>
                <a:spcPct val="110300"/>
              </a:lnSpc>
              <a:spcBef>
                <a:spcPts val="668"/>
              </a:spcBef>
            </a:pPr>
            <a:r>
              <a:rPr sz="750" spc="-3" dirty="0">
                <a:latin typeface="Arial"/>
                <a:cs typeface="Arial"/>
              </a:rPr>
              <a:t>This Section provides use and development regulations for Temporary Farmworker  Housing in compliance with State law and as defined in Section 803.7 (Specific  Definitions </a:t>
            </a:r>
            <a:r>
              <a:rPr sz="750" dirty="0">
                <a:latin typeface="Arial"/>
                <a:cs typeface="Arial"/>
              </a:rPr>
              <a:t>– Group </a:t>
            </a:r>
            <a:r>
              <a:rPr sz="750" spc="-3" dirty="0">
                <a:latin typeface="Arial"/>
                <a:cs typeface="Arial"/>
              </a:rPr>
              <a:t>F). </a:t>
            </a:r>
            <a:r>
              <a:rPr sz="750" u="sng" spc="-3" dirty="0">
                <a:uFill>
                  <a:solidFill>
                    <a:srgbClr val="000000"/>
                  </a:solidFill>
                </a:uFill>
                <a:latin typeface="Arial"/>
                <a:cs typeface="Arial"/>
              </a:rPr>
              <a:t>Temporary Farmworker Housing shall be allowed solely in </a:t>
            </a:r>
            <a:r>
              <a:rPr sz="750" u="sng" dirty="0">
                <a:uFill>
                  <a:solidFill>
                    <a:srgbClr val="000000"/>
                  </a:solidFill>
                </a:uFill>
                <a:latin typeface="Arial"/>
                <a:cs typeface="Arial"/>
              </a:rPr>
              <a:t>the </a:t>
            </a:r>
            <a:r>
              <a:rPr sz="750" dirty="0">
                <a:latin typeface="Arial"/>
                <a:cs typeface="Arial"/>
              </a:rPr>
              <a:t> </a:t>
            </a:r>
            <a:r>
              <a:rPr sz="750" u="sng" dirty="0">
                <a:uFill>
                  <a:solidFill>
                    <a:srgbClr val="000000"/>
                  </a:solidFill>
                </a:uFill>
                <a:latin typeface="Arial"/>
                <a:cs typeface="Arial"/>
              </a:rPr>
              <a:t>AE </a:t>
            </a:r>
            <a:r>
              <a:rPr sz="750" u="sng" spc="-3" dirty="0">
                <a:uFill>
                  <a:solidFill>
                    <a:srgbClr val="000000"/>
                  </a:solidFill>
                </a:uFill>
                <a:latin typeface="Arial"/>
                <a:cs typeface="Arial"/>
              </a:rPr>
              <a:t>and AL Zone Districts and consist </a:t>
            </a:r>
            <a:r>
              <a:rPr sz="750" u="sng" spc="-7" dirty="0">
                <a:uFill>
                  <a:solidFill>
                    <a:srgbClr val="000000"/>
                  </a:solidFill>
                </a:uFill>
                <a:latin typeface="Arial"/>
                <a:cs typeface="Arial"/>
              </a:rPr>
              <a:t>of </a:t>
            </a:r>
            <a:r>
              <a:rPr sz="750" u="sng" spc="-3" dirty="0">
                <a:uFill>
                  <a:solidFill>
                    <a:srgbClr val="000000"/>
                  </a:solidFill>
                </a:uFill>
                <a:latin typeface="Arial"/>
                <a:cs typeface="Arial"/>
              </a:rPr>
              <a:t>temporary residential accommodations (travel </a:t>
            </a:r>
            <a:r>
              <a:rPr sz="750" spc="-3" dirty="0">
                <a:latin typeface="Arial"/>
                <a:cs typeface="Arial"/>
              </a:rPr>
              <a:t> </a:t>
            </a:r>
            <a:r>
              <a:rPr sz="750" u="sng" spc="-3" dirty="0">
                <a:uFill>
                  <a:solidFill>
                    <a:srgbClr val="000000"/>
                  </a:solidFill>
                </a:uFill>
                <a:latin typeface="Arial"/>
                <a:cs typeface="Arial"/>
              </a:rPr>
              <a:t>trailers </a:t>
            </a:r>
            <a:r>
              <a:rPr sz="750" u="sng" spc="-7" dirty="0">
                <a:uFill>
                  <a:solidFill>
                    <a:srgbClr val="000000"/>
                  </a:solidFill>
                </a:uFill>
                <a:latin typeface="Arial"/>
                <a:cs typeface="Arial"/>
              </a:rPr>
              <a:t>or </a:t>
            </a:r>
            <a:r>
              <a:rPr sz="750" u="sng" spc="-3" dirty="0">
                <a:uFill>
                  <a:solidFill>
                    <a:srgbClr val="000000"/>
                  </a:solidFill>
                </a:uFill>
                <a:latin typeface="Arial"/>
                <a:cs typeface="Arial"/>
              </a:rPr>
              <a:t>licensed recreational vehicles) </a:t>
            </a:r>
            <a:r>
              <a:rPr sz="750" u="sng" dirty="0">
                <a:uFill>
                  <a:solidFill>
                    <a:srgbClr val="000000"/>
                  </a:solidFill>
                </a:uFill>
                <a:latin typeface="Arial"/>
                <a:cs typeface="Arial"/>
              </a:rPr>
              <a:t>to </a:t>
            </a:r>
            <a:r>
              <a:rPr sz="750" u="sng" spc="-7" dirty="0">
                <a:uFill>
                  <a:solidFill>
                    <a:srgbClr val="000000"/>
                  </a:solidFill>
                </a:uFill>
                <a:latin typeface="Arial"/>
                <a:cs typeface="Arial"/>
              </a:rPr>
              <a:t>provide </a:t>
            </a:r>
            <a:r>
              <a:rPr sz="750" u="sng" spc="-3" dirty="0">
                <a:uFill>
                  <a:solidFill>
                    <a:srgbClr val="000000"/>
                  </a:solidFill>
                </a:uFill>
                <a:latin typeface="Arial"/>
                <a:cs typeface="Arial"/>
              </a:rPr>
              <a:t>for shelter </a:t>
            </a:r>
            <a:r>
              <a:rPr sz="750" u="sng" spc="-7" dirty="0">
                <a:uFill>
                  <a:solidFill>
                    <a:srgbClr val="000000"/>
                  </a:solidFill>
                </a:uFill>
                <a:latin typeface="Arial"/>
                <a:cs typeface="Arial"/>
              </a:rPr>
              <a:t>if </a:t>
            </a:r>
            <a:r>
              <a:rPr sz="750" u="sng" spc="-3" dirty="0">
                <a:uFill>
                  <a:solidFill>
                    <a:srgbClr val="000000"/>
                  </a:solidFill>
                </a:uFill>
                <a:latin typeface="Arial"/>
                <a:cs typeface="Arial"/>
              </a:rPr>
              <a:t>individuals and families </a:t>
            </a:r>
            <a:r>
              <a:rPr sz="750" spc="-3" dirty="0">
                <a:latin typeface="Arial"/>
                <a:cs typeface="Arial"/>
              </a:rPr>
              <a:t> </a:t>
            </a:r>
            <a:r>
              <a:rPr sz="750" u="sng" dirty="0">
                <a:uFill>
                  <a:solidFill>
                    <a:srgbClr val="000000"/>
                  </a:solidFill>
                </a:uFill>
                <a:latin typeface="Arial"/>
                <a:cs typeface="Arial"/>
              </a:rPr>
              <a:t>for </a:t>
            </a:r>
            <a:r>
              <a:rPr sz="750" u="sng" spc="-3" dirty="0">
                <a:uFill>
                  <a:solidFill>
                    <a:srgbClr val="000000"/>
                  </a:solidFill>
                </a:uFill>
                <a:latin typeface="Arial"/>
                <a:cs typeface="Arial"/>
              </a:rPr>
              <a:t>short-term periods (not </a:t>
            </a:r>
            <a:r>
              <a:rPr sz="750" u="sng" dirty="0">
                <a:uFill>
                  <a:solidFill>
                    <a:srgbClr val="000000"/>
                  </a:solidFill>
                </a:uFill>
                <a:latin typeface="Arial"/>
                <a:cs typeface="Arial"/>
              </a:rPr>
              <a:t>to </a:t>
            </a:r>
            <a:r>
              <a:rPr sz="750" u="sng" spc="-3" dirty="0">
                <a:uFill>
                  <a:solidFill>
                    <a:srgbClr val="000000"/>
                  </a:solidFill>
                </a:uFill>
                <a:latin typeface="Arial"/>
                <a:cs typeface="Arial"/>
              </a:rPr>
              <a:t>exceed 90 consecutive days). Temporary housing </a:t>
            </a:r>
            <a:r>
              <a:rPr sz="750" u="sng" dirty="0">
                <a:uFill>
                  <a:solidFill>
                    <a:srgbClr val="000000"/>
                  </a:solidFill>
                </a:uFill>
                <a:latin typeface="Arial"/>
                <a:cs typeface="Arial"/>
              </a:rPr>
              <a:t>in </a:t>
            </a:r>
            <a:r>
              <a:rPr sz="750" u="sng" spc="-3" dirty="0">
                <a:uFill>
                  <a:solidFill>
                    <a:srgbClr val="000000"/>
                  </a:solidFill>
                </a:uFill>
                <a:latin typeface="Arial"/>
                <a:cs typeface="Arial"/>
              </a:rPr>
              <a:t>this </a:t>
            </a:r>
            <a:r>
              <a:rPr sz="750" spc="-3" dirty="0">
                <a:latin typeface="Arial"/>
                <a:cs typeface="Arial"/>
              </a:rPr>
              <a:t> </a:t>
            </a:r>
            <a:r>
              <a:rPr sz="750" u="sng" spc="-3" dirty="0">
                <a:uFill>
                  <a:solidFill>
                    <a:srgbClr val="000000"/>
                  </a:solidFill>
                </a:uFill>
                <a:latin typeface="Arial"/>
                <a:cs typeface="Arial"/>
              </a:rPr>
              <a:t>manner must be sited on </a:t>
            </a:r>
            <a:r>
              <a:rPr sz="750" u="sng" dirty="0">
                <a:uFill>
                  <a:solidFill>
                    <a:srgbClr val="000000"/>
                  </a:solidFill>
                </a:uFill>
                <a:latin typeface="Arial"/>
                <a:cs typeface="Arial"/>
              </a:rPr>
              <a:t>a </a:t>
            </a:r>
            <a:r>
              <a:rPr sz="750" u="sng" spc="-3" dirty="0">
                <a:uFill>
                  <a:solidFill>
                    <a:srgbClr val="000000"/>
                  </a:solidFill>
                </a:uFill>
                <a:latin typeface="Arial"/>
                <a:cs typeface="Arial"/>
              </a:rPr>
              <a:t>bona fide commercial agricultural/farming operation (or off- </a:t>
            </a:r>
            <a:r>
              <a:rPr sz="750" spc="-3" dirty="0">
                <a:latin typeface="Arial"/>
                <a:cs typeface="Arial"/>
              </a:rPr>
              <a:t> </a:t>
            </a:r>
            <a:r>
              <a:rPr sz="750" u="sng" dirty="0">
                <a:uFill>
                  <a:solidFill>
                    <a:srgbClr val="000000"/>
                  </a:solidFill>
                </a:uFill>
                <a:latin typeface="Arial"/>
                <a:cs typeface="Arial"/>
              </a:rPr>
              <a:t>site </a:t>
            </a:r>
            <a:r>
              <a:rPr sz="750" u="sng" spc="-3" dirty="0">
                <a:uFill>
                  <a:solidFill>
                    <a:srgbClr val="000000"/>
                  </a:solidFill>
                </a:uFill>
                <a:latin typeface="Arial"/>
                <a:cs typeface="Arial"/>
              </a:rPr>
              <a:t>operations owned or managed by </a:t>
            </a:r>
            <a:r>
              <a:rPr sz="750" u="sng" dirty="0">
                <a:uFill>
                  <a:solidFill>
                    <a:srgbClr val="000000"/>
                  </a:solidFill>
                </a:uFill>
                <a:latin typeface="Arial"/>
                <a:cs typeface="Arial"/>
              </a:rPr>
              <a:t>the same </a:t>
            </a:r>
            <a:r>
              <a:rPr sz="750" u="sng" spc="-3" dirty="0">
                <a:uFill>
                  <a:solidFill>
                    <a:srgbClr val="000000"/>
                  </a:solidFill>
                </a:uFill>
                <a:latin typeface="Arial"/>
                <a:cs typeface="Arial"/>
              </a:rPr>
              <a:t>agricultural operation) and limited </a:t>
            </a:r>
            <a:r>
              <a:rPr sz="750" u="sng" dirty="0">
                <a:uFill>
                  <a:solidFill>
                    <a:srgbClr val="000000"/>
                  </a:solidFill>
                </a:uFill>
                <a:latin typeface="Arial"/>
                <a:cs typeface="Arial"/>
              </a:rPr>
              <a:t>to </a:t>
            </a:r>
            <a:r>
              <a:rPr sz="750" dirty="0">
                <a:latin typeface="Arial"/>
                <a:cs typeface="Arial"/>
              </a:rPr>
              <a:t> </a:t>
            </a:r>
            <a:r>
              <a:rPr sz="750" u="sng" spc="-3" dirty="0">
                <a:uFill>
                  <a:solidFill>
                    <a:srgbClr val="000000"/>
                  </a:solidFill>
                </a:uFill>
                <a:latin typeface="Arial"/>
                <a:cs typeface="Arial"/>
              </a:rPr>
              <a:t>twelve individual units at </a:t>
            </a:r>
            <a:r>
              <a:rPr sz="750" u="sng" dirty="0">
                <a:uFill>
                  <a:solidFill>
                    <a:srgbClr val="000000"/>
                  </a:solidFill>
                </a:uFill>
                <a:latin typeface="Arial"/>
                <a:cs typeface="Arial"/>
              </a:rPr>
              <a:t>a </a:t>
            </a:r>
            <a:r>
              <a:rPr sz="750" u="sng" spc="-3" dirty="0">
                <a:uFill>
                  <a:solidFill>
                    <a:srgbClr val="000000"/>
                  </a:solidFill>
                </a:uFill>
                <a:latin typeface="Arial"/>
                <a:cs typeface="Arial"/>
              </a:rPr>
              <a:t>density that meets </a:t>
            </a:r>
            <a:r>
              <a:rPr sz="750" u="sng" dirty="0">
                <a:uFill>
                  <a:solidFill>
                    <a:srgbClr val="000000"/>
                  </a:solidFill>
                </a:uFill>
                <a:latin typeface="Arial"/>
                <a:cs typeface="Arial"/>
              </a:rPr>
              <a:t>the </a:t>
            </a:r>
            <a:r>
              <a:rPr sz="750" u="sng" spc="-3" dirty="0">
                <a:uFill>
                  <a:solidFill>
                    <a:srgbClr val="000000"/>
                  </a:solidFill>
                </a:uFill>
                <a:latin typeface="Arial"/>
                <a:cs typeface="Arial"/>
              </a:rPr>
              <a:t>requirements of </a:t>
            </a:r>
            <a:r>
              <a:rPr sz="750" u="sng" dirty="0">
                <a:uFill>
                  <a:solidFill>
                    <a:srgbClr val="000000"/>
                  </a:solidFill>
                </a:uFill>
                <a:latin typeface="Arial"/>
                <a:cs typeface="Arial"/>
              </a:rPr>
              <a:t>the </a:t>
            </a:r>
            <a:r>
              <a:rPr sz="750" u="sng" spc="-3" dirty="0">
                <a:uFill>
                  <a:solidFill>
                    <a:srgbClr val="000000"/>
                  </a:solidFill>
                </a:uFill>
                <a:latin typeface="Arial"/>
                <a:cs typeface="Arial"/>
              </a:rPr>
              <a:t>Fresno County </a:t>
            </a:r>
            <a:r>
              <a:rPr sz="750" spc="-3" dirty="0">
                <a:latin typeface="Arial"/>
                <a:cs typeface="Arial"/>
              </a:rPr>
              <a:t> </a:t>
            </a:r>
            <a:r>
              <a:rPr sz="750" u="sng" spc="-3" dirty="0">
                <a:uFill>
                  <a:solidFill>
                    <a:srgbClr val="000000"/>
                  </a:solidFill>
                </a:uFill>
                <a:latin typeface="Arial"/>
                <a:cs typeface="Arial"/>
              </a:rPr>
              <a:t>Local Area Management Plan (LAMP) </a:t>
            </a:r>
            <a:r>
              <a:rPr sz="750" u="sng" dirty="0">
                <a:uFill>
                  <a:solidFill>
                    <a:srgbClr val="000000"/>
                  </a:solidFill>
                </a:uFill>
                <a:latin typeface="Arial"/>
                <a:cs typeface="Arial"/>
              </a:rPr>
              <a:t>for </a:t>
            </a:r>
            <a:r>
              <a:rPr sz="750" u="sng" spc="-3" dirty="0">
                <a:uFill>
                  <a:solidFill>
                    <a:srgbClr val="000000"/>
                  </a:solidFill>
                </a:uFill>
                <a:latin typeface="Arial"/>
                <a:cs typeface="Arial"/>
              </a:rPr>
              <a:t>properties served by individual septic</a:t>
            </a:r>
            <a:r>
              <a:rPr sz="750" u="sng" spc="75" dirty="0">
                <a:uFill>
                  <a:solidFill>
                    <a:srgbClr val="000000"/>
                  </a:solidFill>
                </a:uFill>
                <a:latin typeface="Arial"/>
                <a:cs typeface="Arial"/>
              </a:rPr>
              <a:t> </a:t>
            </a:r>
            <a:r>
              <a:rPr sz="750" u="sng" spc="-3" dirty="0">
                <a:uFill>
                  <a:solidFill>
                    <a:srgbClr val="000000"/>
                  </a:solidFill>
                </a:uFill>
                <a:latin typeface="Arial"/>
                <a:cs typeface="Arial"/>
              </a:rPr>
              <a:t>systems.</a:t>
            </a:r>
            <a:endParaRPr sz="750">
              <a:latin typeface="Arial"/>
              <a:cs typeface="Arial"/>
            </a:endParaRPr>
          </a:p>
          <a:p>
            <a:pPr marL="632097" marR="363672" lvl="1" indent="-311719">
              <a:lnSpc>
                <a:spcPct val="110900"/>
              </a:lnSpc>
              <a:spcBef>
                <a:spcPts val="672"/>
              </a:spcBef>
              <a:buAutoNum type="alphaLcPeriod"/>
              <a:tabLst>
                <a:tab pos="631664" algn="l"/>
                <a:tab pos="632530" algn="l"/>
              </a:tabLst>
            </a:pPr>
            <a:r>
              <a:rPr sz="750" spc="-3" dirty="0">
                <a:latin typeface="Arial"/>
                <a:cs typeface="Arial"/>
              </a:rPr>
              <a:t>Temporary Farmworker Housing shall be allowed in </a:t>
            </a:r>
            <a:r>
              <a:rPr sz="750" dirty="0">
                <a:latin typeface="Arial"/>
                <a:cs typeface="Arial"/>
              </a:rPr>
              <a:t>the AE </a:t>
            </a:r>
            <a:r>
              <a:rPr sz="750" spc="-3" dirty="0">
                <a:latin typeface="Arial"/>
                <a:cs typeface="Arial"/>
              </a:rPr>
              <a:t>and AL Zone </a:t>
            </a:r>
            <a:r>
              <a:rPr sz="750" strike="sngStrike" spc="-3" dirty="0">
                <a:latin typeface="Arial"/>
                <a:cs typeface="Arial"/>
              </a:rPr>
              <a:t> Districts.</a:t>
            </a:r>
            <a:endParaRPr sz="750">
              <a:latin typeface="Arial"/>
              <a:cs typeface="Arial"/>
            </a:endParaRPr>
          </a:p>
        </p:txBody>
      </p:sp>
      <p:sp>
        <p:nvSpPr>
          <p:cNvPr id="9" name="object 9"/>
          <p:cNvSpPr txBox="1"/>
          <p:nvPr/>
        </p:nvSpPr>
        <p:spPr>
          <a:xfrm>
            <a:off x="4372841" y="5134841"/>
            <a:ext cx="96982" cy="124160"/>
          </a:xfrm>
          <a:prstGeom prst="rect">
            <a:avLst/>
          </a:prstGeom>
        </p:spPr>
        <p:txBody>
          <a:bodyPr vert="horz" wrap="square" lIns="0" tIns="8659" rIns="0" bIns="0" rtlCol="0">
            <a:spAutoFit/>
          </a:bodyPr>
          <a:lstStyle/>
          <a:p>
            <a:pPr marL="8659">
              <a:spcBef>
                <a:spcPts val="68"/>
              </a:spcBef>
            </a:pPr>
            <a:r>
              <a:rPr sz="750" spc="-3" dirty="0">
                <a:latin typeface="Arial"/>
                <a:cs typeface="Arial"/>
              </a:rPr>
              <a:t>b.</a:t>
            </a:r>
            <a:endParaRPr sz="750">
              <a:latin typeface="Arial"/>
              <a:cs typeface="Arial"/>
            </a:endParaRPr>
          </a:p>
        </p:txBody>
      </p:sp>
      <p:sp>
        <p:nvSpPr>
          <p:cNvPr id="10" name="object 10"/>
          <p:cNvSpPr txBox="1"/>
          <p:nvPr/>
        </p:nvSpPr>
        <p:spPr>
          <a:xfrm>
            <a:off x="4684581" y="5134841"/>
            <a:ext cx="2988252" cy="124160"/>
          </a:xfrm>
          <a:prstGeom prst="rect">
            <a:avLst/>
          </a:prstGeom>
        </p:spPr>
        <p:txBody>
          <a:bodyPr vert="horz" wrap="square" lIns="0" tIns="8659" rIns="0" bIns="0" rtlCol="0">
            <a:spAutoFit/>
          </a:bodyPr>
          <a:lstStyle/>
          <a:p>
            <a:pPr marL="8659">
              <a:spcBef>
                <a:spcPts val="68"/>
              </a:spcBef>
            </a:pPr>
            <a:r>
              <a:rPr sz="750" spc="-3" dirty="0">
                <a:latin typeface="Arial"/>
                <a:cs typeface="Arial"/>
              </a:rPr>
              <a:t>Temporary Farmworker Housing shall consist </a:t>
            </a:r>
            <a:r>
              <a:rPr sz="750" spc="-7" dirty="0">
                <a:latin typeface="Arial"/>
                <a:cs typeface="Arial"/>
              </a:rPr>
              <a:t>of </a:t>
            </a:r>
            <a:r>
              <a:rPr sz="750" spc="-3" dirty="0">
                <a:latin typeface="Arial"/>
                <a:cs typeface="Arial"/>
              </a:rPr>
              <a:t>Temporary</a:t>
            </a:r>
            <a:r>
              <a:rPr sz="750" spc="44" dirty="0">
                <a:latin typeface="Arial"/>
                <a:cs typeface="Arial"/>
              </a:rPr>
              <a:t> </a:t>
            </a:r>
            <a:r>
              <a:rPr sz="750" spc="-3" dirty="0">
                <a:latin typeface="Arial"/>
                <a:cs typeface="Arial"/>
              </a:rPr>
              <a:t>residential</a:t>
            </a:r>
            <a:endParaRPr sz="750">
              <a:latin typeface="Arial"/>
              <a:cs typeface="Arial"/>
            </a:endParaRPr>
          </a:p>
        </p:txBody>
      </p:sp>
      <p:sp>
        <p:nvSpPr>
          <p:cNvPr id="11" name="object 11"/>
          <p:cNvSpPr/>
          <p:nvPr/>
        </p:nvSpPr>
        <p:spPr>
          <a:xfrm>
            <a:off x="4381500" y="5216760"/>
            <a:ext cx="3282661" cy="0"/>
          </a:xfrm>
          <a:custGeom>
            <a:avLst/>
            <a:gdLst/>
            <a:ahLst/>
            <a:cxnLst/>
            <a:rect l="l" t="t" r="r" b="b"/>
            <a:pathLst>
              <a:path w="4814570">
                <a:moveTo>
                  <a:pt x="0" y="0"/>
                </a:moveTo>
                <a:lnTo>
                  <a:pt x="4814316" y="0"/>
                </a:lnTo>
              </a:path>
            </a:pathLst>
          </a:custGeom>
          <a:ln w="7607">
            <a:solidFill>
              <a:srgbClr val="000000"/>
            </a:solidFill>
          </a:ln>
        </p:spPr>
        <p:txBody>
          <a:bodyPr wrap="square" lIns="0" tIns="0" rIns="0" bIns="0" rtlCol="0"/>
          <a:lstStyle/>
          <a:p>
            <a:endParaRPr sz="682"/>
          </a:p>
        </p:txBody>
      </p:sp>
      <p:sp>
        <p:nvSpPr>
          <p:cNvPr id="12" name="object 12"/>
          <p:cNvSpPr txBox="1"/>
          <p:nvPr/>
        </p:nvSpPr>
        <p:spPr>
          <a:xfrm>
            <a:off x="4684569" y="5249557"/>
            <a:ext cx="3389601" cy="638363"/>
          </a:xfrm>
          <a:prstGeom prst="rect">
            <a:avLst/>
          </a:prstGeom>
        </p:spPr>
        <p:txBody>
          <a:bodyPr vert="horz" wrap="square" lIns="0" tIns="7793" rIns="0" bIns="0" rtlCol="0">
            <a:spAutoFit/>
          </a:bodyPr>
          <a:lstStyle/>
          <a:p>
            <a:pPr marL="8659" marR="3464">
              <a:lnSpc>
                <a:spcPct val="110500"/>
              </a:lnSpc>
              <a:spcBef>
                <a:spcPts val="61"/>
              </a:spcBef>
            </a:pPr>
            <a:r>
              <a:rPr sz="750" strike="sngStrike" spc="-3" dirty="0">
                <a:latin typeface="Arial"/>
                <a:cs typeface="Arial"/>
              </a:rPr>
              <a:t>accommodations (</a:t>
            </a:r>
            <a:r>
              <a:rPr sz="750" i="1" strike="sngStrike" spc="-3" dirty="0">
                <a:latin typeface="Arial"/>
                <a:cs typeface="Arial"/>
              </a:rPr>
              <a:t>e.g.</a:t>
            </a:r>
            <a:r>
              <a:rPr sz="750" strike="sngStrike" spc="-3" dirty="0">
                <a:latin typeface="Arial"/>
                <a:cs typeface="Arial"/>
              </a:rPr>
              <a:t>, tents, travel trailers, etc.) </a:t>
            </a:r>
            <a:r>
              <a:rPr sz="750" strike="sngStrike" dirty="0">
                <a:latin typeface="Arial"/>
                <a:cs typeface="Arial"/>
              </a:rPr>
              <a:t>to </a:t>
            </a:r>
            <a:r>
              <a:rPr sz="750" strike="sngStrike" spc="-3" dirty="0">
                <a:latin typeface="Arial"/>
                <a:cs typeface="Arial"/>
              </a:rPr>
              <a:t>provide for </a:t>
            </a:r>
            <a:r>
              <a:rPr sz="750" strike="sngStrike" dirty="0">
                <a:latin typeface="Arial"/>
                <a:cs typeface="Arial"/>
              </a:rPr>
              <a:t>the </a:t>
            </a:r>
            <a:r>
              <a:rPr sz="750" strike="sngStrike" spc="-3" dirty="0">
                <a:latin typeface="Arial"/>
                <a:cs typeface="Arial"/>
              </a:rPr>
              <a:t>shelter needs </a:t>
            </a:r>
            <a:r>
              <a:rPr sz="750" spc="-3" dirty="0">
                <a:latin typeface="Arial"/>
                <a:cs typeface="Arial"/>
              </a:rPr>
              <a:t> </a:t>
            </a:r>
            <a:r>
              <a:rPr sz="750" strike="sngStrike" spc="-3" dirty="0">
                <a:latin typeface="Arial"/>
                <a:cs typeface="Arial"/>
              </a:rPr>
              <a:t>of individuals and families hired </a:t>
            </a:r>
            <a:r>
              <a:rPr sz="750" strike="sngStrike" dirty="0">
                <a:latin typeface="Arial"/>
                <a:cs typeface="Arial"/>
              </a:rPr>
              <a:t>to </a:t>
            </a:r>
            <a:r>
              <a:rPr sz="750" strike="sngStrike" spc="-3" dirty="0">
                <a:latin typeface="Arial"/>
                <a:cs typeface="Arial"/>
              </a:rPr>
              <a:t>meet </a:t>
            </a:r>
            <a:r>
              <a:rPr sz="750" strike="sngStrike" dirty="0">
                <a:latin typeface="Arial"/>
                <a:cs typeface="Arial"/>
              </a:rPr>
              <a:t>the </a:t>
            </a:r>
            <a:r>
              <a:rPr sz="750" strike="sngStrike" spc="-3" dirty="0">
                <a:latin typeface="Arial"/>
                <a:cs typeface="Arial"/>
              </a:rPr>
              <a:t>short-term needs (not </a:t>
            </a:r>
            <a:r>
              <a:rPr sz="750" strike="sngStrike" dirty="0">
                <a:latin typeface="Arial"/>
                <a:cs typeface="Arial"/>
              </a:rPr>
              <a:t>to </a:t>
            </a:r>
            <a:r>
              <a:rPr sz="750" strike="sngStrike" spc="-3" dirty="0">
                <a:latin typeface="Arial"/>
                <a:cs typeface="Arial"/>
              </a:rPr>
              <a:t>exceed 90 </a:t>
            </a:r>
            <a:r>
              <a:rPr sz="750" spc="-3" dirty="0">
                <a:latin typeface="Arial"/>
                <a:cs typeface="Arial"/>
              </a:rPr>
              <a:t> </a:t>
            </a:r>
            <a:r>
              <a:rPr sz="750" strike="sngStrike" spc="-3" dirty="0">
                <a:latin typeface="Arial"/>
                <a:cs typeface="Arial"/>
              </a:rPr>
              <a:t>consecutive days) of an </a:t>
            </a:r>
            <a:r>
              <a:rPr sz="750" strike="sngStrike" dirty="0">
                <a:latin typeface="Arial"/>
                <a:cs typeface="Arial"/>
              </a:rPr>
              <a:t>on-site </a:t>
            </a:r>
            <a:r>
              <a:rPr sz="750" strike="sngStrike" spc="-3" dirty="0">
                <a:latin typeface="Arial"/>
                <a:cs typeface="Arial"/>
              </a:rPr>
              <a:t>bona fide commercial agricultural/farming </a:t>
            </a:r>
            <a:r>
              <a:rPr sz="750" spc="-3" dirty="0">
                <a:latin typeface="Arial"/>
                <a:cs typeface="Arial"/>
              </a:rPr>
              <a:t> </a:t>
            </a:r>
            <a:r>
              <a:rPr sz="750" strike="sngStrike" spc="-3" dirty="0">
                <a:latin typeface="Arial"/>
                <a:cs typeface="Arial"/>
              </a:rPr>
              <a:t>operation </a:t>
            </a:r>
            <a:r>
              <a:rPr sz="750" strike="sngStrike" dirty="0">
                <a:latin typeface="Arial"/>
                <a:cs typeface="Arial"/>
              </a:rPr>
              <a:t>(or </a:t>
            </a:r>
            <a:r>
              <a:rPr sz="750" strike="sngStrike" spc="-3" dirty="0">
                <a:latin typeface="Arial"/>
                <a:cs typeface="Arial"/>
              </a:rPr>
              <a:t>off-site operations owned or managed by </a:t>
            </a:r>
            <a:r>
              <a:rPr sz="750" strike="sngStrike" dirty="0">
                <a:latin typeface="Arial"/>
                <a:cs typeface="Arial"/>
              </a:rPr>
              <a:t>the same </a:t>
            </a:r>
            <a:r>
              <a:rPr sz="750" strike="sngStrike" spc="-3" dirty="0">
                <a:latin typeface="Arial"/>
                <a:cs typeface="Arial"/>
              </a:rPr>
              <a:t>agricultural </a:t>
            </a:r>
            <a:r>
              <a:rPr sz="750" spc="-3" dirty="0">
                <a:latin typeface="Arial"/>
                <a:cs typeface="Arial"/>
              </a:rPr>
              <a:t> </a:t>
            </a:r>
            <a:r>
              <a:rPr sz="750" strike="sngStrike" spc="-3" dirty="0">
                <a:latin typeface="Arial"/>
                <a:cs typeface="Arial"/>
              </a:rPr>
              <a:t>operation), </a:t>
            </a:r>
            <a:r>
              <a:rPr sz="750" strike="sngStrike" dirty="0">
                <a:latin typeface="Arial"/>
                <a:cs typeface="Arial"/>
              </a:rPr>
              <a:t>to </a:t>
            </a:r>
            <a:r>
              <a:rPr sz="750" strike="sngStrike" spc="-3" dirty="0">
                <a:latin typeface="Arial"/>
                <a:cs typeface="Arial"/>
              </a:rPr>
              <a:t>accommodate </a:t>
            </a:r>
            <a:r>
              <a:rPr sz="750" strike="sngStrike" dirty="0">
                <a:latin typeface="Arial"/>
                <a:cs typeface="Arial"/>
              </a:rPr>
              <a:t>five </a:t>
            </a:r>
            <a:r>
              <a:rPr sz="750" strike="sngStrike" spc="-3" dirty="0">
                <a:latin typeface="Arial"/>
                <a:cs typeface="Arial"/>
              </a:rPr>
              <a:t>or </a:t>
            </a:r>
            <a:r>
              <a:rPr sz="750" strike="sngStrike" dirty="0">
                <a:latin typeface="Arial"/>
                <a:cs typeface="Arial"/>
              </a:rPr>
              <a:t>more </a:t>
            </a:r>
            <a:r>
              <a:rPr sz="750" strike="sngStrike" spc="-3" dirty="0">
                <a:latin typeface="Arial"/>
                <a:cs typeface="Arial"/>
              </a:rPr>
              <a:t>temporary farm</a:t>
            </a:r>
            <a:r>
              <a:rPr sz="750" strike="sngStrike" spc="-10" dirty="0">
                <a:latin typeface="Arial"/>
                <a:cs typeface="Arial"/>
              </a:rPr>
              <a:t> </a:t>
            </a:r>
            <a:r>
              <a:rPr sz="750" strike="sngStrike" spc="-3" dirty="0">
                <a:latin typeface="Arial"/>
                <a:cs typeface="Arial"/>
              </a:rPr>
              <a:t>employees.</a:t>
            </a:r>
            <a:endParaRPr sz="750">
              <a:latin typeface="Arial"/>
              <a:cs typeface="Arial"/>
            </a:endParaRPr>
          </a:p>
        </p:txBody>
      </p:sp>
      <p:sp>
        <p:nvSpPr>
          <p:cNvPr id="13" name="object 13"/>
          <p:cNvSpPr txBox="1"/>
          <p:nvPr/>
        </p:nvSpPr>
        <p:spPr>
          <a:xfrm>
            <a:off x="4372841" y="5976505"/>
            <a:ext cx="91786" cy="124160"/>
          </a:xfrm>
          <a:prstGeom prst="rect">
            <a:avLst/>
          </a:prstGeom>
        </p:spPr>
        <p:txBody>
          <a:bodyPr vert="horz" wrap="square" lIns="0" tIns="8659" rIns="0" bIns="0" rtlCol="0">
            <a:spAutoFit/>
          </a:bodyPr>
          <a:lstStyle/>
          <a:p>
            <a:pPr marL="8659">
              <a:spcBef>
                <a:spcPts val="68"/>
              </a:spcBef>
            </a:pPr>
            <a:r>
              <a:rPr sz="750" dirty="0">
                <a:latin typeface="Arial"/>
                <a:cs typeface="Arial"/>
              </a:rPr>
              <a:t>c.</a:t>
            </a:r>
            <a:endParaRPr sz="750">
              <a:latin typeface="Arial"/>
              <a:cs typeface="Arial"/>
            </a:endParaRPr>
          </a:p>
        </p:txBody>
      </p:sp>
      <p:sp>
        <p:nvSpPr>
          <p:cNvPr id="14" name="object 14"/>
          <p:cNvSpPr txBox="1"/>
          <p:nvPr/>
        </p:nvSpPr>
        <p:spPr>
          <a:xfrm>
            <a:off x="4684580" y="5976505"/>
            <a:ext cx="3220316" cy="124160"/>
          </a:xfrm>
          <a:prstGeom prst="rect">
            <a:avLst/>
          </a:prstGeom>
        </p:spPr>
        <p:txBody>
          <a:bodyPr vert="horz" wrap="square" lIns="0" tIns="8659" rIns="0" bIns="0" rtlCol="0">
            <a:spAutoFit/>
          </a:bodyPr>
          <a:lstStyle/>
          <a:p>
            <a:pPr marL="8659">
              <a:spcBef>
                <a:spcPts val="68"/>
              </a:spcBef>
            </a:pPr>
            <a:r>
              <a:rPr sz="750" spc="-3" dirty="0">
                <a:latin typeface="Arial"/>
                <a:cs typeface="Arial"/>
              </a:rPr>
              <a:t>Temporary Farmworker Housing must meet </a:t>
            </a:r>
            <a:r>
              <a:rPr sz="750" dirty="0">
                <a:latin typeface="Arial"/>
                <a:cs typeface="Arial"/>
              </a:rPr>
              <a:t>the </a:t>
            </a:r>
            <a:r>
              <a:rPr sz="750" spc="-3" dirty="0">
                <a:latin typeface="Arial"/>
                <a:cs typeface="Arial"/>
              </a:rPr>
              <a:t>minimum County</a:t>
            </a:r>
            <a:r>
              <a:rPr sz="750" spc="17" dirty="0">
                <a:latin typeface="Arial"/>
                <a:cs typeface="Arial"/>
              </a:rPr>
              <a:t> </a:t>
            </a:r>
            <a:r>
              <a:rPr sz="750" spc="-3" dirty="0">
                <a:latin typeface="Arial"/>
                <a:cs typeface="Arial"/>
              </a:rPr>
              <a:t>Standards</a:t>
            </a:r>
            <a:endParaRPr sz="750">
              <a:latin typeface="Arial"/>
              <a:cs typeface="Arial"/>
            </a:endParaRPr>
          </a:p>
        </p:txBody>
      </p:sp>
      <p:sp>
        <p:nvSpPr>
          <p:cNvPr id="15" name="object 15"/>
          <p:cNvSpPr/>
          <p:nvPr/>
        </p:nvSpPr>
        <p:spPr>
          <a:xfrm>
            <a:off x="4381500" y="6058424"/>
            <a:ext cx="3515591" cy="0"/>
          </a:xfrm>
          <a:custGeom>
            <a:avLst/>
            <a:gdLst/>
            <a:ahLst/>
            <a:cxnLst/>
            <a:rect l="l" t="t" r="r" b="b"/>
            <a:pathLst>
              <a:path w="5156200">
                <a:moveTo>
                  <a:pt x="0" y="0"/>
                </a:moveTo>
                <a:lnTo>
                  <a:pt x="5155692" y="0"/>
                </a:lnTo>
              </a:path>
            </a:pathLst>
          </a:custGeom>
          <a:ln w="7607">
            <a:solidFill>
              <a:srgbClr val="000000"/>
            </a:solidFill>
          </a:ln>
        </p:spPr>
        <p:txBody>
          <a:bodyPr wrap="square" lIns="0" tIns="0" rIns="0" bIns="0" rtlCol="0"/>
          <a:lstStyle/>
          <a:p>
            <a:endParaRPr sz="682"/>
          </a:p>
        </p:txBody>
      </p:sp>
      <p:sp>
        <p:nvSpPr>
          <p:cNvPr id="16" name="object 16"/>
          <p:cNvSpPr txBox="1"/>
          <p:nvPr/>
        </p:nvSpPr>
        <p:spPr>
          <a:xfrm>
            <a:off x="4684568" y="6091220"/>
            <a:ext cx="3297815" cy="254901"/>
          </a:xfrm>
          <a:prstGeom prst="rect">
            <a:avLst/>
          </a:prstGeom>
        </p:spPr>
        <p:txBody>
          <a:bodyPr vert="horz" wrap="square" lIns="0" tIns="8659" rIns="0" bIns="0" rtlCol="0">
            <a:spAutoFit/>
          </a:bodyPr>
          <a:lstStyle/>
          <a:p>
            <a:pPr marL="8659" marR="3464">
              <a:lnSpc>
                <a:spcPct val="110900"/>
              </a:lnSpc>
              <a:spcBef>
                <a:spcPts val="68"/>
              </a:spcBef>
            </a:pPr>
            <a:r>
              <a:rPr sz="750" strike="sngStrike" spc="-3" dirty="0">
                <a:latin typeface="Arial"/>
                <a:cs typeface="Arial"/>
              </a:rPr>
              <a:t>provided for Farmworker Housing Complexes as defined in Section </a:t>
            </a:r>
            <a:r>
              <a:rPr sz="750" strike="sngStrike" dirty="0">
                <a:latin typeface="Arial"/>
                <a:cs typeface="Arial"/>
              </a:rPr>
              <a:t>855-O.3.e </a:t>
            </a:r>
            <a:r>
              <a:rPr sz="750" dirty="0">
                <a:latin typeface="Arial"/>
                <a:cs typeface="Arial"/>
              </a:rPr>
              <a:t> </a:t>
            </a:r>
            <a:r>
              <a:rPr sz="750" strike="sngStrike" spc="-3" dirty="0">
                <a:latin typeface="Arial"/>
                <a:cs typeface="Arial"/>
              </a:rPr>
              <a:t>below.</a:t>
            </a:r>
            <a:endParaRPr sz="750">
              <a:latin typeface="Arial"/>
              <a:cs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061114" y="609600"/>
            <a:ext cx="96982" cy="124160"/>
          </a:xfrm>
          <a:prstGeom prst="rect">
            <a:avLst/>
          </a:prstGeom>
        </p:spPr>
        <p:txBody>
          <a:bodyPr vert="horz" wrap="square" lIns="0" tIns="8659" rIns="0" bIns="0" rtlCol="0">
            <a:spAutoFit/>
          </a:bodyPr>
          <a:lstStyle/>
          <a:p>
            <a:pPr marL="8659">
              <a:spcBef>
                <a:spcPts val="68"/>
              </a:spcBef>
            </a:pPr>
            <a:r>
              <a:rPr sz="750" spc="-3" dirty="0">
                <a:latin typeface="Arial"/>
                <a:cs typeface="Arial"/>
              </a:rPr>
              <a:t>3.</a:t>
            </a:r>
            <a:endParaRPr sz="750">
              <a:latin typeface="Arial"/>
              <a:cs typeface="Arial"/>
            </a:endParaRPr>
          </a:p>
        </p:txBody>
      </p:sp>
      <p:sp>
        <p:nvSpPr>
          <p:cNvPr id="3" name="object 3"/>
          <p:cNvSpPr txBox="1"/>
          <p:nvPr/>
        </p:nvSpPr>
        <p:spPr>
          <a:xfrm>
            <a:off x="4372853" y="609600"/>
            <a:ext cx="1404072" cy="124160"/>
          </a:xfrm>
          <a:prstGeom prst="rect">
            <a:avLst/>
          </a:prstGeom>
        </p:spPr>
        <p:txBody>
          <a:bodyPr vert="horz" wrap="square" lIns="0" tIns="8659" rIns="0" bIns="0" rtlCol="0">
            <a:spAutoFit/>
          </a:bodyPr>
          <a:lstStyle/>
          <a:p>
            <a:pPr marL="8659">
              <a:spcBef>
                <a:spcPts val="68"/>
              </a:spcBef>
            </a:pPr>
            <a:r>
              <a:rPr sz="750" u="sng" spc="-3" dirty="0">
                <a:uFill>
                  <a:solidFill>
                    <a:srgbClr val="000000"/>
                  </a:solidFill>
                </a:uFill>
                <a:latin typeface="Arial"/>
                <a:cs typeface="Arial"/>
              </a:rPr>
              <a:t>Farmworker Housing</a:t>
            </a:r>
            <a:r>
              <a:rPr sz="750" u="sng" spc="-31" dirty="0">
                <a:uFill>
                  <a:solidFill>
                    <a:srgbClr val="000000"/>
                  </a:solidFill>
                </a:uFill>
                <a:latin typeface="Arial"/>
                <a:cs typeface="Arial"/>
              </a:rPr>
              <a:t> </a:t>
            </a:r>
            <a:r>
              <a:rPr sz="750" u="sng" spc="-3" dirty="0">
                <a:uFill>
                  <a:solidFill>
                    <a:srgbClr val="000000"/>
                  </a:solidFill>
                </a:uFill>
                <a:latin typeface="Arial"/>
                <a:cs typeface="Arial"/>
              </a:rPr>
              <a:t>Complexes</a:t>
            </a:r>
            <a:endParaRPr sz="750">
              <a:latin typeface="Arial"/>
              <a:cs typeface="Arial"/>
            </a:endParaRPr>
          </a:p>
        </p:txBody>
      </p:sp>
      <p:sp>
        <p:nvSpPr>
          <p:cNvPr id="4" name="object 4"/>
          <p:cNvSpPr txBox="1"/>
          <p:nvPr/>
        </p:nvSpPr>
        <p:spPr>
          <a:xfrm>
            <a:off x="4372758" y="810580"/>
            <a:ext cx="3633788" cy="1141117"/>
          </a:xfrm>
          <a:prstGeom prst="rect">
            <a:avLst/>
          </a:prstGeom>
        </p:spPr>
        <p:txBody>
          <a:bodyPr vert="horz" wrap="square" lIns="0" tIns="8226" rIns="0" bIns="0" rtlCol="0">
            <a:spAutoFit/>
          </a:bodyPr>
          <a:lstStyle/>
          <a:p>
            <a:pPr marL="8659" marR="3464">
              <a:lnSpc>
                <a:spcPct val="110200"/>
              </a:lnSpc>
              <a:spcBef>
                <a:spcPts val="65"/>
              </a:spcBef>
            </a:pPr>
            <a:r>
              <a:rPr sz="750" spc="-3" dirty="0">
                <a:latin typeface="Arial"/>
                <a:cs typeface="Arial"/>
              </a:rPr>
              <a:t>This Section provides use and development regulations for Farmworker </a:t>
            </a:r>
            <a:r>
              <a:rPr sz="750" spc="-7" dirty="0">
                <a:latin typeface="Arial"/>
                <a:cs typeface="Arial"/>
              </a:rPr>
              <a:t>Housing  </a:t>
            </a:r>
            <a:r>
              <a:rPr sz="750" spc="-3" dirty="0">
                <a:latin typeface="Arial"/>
                <a:cs typeface="Arial"/>
              </a:rPr>
              <a:t>Complexes in compliance with State law and as defined in Section 803.7 (Specific  Definitions </a:t>
            </a:r>
            <a:r>
              <a:rPr sz="750" dirty="0">
                <a:latin typeface="Arial"/>
                <a:cs typeface="Arial"/>
              </a:rPr>
              <a:t>– Group </a:t>
            </a:r>
            <a:r>
              <a:rPr sz="750" spc="-3" dirty="0">
                <a:latin typeface="Arial"/>
                <a:cs typeface="Arial"/>
              </a:rPr>
              <a:t>F). Farmworker housing </a:t>
            </a:r>
            <a:r>
              <a:rPr sz="750" dirty="0">
                <a:latin typeface="Arial"/>
                <a:cs typeface="Arial"/>
              </a:rPr>
              <a:t>for </a:t>
            </a:r>
            <a:r>
              <a:rPr sz="750" spc="-3" dirty="0">
                <a:latin typeface="Arial"/>
                <a:cs typeface="Arial"/>
              </a:rPr>
              <a:t>farm employees and their families  consisting of up </a:t>
            </a:r>
            <a:r>
              <a:rPr sz="750" dirty="0">
                <a:latin typeface="Arial"/>
                <a:cs typeface="Arial"/>
              </a:rPr>
              <a:t>to </a:t>
            </a:r>
            <a:r>
              <a:rPr sz="750" spc="-3" dirty="0">
                <a:latin typeface="Arial"/>
                <a:cs typeface="Arial"/>
              </a:rPr>
              <a:t>thirty-six (36) beds in </a:t>
            </a:r>
            <a:r>
              <a:rPr sz="750" dirty="0">
                <a:latin typeface="Arial"/>
                <a:cs typeface="Arial"/>
              </a:rPr>
              <a:t>a </a:t>
            </a:r>
            <a:r>
              <a:rPr sz="750" spc="-3" dirty="0">
                <a:latin typeface="Arial"/>
                <a:cs typeface="Arial"/>
              </a:rPr>
              <a:t>group quarters (Farmworker </a:t>
            </a:r>
            <a:r>
              <a:rPr sz="750" spc="-7" dirty="0">
                <a:latin typeface="Arial"/>
                <a:cs typeface="Arial"/>
              </a:rPr>
              <a:t>Housing  </a:t>
            </a:r>
            <a:r>
              <a:rPr sz="750" spc="-3" dirty="0">
                <a:latin typeface="Arial"/>
                <a:cs typeface="Arial"/>
              </a:rPr>
              <a:t>Complex) </a:t>
            </a:r>
            <a:r>
              <a:rPr sz="750" spc="-7" dirty="0">
                <a:latin typeface="Arial"/>
                <a:cs typeface="Arial"/>
              </a:rPr>
              <a:t>or </a:t>
            </a:r>
            <a:r>
              <a:rPr sz="750" spc="-3" dirty="0">
                <a:latin typeface="Arial"/>
                <a:cs typeface="Arial"/>
              </a:rPr>
              <a:t>up </a:t>
            </a:r>
            <a:r>
              <a:rPr sz="750" dirty="0">
                <a:latin typeface="Arial"/>
                <a:cs typeface="Arial"/>
              </a:rPr>
              <a:t>to </a:t>
            </a:r>
            <a:r>
              <a:rPr sz="750" spc="-3" dirty="0">
                <a:latin typeface="Arial"/>
                <a:cs typeface="Arial"/>
              </a:rPr>
              <a:t>twelve (12) units or spaces designed </a:t>
            </a:r>
            <a:r>
              <a:rPr sz="750" dirty="0">
                <a:latin typeface="Arial"/>
                <a:cs typeface="Arial"/>
              </a:rPr>
              <a:t>for </a:t>
            </a:r>
            <a:r>
              <a:rPr sz="750" spc="-3" dirty="0">
                <a:latin typeface="Arial"/>
                <a:cs typeface="Arial"/>
              </a:rPr>
              <a:t>use by </a:t>
            </a:r>
            <a:r>
              <a:rPr sz="750" dirty="0">
                <a:latin typeface="Arial"/>
                <a:cs typeface="Arial"/>
              </a:rPr>
              <a:t>a </a:t>
            </a:r>
            <a:r>
              <a:rPr sz="750" spc="-3" dirty="0">
                <a:latin typeface="Arial"/>
                <a:cs typeface="Arial"/>
              </a:rPr>
              <a:t>single family </a:t>
            </a:r>
            <a:r>
              <a:rPr sz="750" spc="-7" dirty="0">
                <a:latin typeface="Arial"/>
                <a:cs typeface="Arial"/>
              </a:rPr>
              <a:t>or  </a:t>
            </a:r>
            <a:r>
              <a:rPr sz="750" spc="-3" dirty="0">
                <a:latin typeface="Arial"/>
                <a:cs typeface="Arial"/>
              </a:rPr>
              <a:t>household shall be allowed subject </a:t>
            </a:r>
            <a:r>
              <a:rPr sz="750" dirty="0">
                <a:latin typeface="Arial"/>
                <a:cs typeface="Arial"/>
              </a:rPr>
              <a:t>to the </a:t>
            </a:r>
            <a:r>
              <a:rPr sz="750" spc="-3" dirty="0">
                <a:latin typeface="Arial"/>
                <a:cs typeface="Arial"/>
              </a:rPr>
              <a:t>provisions of this Section. Every person, </a:t>
            </a:r>
            <a:r>
              <a:rPr sz="750" spc="-7" dirty="0">
                <a:latin typeface="Arial"/>
                <a:cs typeface="Arial"/>
              </a:rPr>
              <a:t>or  </a:t>
            </a:r>
            <a:r>
              <a:rPr sz="750" spc="-3" dirty="0">
                <a:latin typeface="Arial"/>
                <a:cs typeface="Arial"/>
              </a:rPr>
              <a:t>agent </a:t>
            </a:r>
            <a:r>
              <a:rPr sz="750" spc="-7" dirty="0">
                <a:latin typeface="Arial"/>
                <a:cs typeface="Arial"/>
              </a:rPr>
              <a:t>or </a:t>
            </a:r>
            <a:r>
              <a:rPr sz="750" spc="-3" dirty="0">
                <a:latin typeface="Arial"/>
                <a:cs typeface="Arial"/>
              </a:rPr>
              <a:t>officer thereof, constructing, operating, </a:t>
            </a:r>
            <a:r>
              <a:rPr sz="750" spc="-7" dirty="0">
                <a:latin typeface="Arial"/>
                <a:cs typeface="Arial"/>
              </a:rPr>
              <a:t>or </a:t>
            </a:r>
            <a:r>
              <a:rPr sz="750" spc="-3" dirty="0">
                <a:latin typeface="Arial"/>
                <a:cs typeface="Arial"/>
              </a:rPr>
              <a:t>maintaining </a:t>
            </a:r>
            <a:r>
              <a:rPr sz="750" dirty="0">
                <a:latin typeface="Arial"/>
                <a:cs typeface="Arial"/>
              </a:rPr>
              <a:t>a </a:t>
            </a:r>
            <a:r>
              <a:rPr sz="750" spc="-3" dirty="0">
                <a:latin typeface="Arial"/>
                <a:cs typeface="Arial"/>
              </a:rPr>
              <a:t>Farmworker Housing  Complex shall comply with </a:t>
            </a:r>
            <a:r>
              <a:rPr sz="750" dirty="0">
                <a:latin typeface="Arial"/>
                <a:cs typeface="Arial"/>
              </a:rPr>
              <a:t>the </a:t>
            </a:r>
            <a:r>
              <a:rPr sz="750" spc="-3" dirty="0">
                <a:latin typeface="Arial"/>
                <a:cs typeface="Arial"/>
              </a:rPr>
              <a:t>requirements of this Section and all applicable health,  </a:t>
            </a:r>
            <a:r>
              <a:rPr sz="750" dirty="0">
                <a:latin typeface="Arial"/>
                <a:cs typeface="Arial"/>
              </a:rPr>
              <a:t>safety </a:t>
            </a:r>
            <a:r>
              <a:rPr sz="750" spc="-3" dirty="0">
                <a:latin typeface="Arial"/>
                <a:cs typeface="Arial"/>
              </a:rPr>
              <a:t>and building codes and standards.</a:t>
            </a:r>
            <a:endParaRPr sz="750">
              <a:latin typeface="Arial"/>
              <a:cs typeface="Arial"/>
            </a:endParaRPr>
          </a:p>
        </p:txBody>
      </p:sp>
      <p:sp>
        <p:nvSpPr>
          <p:cNvPr id="5" name="object 5"/>
          <p:cNvSpPr txBox="1"/>
          <p:nvPr/>
        </p:nvSpPr>
        <p:spPr>
          <a:xfrm>
            <a:off x="4372841" y="2041467"/>
            <a:ext cx="96982" cy="124160"/>
          </a:xfrm>
          <a:prstGeom prst="rect">
            <a:avLst/>
          </a:prstGeom>
        </p:spPr>
        <p:txBody>
          <a:bodyPr vert="horz" wrap="square" lIns="0" tIns="8659" rIns="0" bIns="0" rtlCol="0">
            <a:spAutoFit/>
          </a:bodyPr>
          <a:lstStyle/>
          <a:p>
            <a:pPr marL="8659">
              <a:spcBef>
                <a:spcPts val="68"/>
              </a:spcBef>
            </a:pPr>
            <a:r>
              <a:rPr sz="750" spc="-3" dirty="0">
                <a:latin typeface="Arial"/>
                <a:cs typeface="Arial"/>
              </a:rPr>
              <a:t>a</a:t>
            </a:r>
            <a:r>
              <a:rPr sz="750" dirty="0">
                <a:latin typeface="Arial"/>
                <a:cs typeface="Arial"/>
              </a:rPr>
              <a:t>.</a:t>
            </a:r>
            <a:endParaRPr sz="750">
              <a:latin typeface="Arial"/>
              <a:cs typeface="Arial"/>
            </a:endParaRPr>
          </a:p>
        </p:txBody>
      </p:sp>
      <p:sp>
        <p:nvSpPr>
          <p:cNvPr id="6" name="object 6"/>
          <p:cNvSpPr txBox="1"/>
          <p:nvPr/>
        </p:nvSpPr>
        <p:spPr>
          <a:xfrm>
            <a:off x="4684569" y="2030453"/>
            <a:ext cx="3428567" cy="510251"/>
          </a:xfrm>
          <a:prstGeom prst="rect">
            <a:avLst/>
          </a:prstGeom>
        </p:spPr>
        <p:txBody>
          <a:bodyPr vert="horz" wrap="square" lIns="0" tIns="7793" rIns="0" bIns="0" rtlCol="0">
            <a:spAutoFit/>
          </a:bodyPr>
          <a:lstStyle/>
          <a:p>
            <a:pPr marL="8659" marR="3464">
              <a:lnSpc>
                <a:spcPct val="110600"/>
              </a:lnSpc>
              <a:spcBef>
                <a:spcPts val="61"/>
              </a:spcBef>
            </a:pPr>
            <a:r>
              <a:rPr sz="750" dirty="0">
                <a:latin typeface="Arial"/>
                <a:cs typeface="Arial"/>
              </a:rPr>
              <a:t>A </a:t>
            </a:r>
            <a:r>
              <a:rPr sz="750" spc="-3" dirty="0">
                <a:latin typeface="Arial"/>
                <a:cs typeface="Arial"/>
              </a:rPr>
              <a:t>Farmworker Housing Complex shall be allowed </a:t>
            </a:r>
            <a:r>
              <a:rPr sz="750" strike="sngStrike" spc="-3" dirty="0">
                <a:latin typeface="Arial"/>
                <a:cs typeface="Arial"/>
              </a:rPr>
              <a:t>in </a:t>
            </a:r>
            <a:r>
              <a:rPr sz="750" strike="sngStrike" dirty="0">
                <a:latin typeface="Arial"/>
                <a:cs typeface="Arial"/>
              </a:rPr>
              <a:t>the AE </a:t>
            </a:r>
            <a:r>
              <a:rPr sz="750" strike="sngStrike" spc="-3" dirty="0">
                <a:latin typeface="Arial"/>
                <a:cs typeface="Arial"/>
              </a:rPr>
              <a:t>and AL Zone </a:t>
            </a:r>
            <a:r>
              <a:rPr sz="750" spc="-3" dirty="0">
                <a:latin typeface="Arial"/>
                <a:cs typeface="Arial"/>
              </a:rPr>
              <a:t> </a:t>
            </a:r>
            <a:r>
              <a:rPr sz="750" strike="sngStrike" spc="-3" dirty="0">
                <a:latin typeface="Arial"/>
                <a:cs typeface="Arial"/>
              </a:rPr>
              <a:t>Districts</a:t>
            </a:r>
            <a:r>
              <a:rPr sz="750" spc="-3" dirty="0">
                <a:latin typeface="Arial"/>
                <a:cs typeface="Arial"/>
              </a:rPr>
              <a:t> </a:t>
            </a:r>
            <a:r>
              <a:rPr sz="750" u="sng" spc="-3" dirty="0">
                <a:uFill>
                  <a:solidFill>
                    <a:srgbClr val="000000"/>
                  </a:solidFill>
                </a:uFill>
                <a:latin typeface="Arial"/>
                <a:cs typeface="Arial"/>
              </a:rPr>
              <a:t>as provided in Section 17021.8 </a:t>
            </a:r>
            <a:r>
              <a:rPr sz="750" u="sng" spc="-7" dirty="0">
                <a:uFill>
                  <a:solidFill>
                    <a:srgbClr val="000000"/>
                  </a:solidFill>
                </a:uFill>
                <a:latin typeface="Arial"/>
                <a:cs typeface="Arial"/>
              </a:rPr>
              <a:t>of </a:t>
            </a:r>
            <a:r>
              <a:rPr sz="750" u="sng" dirty="0">
                <a:uFill>
                  <a:solidFill>
                    <a:srgbClr val="000000"/>
                  </a:solidFill>
                </a:uFill>
                <a:latin typeface="Arial"/>
                <a:cs typeface="Arial"/>
              </a:rPr>
              <a:t>the </a:t>
            </a:r>
            <a:r>
              <a:rPr sz="750" u="sng" spc="-3" dirty="0">
                <a:uFill>
                  <a:solidFill>
                    <a:srgbClr val="000000"/>
                  </a:solidFill>
                </a:uFill>
                <a:latin typeface="Arial"/>
                <a:cs typeface="Arial"/>
              </a:rPr>
              <a:t>Health and Safety Code, in any of </a:t>
            </a:r>
            <a:r>
              <a:rPr sz="750" spc="-3" dirty="0">
                <a:latin typeface="Arial"/>
                <a:cs typeface="Arial"/>
              </a:rPr>
              <a:t> </a:t>
            </a:r>
            <a:r>
              <a:rPr sz="750" u="sng" dirty="0">
                <a:uFill>
                  <a:solidFill>
                    <a:srgbClr val="000000"/>
                  </a:solidFill>
                </a:uFill>
                <a:latin typeface="Arial"/>
                <a:cs typeface="Arial"/>
              </a:rPr>
              <a:t>the </a:t>
            </a:r>
            <a:r>
              <a:rPr sz="750" u="sng" spc="-3" dirty="0">
                <a:uFill>
                  <a:solidFill>
                    <a:srgbClr val="000000"/>
                  </a:solidFill>
                </a:uFill>
                <a:latin typeface="Arial"/>
                <a:cs typeface="Arial"/>
              </a:rPr>
              <a:t>following zone districts </a:t>
            </a:r>
            <a:r>
              <a:rPr sz="750" u="sng" dirty="0">
                <a:uFill>
                  <a:solidFill>
                    <a:srgbClr val="000000"/>
                  </a:solidFill>
                </a:uFill>
                <a:latin typeface="Arial"/>
                <a:cs typeface="Arial"/>
              </a:rPr>
              <a:t>that </a:t>
            </a:r>
            <a:r>
              <a:rPr sz="750" u="sng" spc="-3" dirty="0">
                <a:uFill>
                  <a:solidFill>
                    <a:srgbClr val="000000"/>
                  </a:solidFill>
                </a:uFill>
                <a:latin typeface="Arial"/>
                <a:cs typeface="Arial"/>
              </a:rPr>
              <a:t>permit agricultural land uses: R-A, R-1-A, R-R, R- </a:t>
            </a:r>
            <a:r>
              <a:rPr sz="750" spc="-3" dirty="0">
                <a:latin typeface="Arial"/>
                <a:cs typeface="Arial"/>
              </a:rPr>
              <a:t> </a:t>
            </a:r>
            <a:r>
              <a:rPr sz="750" u="sng" spc="-3" dirty="0">
                <a:uFill>
                  <a:solidFill>
                    <a:srgbClr val="000000"/>
                  </a:solidFill>
                </a:uFill>
                <a:latin typeface="Arial"/>
                <a:cs typeface="Arial"/>
              </a:rPr>
              <a:t>1-A, R-1-AH, R-1-E, R-1-EH, AE, AL and</a:t>
            </a:r>
            <a:r>
              <a:rPr sz="750" u="sng" spc="20" dirty="0">
                <a:uFill>
                  <a:solidFill>
                    <a:srgbClr val="000000"/>
                  </a:solidFill>
                </a:uFill>
                <a:latin typeface="Arial"/>
                <a:cs typeface="Arial"/>
              </a:rPr>
              <a:t> </a:t>
            </a:r>
            <a:r>
              <a:rPr sz="750" u="sng" spc="-3" dirty="0">
                <a:uFill>
                  <a:solidFill>
                    <a:srgbClr val="000000"/>
                  </a:solidFill>
                </a:uFill>
                <a:latin typeface="Arial"/>
                <a:cs typeface="Arial"/>
              </a:rPr>
              <a:t>O.</a:t>
            </a:r>
            <a:endParaRPr sz="750">
              <a:latin typeface="Arial"/>
              <a:cs typeface="Arial"/>
            </a:endParaRPr>
          </a:p>
        </p:txBody>
      </p:sp>
      <p:sp>
        <p:nvSpPr>
          <p:cNvPr id="7" name="object 7"/>
          <p:cNvSpPr txBox="1"/>
          <p:nvPr/>
        </p:nvSpPr>
        <p:spPr>
          <a:xfrm>
            <a:off x="4372841" y="2631671"/>
            <a:ext cx="96982" cy="124597"/>
          </a:xfrm>
          <a:prstGeom prst="rect">
            <a:avLst/>
          </a:prstGeom>
        </p:spPr>
        <p:txBody>
          <a:bodyPr vert="horz" wrap="square" lIns="0" tIns="9092" rIns="0" bIns="0" rtlCol="0">
            <a:spAutoFit/>
          </a:bodyPr>
          <a:lstStyle/>
          <a:p>
            <a:pPr marL="8659">
              <a:spcBef>
                <a:spcPts val="72"/>
              </a:spcBef>
            </a:pPr>
            <a:r>
              <a:rPr sz="750" spc="-3" dirty="0">
                <a:latin typeface="Arial"/>
                <a:cs typeface="Arial"/>
              </a:rPr>
              <a:t>b.</a:t>
            </a:r>
            <a:endParaRPr sz="750">
              <a:latin typeface="Arial"/>
              <a:cs typeface="Arial"/>
            </a:endParaRPr>
          </a:p>
        </p:txBody>
      </p:sp>
      <p:sp>
        <p:nvSpPr>
          <p:cNvPr id="8" name="object 8"/>
          <p:cNvSpPr txBox="1"/>
          <p:nvPr/>
        </p:nvSpPr>
        <p:spPr>
          <a:xfrm>
            <a:off x="4684580" y="2620677"/>
            <a:ext cx="3374448" cy="252412"/>
          </a:xfrm>
          <a:prstGeom prst="rect">
            <a:avLst/>
          </a:prstGeom>
        </p:spPr>
        <p:txBody>
          <a:bodyPr vert="horz" wrap="square" lIns="0" tIns="8226" rIns="0" bIns="0" rtlCol="0">
            <a:spAutoFit/>
          </a:bodyPr>
          <a:lstStyle/>
          <a:p>
            <a:pPr marL="8659" marR="3464">
              <a:lnSpc>
                <a:spcPct val="110000"/>
              </a:lnSpc>
              <a:spcBef>
                <a:spcPts val="65"/>
              </a:spcBef>
            </a:pPr>
            <a:r>
              <a:rPr sz="750" dirty="0">
                <a:latin typeface="Arial"/>
                <a:cs typeface="Arial"/>
              </a:rPr>
              <a:t>A </a:t>
            </a:r>
            <a:r>
              <a:rPr sz="750" spc="-3" dirty="0">
                <a:latin typeface="Arial"/>
                <a:cs typeface="Arial"/>
              </a:rPr>
              <a:t>Farmworker Housing Complex does not need to be located on </a:t>
            </a:r>
            <a:r>
              <a:rPr sz="750" dirty="0">
                <a:latin typeface="Arial"/>
                <a:cs typeface="Arial"/>
              </a:rPr>
              <a:t>the site </a:t>
            </a:r>
            <a:r>
              <a:rPr sz="750" spc="-3" dirty="0">
                <a:latin typeface="Arial"/>
                <a:cs typeface="Arial"/>
              </a:rPr>
              <a:t>of </a:t>
            </a:r>
            <a:r>
              <a:rPr sz="750" dirty="0">
                <a:latin typeface="Arial"/>
                <a:cs typeface="Arial"/>
              </a:rPr>
              <a:t>a  </a:t>
            </a:r>
            <a:r>
              <a:rPr sz="750" spc="-3" dirty="0">
                <a:latin typeface="Arial"/>
                <a:cs typeface="Arial"/>
              </a:rPr>
              <a:t>qualifying agricultural operation where </a:t>
            </a:r>
            <a:r>
              <a:rPr sz="750" dirty="0">
                <a:latin typeface="Arial"/>
                <a:cs typeface="Arial"/>
              </a:rPr>
              <a:t>the </a:t>
            </a:r>
            <a:r>
              <a:rPr sz="750" spc="-3" dirty="0">
                <a:latin typeface="Arial"/>
                <a:cs typeface="Arial"/>
              </a:rPr>
              <a:t>farmworkers </a:t>
            </a:r>
            <a:r>
              <a:rPr sz="750" dirty="0">
                <a:latin typeface="Arial"/>
                <a:cs typeface="Arial"/>
              </a:rPr>
              <a:t>are </a:t>
            </a:r>
            <a:r>
              <a:rPr sz="750" spc="-3" dirty="0">
                <a:latin typeface="Arial"/>
                <a:cs typeface="Arial"/>
              </a:rPr>
              <a:t>employed,</a:t>
            </a:r>
            <a:r>
              <a:rPr sz="750" spc="27" dirty="0">
                <a:latin typeface="Arial"/>
                <a:cs typeface="Arial"/>
              </a:rPr>
              <a:t> </a:t>
            </a:r>
            <a:r>
              <a:rPr sz="750" spc="-3" dirty="0">
                <a:latin typeface="Arial"/>
                <a:cs typeface="Arial"/>
              </a:rPr>
              <a:t>however,</a:t>
            </a:r>
            <a:endParaRPr sz="750">
              <a:latin typeface="Arial"/>
              <a:cs typeface="Arial"/>
            </a:endParaRPr>
          </a:p>
        </p:txBody>
      </p:sp>
      <p:sp>
        <p:nvSpPr>
          <p:cNvPr id="9" name="object 9"/>
          <p:cNvSpPr txBox="1"/>
          <p:nvPr/>
        </p:nvSpPr>
        <p:spPr>
          <a:xfrm>
            <a:off x="4684568" y="2884170"/>
            <a:ext cx="2974831" cy="124597"/>
          </a:xfrm>
          <a:prstGeom prst="rect">
            <a:avLst/>
          </a:prstGeom>
        </p:spPr>
        <p:txBody>
          <a:bodyPr vert="horz" wrap="square" lIns="0" tIns="9092" rIns="0" bIns="0" rtlCol="0">
            <a:spAutoFit/>
          </a:bodyPr>
          <a:lstStyle/>
          <a:p>
            <a:pPr marL="8659">
              <a:spcBef>
                <a:spcPts val="72"/>
              </a:spcBef>
            </a:pPr>
            <a:r>
              <a:rPr sz="750" dirty="0">
                <a:latin typeface="Arial"/>
                <a:cs typeface="Arial"/>
              </a:rPr>
              <a:t>the </a:t>
            </a:r>
            <a:r>
              <a:rPr sz="750" spc="-3" dirty="0">
                <a:latin typeface="Arial"/>
                <a:cs typeface="Arial"/>
              </a:rPr>
              <a:t>occupants of </a:t>
            </a:r>
            <a:r>
              <a:rPr sz="750" dirty="0">
                <a:latin typeface="Arial"/>
                <a:cs typeface="Arial"/>
              </a:rPr>
              <a:t>the </a:t>
            </a:r>
            <a:r>
              <a:rPr sz="750" spc="-3" dirty="0">
                <a:latin typeface="Arial"/>
                <a:cs typeface="Arial"/>
              </a:rPr>
              <a:t>complex must be employed as </a:t>
            </a:r>
            <a:r>
              <a:rPr sz="750" dirty="0">
                <a:latin typeface="Arial"/>
                <a:cs typeface="Arial"/>
              </a:rPr>
              <a:t>a </a:t>
            </a:r>
            <a:r>
              <a:rPr sz="750" strike="sngStrike" spc="-3" dirty="0">
                <a:latin typeface="Arial"/>
                <a:cs typeface="Arial"/>
              </a:rPr>
              <a:t>Farmworker in</a:t>
            </a:r>
            <a:r>
              <a:rPr sz="750" strike="sngStrike" spc="20" dirty="0">
                <a:latin typeface="Arial"/>
                <a:cs typeface="Arial"/>
              </a:rPr>
              <a:t> </a:t>
            </a:r>
            <a:r>
              <a:rPr sz="750" strike="sngStrike" dirty="0">
                <a:latin typeface="Arial"/>
                <a:cs typeface="Arial"/>
              </a:rPr>
              <a:t>a</a:t>
            </a:r>
            <a:endParaRPr sz="750">
              <a:latin typeface="Arial"/>
              <a:cs typeface="Arial"/>
            </a:endParaRPr>
          </a:p>
        </p:txBody>
      </p:sp>
      <p:sp>
        <p:nvSpPr>
          <p:cNvPr id="10" name="object 10"/>
          <p:cNvSpPr txBox="1"/>
          <p:nvPr/>
        </p:nvSpPr>
        <p:spPr>
          <a:xfrm>
            <a:off x="4693227" y="3024794"/>
            <a:ext cx="3293918" cy="115416"/>
          </a:xfrm>
          <a:prstGeom prst="rect">
            <a:avLst/>
          </a:prstGeom>
          <a:solidFill>
            <a:srgbClr val="FFFF00"/>
          </a:solidFill>
        </p:spPr>
        <p:txBody>
          <a:bodyPr vert="horz" wrap="square" lIns="0" tIns="0" rIns="0" bIns="0" rtlCol="0">
            <a:spAutoFit/>
          </a:bodyPr>
          <a:lstStyle/>
          <a:p>
            <a:pPr>
              <a:lnSpc>
                <a:spcPts val="852"/>
              </a:lnSpc>
            </a:pPr>
            <a:r>
              <a:rPr sz="750" strike="sngStrike" spc="-3" dirty="0">
                <a:latin typeface="Arial"/>
                <a:cs typeface="Arial"/>
              </a:rPr>
              <a:t>commercial farming</a:t>
            </a:r>
            <a:r>
              <a:rPr sz="750" spc="-3" dirty="0">
                <a:latin typeface="Arial"/>
                <a:cs typeface="Arial"/>
              </a:rPr>
              <a:t> </a:t>
            </a:r>
            <a:r>
              <a:rPr sz="750" u="sng" spc="-3" dirty="0">
                <a:uFill>
                  <a:solidFill>
                    <a:srgbClr val="000000"/>
                  </a:solidFill>
                </a:uFill>
                <a:latin typeface="Arial"/>
                <a:cs typeface="Arial"/>
              </a:rPr>
              <a:t>worker in an agricultural</a:t>
            </a:r>
            <a:r>
              <a:rPr sz="750" spc="-3" dirty="0">
                <a:latin typeface="Arial"/>
                <a:cs typeface="Arial"/>
              </a:rPr>
              <a:t> operation</a:t>
            </a:r>
            <a:r>
              <a:rPr sz="750" u="sng" spc="-3" dirty="0">
                <a:uFill>
                  <a:solidFill>
                    <a:srgbClr val="000000"/>
                  </a:solidFill>
                </a:uFill>
                <a:latin typeface="Arial"/>
                <a:cs typeface="Arial"/>
              </a:rPr>
              <a:t>, </a:t>
            </a:r>
            <a:r>
              <a:rPr sz="750" u="sng" spc="-7" dirty="0">
                <a:uFill>
                  <a:solidFill>
                    <a:srgbClr val="000000"/>
                  </a:solidFill>
                </a:uFill>
                <a:latin typeface="Arial"/>
                <a:cs typeface="Arial"/>
              </a:rPr>
              <a:t>or </a:t>
            </a:r>
            <a:r>
              <a:rPr sz="750" u="sng" spc="-3" dirty="0">
                <a:uFill>
                  <a:solidFill>
                    <a:srgbClr val="000000"/>
                  </a:solidFill>
                </a:uFill>
                <a:latin typeface="Arial"/>
                <a:cs typeface="Arial"/>
              </a:rPr>
              <a:t>part of that</a:t>
            </a:r>
            <a:r>
              <a:rPr sz="750" u="sng" spc="89" dirty="0">
                <a:uFill>
                  <a:solidFill>
                    <a:srgbClr val="000000"/>
                  </a:solidFill>
                </a:uFill>
                <a:latin typeface="Arial"/>
                <a:cs typeface="Arial"/>
              </a:rPr>
              <a:t> </a:t>
            </a:r>
            <a:r>
              <a:rPr sz="750" u="sng" spc="-3" dirty="0">
                <a:uFill>
                  <a:solidFill>
                    <a:srgbClr val="000000"/>
                  </a:solidFill>
                </a:uFill>
                <a:latin typeface="Arial"/>
                <a:cs typeface="Arial"/>
              </a:rPr>
              <a:t>worker’s</a:t>
            </a:r>
            <a:endParaRPr sz="750">
              <a:latin typeface="Arial"/>
              <a:cs typeface="Arial"/>
            </a:endParaRPr>
          </a:p>
        </p:txBody>
      </p:sp>
      <p:sp>
        <p:nvSpPr>
          <p:cNvPr id="11" name="object 11"/>
          <p:cNvSpPr txBox="1"/>
          <p:nvPr/>
        </p:nvSpPr>
        <p:spPr>
          <a:xfrm>
            <a:off x="4693227" y="3150523"/>
            <a:ext cx="860714" cy="115416"/>
          </a:xfrm>
          <a:prstGeom prst="rect">
            <a:avLst/>
          </a:prstGeom>
          <a:solidFill>
            <a:srgbClr val="FFFF00"/>
          </a:solidFill>
        </p:spPr>
        <p:txBody>
          <a:bodyPr vert="horz" wrap="square" lIns="0" tIns="0" rIns="0" bIns="0" rtlCol="0">
            <a:spAutoFit/>
          </a:bodyPr>
          <a:lstStyle/>
          <a:p>
            <a:pPr>
              <a:lnSpc>
                <a:spcPts val="862"/>
              </a:lnSpc>
            </a:pPr>
            <a:r>
              <a:rPr sz="750" u="sng" spc="-3" dirty="0">
                <a:uFill>
                  <a:solidFill>
                    <a:srgbClr val="000000"/>
                  </a:solidFill>
                </a:uFill>
                <a:latin typeface="Arial"/>
                <a:cs typeface="Arial"/>
              </a:rPr>
              <a:t>family </a:t>
            </a:r>
            <a:r>
              <a:rPr sz="750" u="sng" spc="-7" dirty="0">
                <a:uFill>
                  <a:solidFill>
                    <a:srgbClr val="000000"/>
                  </a:solidFill>
                </a:uFill>
                <a:latin typeface="Arial"/>
                <a:cs typeface="Arial"/>
              </a:rPr>
              <a:t>or</a:t>
            </a:r>
            <a:r>
              <a:rPr sz="750" u="sng" spc="-24" dirty="0">
                <a:uFill>
                  <a:solidFill>
                    <a:srgbClr val="000000"/>
                  </a:solidFill>
                </a:uFill>
                <a:latin typeface="Arial"/>
                <a:cs typeface="Arial"/>
              </a:rPr>
              <a:t> </a:t>
            </a:r>
            <a:r>
              <a:rPr sz="750" u="sng" spc="-3" dirty="0">
                <a:uFill>
                  <a:solidFill>
                    <a:srgbClr val="000000"/>
                  </a:solidFill>
                </a:uFill>
                <a:latin typeface="Arial"/>
                <a:cs typeface="Arial"/>
              </a:rPr>
              <a:t>household</a:t>
            </a:r>
            <a:r>
              <a:rPr sz="750" spc="-3" dirty="0">
                <a:latin typeface="Arial"/>
                <a:cs typeface="Arial"/>
              </a:rPr>
              <a:t>.</a:t>
            </a:r>
            <a:endParaRPr sz="750">
              <a:latin typeface="Arial"/>
              <a:cs typeface="Arial"/>
            </a:endParaRPr>
          </a:p>
        </p:txBody>
      </p:sp>
      <p:sp>
        <p:nvSpPr>
          <p:cNvPr id="12" name="object 12"/>
          <p:cNvSpPr txBox="1"/>
          <p:nvPr/>
        </p:nvSpPr>
        <p:spPr>
          <a:xfrm>
            <a:off x="4372841" y="3348644"/>
            <a:ext cx="91786" cy="124597"/>
          </a:xfrm>
          <a:prstGeom prst="rect">
            <a:avLst/>
          </a:prstGeom>
        </p:spPr>
        <p:txBody>
          <a:bodyPr vert="horz" wrap="square" lIns="0" tIns="9092" rIns="0" bIns="0" rtlCol="0">
            <a:spAutoFit/>
          </a:bodyPr>
          <a:lstStyle/>
          <a:p>
            <a:pPr marL="8659">
              <a:spcBef>
                <a:spcPts val="72"/>
              </a:spcBef>
            </a:pPr>
            <a:r>
              <a:rPr sz="750" dirty="0">
                <a:latin typeface="Arial"/>
                <a:cs typeface="Arial"/>
              </a:rPr>
              <a:t>c.</a:t>
            </a:r>
            <a:endParaRPr sz="750">
              <a:latin typeface="Arial"/>
              <a:cs typeface="Arial"/>
            </a:endParaRPr>
          </a:p>
        </p:txBody>
      </p:sp>
      <p:sp>
        <p:nvSpPr>
          <p:cNvPr id="13" name="object 13"/>
          <p:cNvSpPr txBox="1"/>
          <p:nvPr/>
        </p:nvSpPr>
        <p:spPr>
          <a:xfrm>
            <a:off x="4684581" y="3337650"/>
            <a:ext cx="3379643" cy="378933"/>
          </a:xfrm>
          <a:prstGeom prst="rect">
            <a:avLst/>
          </a:prstGeom>
        </p:spPr>
        <p:txBody>
          <a:bodyPr vert="horz" wrap="square" lIns="0" tIns="7793" rIns="0" bIns="0" rtlCol="0">
            <a:spAutoFit/>
          </a:bodyPr>
          <a:lstStyle/>
          <a:p>
            <a:pPr marL="8659" marR="3464">
              <a:lnSpc>
                <a:spcPct val="110400"/>
              </a:lnSpc>
              <a:spcBef>
                <a:spcPts val="61"/>
              </a:spcBef>
            </a:pPr>
            <a:r>
              <a:rPr sz="750" dirty="0">
                <a:latin typeface="Arial"/>
                <a:cs typeface="Arial"/>
              </a:rPr>
              <a:t>A </a:t>
            </a:r>
            <a:r>
              <a:rPr sz="750" spc="-3" dirty="0">
                <a:latin typeface="Arial"/>
                <a:cs typeface="Arial"/>
              </a:rPr>
              <a:t>Farmworker Housing Complex provided by </a:t>
            </a:r>
            <a:r>
              <a:rPr sz="750" dirty="0">
                <a:latin typeface="Arial"/>
                <a:cs typeface="Arial"/>
              </a:rPr>
              <a:t>the </a:t>
            </a:r>
            <a:r>
              <a:rPr sz="750" spc="-3" dirty="0">
                <a:latin typeface="Arial"/>
                <a:cs typeface="Arial"/>
              </a:rPr>
              <a:t>employer and maintained in  connection with </a:t>
            </a:r>
            <a:r>
              <a:rPr sz="750" dirty="0">
                <a:latin typeface="Arial"/>
                <a:cs typeface="Arial"/>
              </a:rPr>
              <a:t>the </a:t>
            </a:r>
            <a:r>
              <a:rPr sz="750" spc="-3" dirty="0">
                <a:latin typeface="Arial"/>
                <a:cs typeface="Arial"/>
              </a:rPr>
              <a:t>work or place where work is being performed must comply  with all provisions </a:t>
            </a:r>
            <a:r>
              <a:rPr sz="750" spc="-7" dirty="0">
                <a:latin typeface="Arial"/>
                <a:cs typeface="Arial"/>
              </a:rPr>
              <a:t>of </a:t>
            </a:r>
            <a:r>
              <a:rPr sz="750" spc="-3" dirty="0">
                <a:latin typeface="Arial"/>
                <a:cs typeface="Arial"/>
              </a:rPr>
              <a:t>Section 17008(a) </a:t>
            </a:r>
            <a:r>
              <a:rPr sz="750" spc="-7" dirty="0">
                <a:latin typeface="Arial"/>
                <a:cs typeface="Arial"/>
              </a:rPr>
              <a:t>of </a:t>
            </a:r>
            <a:r>
              <a:rPr sz="750" dirty="0">
                <a:latin typeface="Arial"/>
                <a:cs typeface="Arial"/>
              </a:rPr>
              <a:t>the </a:t>
            </a:r>
            <a:r>
              <a:rPr sz="750" spc="-3" dirty="0">
                <a:latin typeface="Arial"/>
                <a:cs typeface="Arial"/>
              </a:rPr>
              <a:t>California Health and Safety</a:t>
            </a:r>
            <a:r>
              <a:rPr sz="750" spc="72" dirty="0">
                <a:latin typeface="Arial"/>
                <a:cs typeface="Arial"/>
              </a:rPr>
              <a:t> </a:t>
            </a:r>
            <a:r>
              <a:rPr sz="750" spc="-3" dirty="0">
                <a:latin typeface="Arial"/>
                <a:cs typeface="Arial"/>
              </a:rPr>
              <a:t>Code.</a:t>
            </a:r>
            <a:endParaRPr sz="750">
              <a:latin typeface="Arial"/>
              <a:cs typeface="Arial"/>
            </a:endParaRPr>
          </a:p>
        </p:txBody>
      </p:sp>
      <p:sp>
        <p:nvSpPr>
          <p:cNvPr id="14" name="object 14"/>
          <p:cNvSpPr txBox="1"/>
          <p:nvPr/>
        </p:nvSpPr>
        <p:spPr>
          <a:xfrm>
            <a:off x="4372841" y="3813051"/>
            <a:ext cx="96982" cy="124597"/>
          </a:xfrm>
          <a:prstGeom prst="rect">
            <a:avLst/>
          </a:prstGeom>
        </p:spPr>
        <p:txBody>
          <a:bodyPr vert="horz" wrap="square" lIns="0" tIns="9092" rIns="0" bIns="0" rtlCol="0">
            <a:spAutoFit/>
          </a:bodyPr>
          <a:lstStyle/>
          <a:p>
            <a:pPr marL="8659">
              <a:spcBef>
                <a:spcPts val="72"/>
              </a:spcBef>
            </a:pPr>
            <a:r>
              <a:rPr sz="750" spc="-3" dirty="0">
                <a:latin typeface="Arial"/>
                <a:cs typeface="Arial"/>
              </a:rPr>
              <a:t>d.</a:t>
            </a:r>
            <a:endParaRPr sz="750">
              <a:latin typeface="Arial"/>
              <a:cs typeface="Arial"/>
            </a:endParaRPr>
          </a:p>
        </p:txBody>
      </p:sp>
      <p:sp>
        <p:nvSpPr>
          <p:cNvPr id="15" name="object 15"/>
          <p:cNvSpPr txBox="1"/>
          <p:nvPr/>
        </p:nvSpPr>
        <p:spPr>
          <a:xfrm>
            <a:off x="4684581" y="3802058"/>
            <a:ext cx="3427268" cy="506328"/>
          </a:xfrm>
          <a:prstGeom prst="rect">
            <a:avLst/>
          </a:prstGeom>
        </p:spPr>
        <p:txBody>
          <a:bodyPr vert="horz" wrap="square" lIns="0" tIns="8226" rIns="0" bIns="0" rtlCol="0">
            <a:spAutoFit/>
          </a:bodyPr>
          <a:lstStyle/>
          <a:p>
            <a:pPr marL="8659" marR="3464">
              <a:lnSpc>
                <a:spcPct val="110300"/>
              </a:lnSpc>
              <a:spcBef>
                <a:spcPts val="65"/>
              </a:spcBef>
            </a:pPr>
            <a:r>
              <a:rPr sz="750" dirty="0">
                <a:latin typeface="Arial"/>
                <a:cs typeface="Arial"/>
              </a:rPr>
              <a:t>A </a:t>
            </a:r>
            <a:r>
              <a:rPr sz="750" spc="-3" dirty="0">
                <a:latin typeface="Arial"/>
                <a:cs typeface="Arial"/>
              </a:rPr>
              <a:t>Farmworker Housing Complex not maintained in connection with any  workplace and provided by someone other </a:t>
            </a:r>
            <a:r>
              <a:rPr sz="750" dirty="0">
                <a:latin typeface="Arial"/>
                <a:cs typeface="Arial"/>
              </a:rPr>
              <a:t>than </a:t>
            </a:r>
            <a:r>
              <a:rPr sz="750" spc="-7" dirty="0">
                <a:latin typeface="Arial"/>
                <a:cs typeface="Arial"/>
              </a:rPr>
              <a:t>an </a:t>
            </a:r>
            <a:r>
              <a:rPr sz="750" spc="-3" dirty="0">
                <a:latin typeface="Arial"/>
                <a:cs typeface="Arial"/>
              </a:rPr>
              <a:t>agricultural employer must  comply with all provisions of Section 17008(b) </a:t>
            </a:r>
            <a:r>
              <a:rPr sz="750" spc="-7" dirty="0">
                <a:latin typeface="Arial"/>
                <a:cs typeface="Arial"/>
              </a:rPr>
              <a:t>of </a:t>
            </a:r>
            <a:r>
              <a:rPr sz="750" dirty="0">
                <a:latin typeface="Arial"/>
                <a:cs typeface="Arial"/>
              </a:rPr>
              <a:t>the </a:t>
            </a:r>
            <a:r>
              <a:rPr sz="750" spc="-3" dirty="0">
                <a:latin typeface="Arial"/>
                <a:cs typeface="Arial"/>
              </a:rPr>
              <a:t>California Health and Safety  Code.</a:t>
            </a:r>
            <a:endParaRPr sz="750">
              <a:latin typeface="Arial"/>
              <a:cs typeface="Arial"/>
            </a:endParaRPr>
          </a:p>
        </p:txBody>
      </p:sp>
      <p:sp>
        <p:nvSpPr>
          <p:cNvPr id="16" name="object 16"/>
          <p:cNvSpPr txBox="1"/>
          <p:nvPr/>
        </p:nvSpPr>
        <p:spPr>
          <a:xfrm>
            <a:off x="4372841" y="4403167"/>
            <a:ext cx="96982" cy="124597"/>
          </a:xfrm>
          <a:prstGeom prst="rect">
            <a:avLst/>
          </a:prstGeom>
        </p:spPr>
        <p:txBody>
          <a:bodyPr vert="horz" wrap="square" lIns="0" tIns="9092" rIns="0" bIns="0" rtlCol="0">
            <a:spAutoFit/>
          </a:bodyPr>
          <a:lstStyle/>
          <a:p>
            <a:pPr marL="8659">
              <a:spcBef>
                <a:spcPts val="72"/>
              </a:spcBef>
            </a:pPr>
            <a:r>
              <a:rPr sz="750" spc="-3" dirty="0">
                <a:latin typeface="Arial"/>
                <a:cs typeface="Arial"/>
              </a:rPr>
              <a:t>e.</a:t>
            </a:r>
            <a:endParaRPr sz="750">
              <a:latin typeface="Arial"/>
              <a:cs typeface="Arial"/>
            </a:endParaRPr>
          </a:p>
        </p:txBody>
      </p:sp>
      <p:sp>
        <p:nvSpPr>
          <p:cNvPr id="17" name="object 17"/>
          <p:cNvSpPr txBox="1"/>
          <p:nvPr/>
        </p:nvSpPr>
        <p:spPr>
          <a:xfrm>
            <a:off x="4684580" y="4391122"/>
            <a:ext cx="3315566" cy="254901"/>
          </a:xfrm>
          <a:prstGeom prst="rect">
            <a:avLst/>
          </a:prstGeom>
        </p:spPr>
        <p:txBody>
          <a:bodyPr vert="horz" wrap="square" lIns="0" tIns="8659" rIns="0" bIns="0" rtlCol="0">
            <a:spAutoFit/>
          </a:bodyPr>
          <a:lstStyle/>
          <a:p>
            <a:pPr marL="8659" marR="3464">
              <a:lnSpc>
                <a:spcPct val="110900"/>
              </a:lnSpc>
              <a:spcBef>
                <a:spcPts val="68"/>
              </a:spcBef>
            </a:pPr>
            <a:r>
              <a:rPr sz="750" dirty="0">
                <a:latin typeface="Arial"/>
                <a:cs typeface="Arial"/>
              </a:rPr>
              <a:t>In </a:t>
            </a:r>
            <a:r>
              <a:rPr sz="750" spc="-3" dirty="0">
                <a:latin typeface="Arial"/>
                <a:cs typeface="Arial"/>
              </a:rPr>
              <a:t>addition </a:t>
            </a:r>
            <a:r>
              <a:rPr sz="750" dirty="0">
                <a:latin typeface="Arial"/>
                <a:cs typeface="Arial"/>
              </a:rPr>
              <a:t>to </a:t>
            </a:r>
            <a:r>
              <a:rPr sz="750" spc="-3" dirty="0">
                <a:latin typeface="Arial"/>
                <a:cs typeface="Arial"/>
              </a:rPr>
              <a:t>California Code, Farmworker Housing Complexes must meet </a:t>
            </a:r>
            <a:r>
              <a:rPr sz="750" dirty="0">
                <a:latin typeface="Arial"/>
                <a:cs typeface="Arial"/>
              </a:rPr>
              <a:t>the  </a:t>
            </a:r>
            <a:r>
              <a:rPr sz="750" spc="-3" dirty="0">
                <a:latin typeface="Arial"/>
                <a:cs typeface="Arial"/>
              </a:rPr>
              <a:t>following minimum County</a:t>
            </a:r>
            <a:r>
              <a:rPr sz="750" spc="3" dirty="0">
                <a:latin typeface="Arial"/>
                <a:cs typeface="Arial"/>
              </a:rPr>
              <a:t> </a:t>
            </a:r>
            <a:r>
              <a:rPr sz="750" spc="-3" dirty="0">
                <a:latin typeface="Arial"/>
                <a:cs typeface="Arial"/>
              </a:rPr>
              <a:t>standards:</a:t>
            </a:r>
            <a:endParaRPr sz="750">
              <a:latin typeface="Arial"/>
              <a:cs typeface="Arial"/>
            </a:endParaRPr>
          </a:p>
        </p:txBody>
      </p:sp>
      <p:sp>
        <p:nvSpPr>
          <p:cNvPr id="18" name="object 18"/>
          <p:cNvSpPr txBox="1"/>
          <p:nvPr/>
        </p:nvSpPr>
        <p:spPr>
          <a:xfrm>
            <a:off x="4684568" y="4741026"/>
            <a:ext cx="134216" cy="124160"/>
          </a:xfrm>
          <a:prstGeom prst="rect">
            <a:avLst/>
          </a:prstGeom>
        </p:spPr>
        <p:txBody>
          <a:bodyPr vert="horz" wrap="square" lIns="0" tIns="8659" rIns="0" bIns="0" rtlCol="0">
            <a:spAutoFit/>
          </a:bodyPr>
          <a:lstStyle/>
          <a:p>
            <a:pPr marL="8659">
              <a:spcBef>
                <a:spcPts val="68"/>
              </a:spcBef>
            </a:pPr>
            <a:r>
              <a:rPr sz="750" dirty="0">
                <a:latin typeface="Arial"/>
                <a:cs typeface="Arial"/>
              </a:rPr>
              <a:t>(</a:t>
            </a:r>
            <a:r>
              <a:rPr sz="750" spc="-3" dirty="0">
                <a:latin typeface="Arial"/>
                <a:cs typeface="Arial"/>
              </a:rPr>
              <a:t>1)</a:t>
            </a:r>
            <a:endParaRPr sz="750">
              <a:latin typeface="Arial"/>
              <a:cs typeface="Arial"/>
            </a:endParaRPr>
          </a:p>
        </p:txBody>
      </p:sp>
      <p:sp>
        <p:nvSpPr>
          <p:cNvPr id="19" name="object 19"/>
          <p:cNvSpPr txBox="1"/>
          <p:nvPr/>
        </p:nvSpPr>
        <p:spPr>
          <a:xfrm>
            <a:off x="4996213" y="4728972"/>
            <a:ext cx="3110778" cy="639674"/>
          </a:xfrm>
          <a:prstGeom prst="rect">
            <a:avLst/>
          </a:prstGeom>
        </p:spPr>
        <p:txBody>
          <a:bodyPr vert="horz" wrap="square" lIns="0" tIns="9092" rIns="0" bIns="0" rtlCol="0">
            <a:spAutoFit/>
          </a:bodyPr>
          <a:lstStyle/>
          <a:p>
            <a:pPr marL="8659" marR="3464" indent="-433">
              <a:lnSpc>
                <a:spcPct val="110500"/>
              </a:lnSpc>
              <a:spcBef>
                <a:spcPts val="72"/>
              </a:spcBef>
            </a:pPr>
            <a:r>
              <a:rPr sz="750" spc="-3" dirty="0">
                <a:latin typeface="Arial"/>
                <a:cs typeface="Arial"/>
              </a:rPr>
              <a:t>The minimum parcel size </a:t>
            </a:r>
            <a:r>
              <a:rPr sz="750" dirty="0">
                <a:latin typeface="Arial"/>
                <a:cs typeface="Arial"/>
              </a:rPr>
              <a:t>to </a:t>
            </a:r>
            <a:r>
              <a:rPr sz="750" spc="-3" dirty="0">
                <a:latin typeface="Arial"/>
                <a:cs typeface="Arial"/>
              </a:rPr>
              <a:t>establish </a:t>
            </a:r>
            <a:r>
              <a:rPr sz="750" dirty="0">
                <a:latin typeface="Arial"/>
                <a:cs typeface="Arial"/>
              </a:rPr>
              <a:t>a </a:t>
            </a:r>
            <a:r>
              <a:rPr sz="750" spc="-3" dirty="0">
                <a:latin typeface="Arial"/>
                <a:cs typeface="Arial"/>
              </a:rPr>
              <a:t>Farmworker Housing Complex </a:t>
            </a:r>
            <a:r>
              <a:rPr sz="750" u="sng" spc="-3" dirty="0">
                <a:uFill>
                  <a:solidFill>
                    <a:srgbClr val="000000"/>
                  </a:solidFill>
                </a:uFill>
                <a:latin typeface="Arial"/>
                <a:cs typeface="Arial"/>
              </a:rPr>
              <a:t>on </a:t>
            </a:r>
            <a:r>
              <a:rPr sz="750" spc="-3" dirty="0">
                <a:latin typeface="Arial"/>
                <a:cs typeface="Arial"/>
              </a:rPr>
              <a:t> </a:t>
            </a:r>
            <a:r>
              <a:rPr sz="750" u="sng" spc="-3" dirty="0">
                <a:uFill>
                  <a:solidFill>
                    <a:srgbClr val="000000"/>
                  </a:solidFill>
                </a:uFill>
                <a:latin typeface="Arial"/>
                <a:cs typeface="Arial"/>
              </a:rPr>
              <a:t>parcels served </a:t>
            </a:r>
            <a:r>
              <a:rPr sz="750" u="sng" spc="-7" dirty="0">
                <a:uFill>
                  <a:solidFill>
                    <a:srgbClr val="000000"/>
                  </a:solidFill>
                </a:uFill>
                <a:latin typeface="Arial"/>
                <a:cs typeface="Arial"/>
              </a:rPr>
              <a:t>by </a:t>
            </a:r>
            <a:r>
              <a:rPr sz="750" u="sng" spc="-3" dirty="0">
                <a:uFill>
                  <a:solidFill>
                    <a:srgbClr val="000000"/>
                  </a:solidFill>
                </a:uFill>
                <a:latin typeface="Arial"/>
                <a:cs typeface="Arial"/>
              </a:rPr>
              <a:t>individual septic systems shall comply with </a:t>
            </a:r>
            <a:r>
              <a:rPr sz="750" u="sng" dirty="0">
                <a:uFill>
                  <a:solidFill>
                    <a:srgbClr val="000000"/>
                  </a:solidFill>
                </a:uFill>
                <a:latin typeface="Arial"/>
                <a:cs typeface="Arial"/>
              </a:rPr>
              <a:t>the </a:t>
            </a:r>
            <a:r>
              <a:rPr sz="750" u="sng" spc="-3" dirty="0">
                <a:uFill>
                  <a:solidFill>
                    <a:srgbClr val="000000"/>
                  </a:solidFill>
                </a:uFill>
                <a:latin typeface="Arial"/>
                <a:cs typeface="Arial"/>
              </a:rPr>
              <a:t>County- </a:t>
            </a:r>
            <a:r>
              <a:rPr sz="750" spc="-3" dirty="0">
                <a:latin typeface="Arial"/>
                <a:cs typeface="Arial"/>
              </a:rPr>
              <a:t> </a:t>
            </a:r>
            <a:r>
              <a:rPr sz="750" u="sng" spc="-3" dirty="0">
                <a:uFill>
                  <a:solidFill>
                    <a:srgbClr val="000000"/>
                  </a:solidFill>
                </a:uFill>
                <a:latin typeface="Arial"/>
                <a:cs typeface="Arial"/>
              </a:rPr>
              <a:t>adopted LAMP</a:t>
            </a:r>
            <a:r>
              <a:rPr sz="750" spc="-3" dirty="0">
                <a:latin typeface="Arial"/>
                <a:cs typeface="Arial"/>
              </a:rPr>
              <a:t> </a:t>
            </a:r>
            <a:r>
              <a:rPr sz="750" strike="sngStrike" spc="-3" dirty="0">
                <a:latin typeface="Arial"/>
                <a:cs typeface="Arial"/>
              </a:rPr>
              <a:t>shall be 20 acres as stipulated by </a:t>
            </a:r>
            <a:r>
              <a:rPr sz="750" strike="sngStrike" dirty="0">
                <a:latin typeface="Arial"/>
                <a:cs typeface="Arial"/>
              </a:rPr>
              <a:t>the </a:t>
            </a:r>
            <a:r>
              <a:rPr sz="750" strike="sngStrike" spc="-3" dirty="0">
                <a:latin typeface="Arial"/>
                <a:cs typeface="Arial"/>
              </a:rPr>
              <a:t>standard minimum </a:t>
            </a:r>
            <a:r>
              <a:rPr sz="750" spc="-3" dirty="0">
                <a:latin typeface="Arial"/>
                <a:cs typeface="Arial"/>
              </a:rPr>
              <a:t> </a:t>
            </a:r>
            <a:r>
              <a:rPr sz="750" strike="sngStrike" spc="-3" dirty="0">
                <a:latin typeface="Arial"/>
                <a:cs typeface="Arial"/>
              </a:rPr>
              <a:t>parcel size </a:t>
            </a:r>
            <a:r>
              <a:rPr sz="750" strike="sngStrike" dirty="0">
                <a:latin typeface="Arial"/>
                <a:cs typeface="Arial"/>
              </a:rPr>
              <a:t>for </a:t>
            </a:r>
            <a:r>
              <a:rPr sz="750" strike="sngStrike" spc="-3" dirty="0">
                <a:latin typeface="Arial"/>
                <a:cs typeface="Arial"/>
              </a:rPr>
              <a:t>qualifying agricultural operations within Agriculturally- </a:t>
            </a:r>
            <a:r>
              <a:rPr sz="750" spc="-3" dirty="0">
                <a:latin typeface="Arial"/>
                <a:cs typeface="Arial"/>
              </a:rPr>
              <a:t> </a:t>
            </a:r>
            <a:r>
              <a:rPr sz="750" strike="sngStrike" spc="-3" dirty="0">
                <a:latin typeface="Arial"/>
                <a:cs typeface="Arial"/>
              </a:rPr>
              <a:t>designated properties </a:t>
            </a:r>
            <a:r>
              <a:rPr sz="750" strike="sngStrike" spc="-7" dirty="0">
                <a:latin typeface="Arial"/>
                <a:cs typeface="Arial"/>
              </a:rPr>
              <a:t>within </a:t>
            </a:r>
            <a:r>
              <a:rPr sz="750" strike="sngStrike" dirty="0">
                <a:latin typeface="Arial"/>
                <a:cs typeface="Arial"/>
              </a:rPr>
              <a:t>the</a:t>
            </a:r>
            <a:r>
              <a:rPr sz="750" strike="sngStrike" spc="7" dirty="0">
                <a:latin typeface="Arial"/>
                <a:cs typeface="Arial"/>
              </a:rPr>
              <a:t> </a:t>
            </a:r>
            <a:r>
              <a:rPr sz="750" strike="sngStrike" spc="-3" dirty="0">
                <a:latin typeface="Arial"/>
                <a:cs typeface="Arial"/>
              </a:rPr>
              <a:t>County</a:t>
            </a:r>
            <a:r>
              <a:rPr sz="750" spc="-3" dirty="0">
                <a:latin typeface="Arial"/>
                <a:cs typeface="Arial"/>
              </a:rPr>
              <a:t>.</a:t>
            </a:r>
            <a:endParaRPr sz="750">
              <a:latin typeface="Arial"/>
              <a:cs typeface="Arial"/>
            </a:endParaRPr>
          </a:p>
        </p:txBody>
      </p:sp>
      <p:sp>
        <p:nvSpPr>
          <p:cNvPr id="20" name="object 20"/>
          <p:cNvSpPr txBox="1"/>
          <p:nvPr/>
        </p:nvSpPr>
        <p:spPr>
          <a:xfrm>
            <a:off x="4684568" y="5457998"/>
            <a:ext cx="134216" cy="124160"/>
          </a:xfrm>
          <a:prstGeom prst="rect">
            <a:avLst/>
          </a:prstGeom>
        </p:spPr>
        <p:txBody>
          <a:bodyPr vert="horz" wrap="square" lIns="0" tIns="8659" rIns="0" bIns="0" rtlCol="0">
            <a:spAutoFit/>
          </a:bodyPr>
          <a:lstStyle/>
          <a:p>
            <a:pPr marL="8659">
              <a:spcBef>
                <a:spcPts val="68"/>
              </a:spcBef>
            </a:pPr>
            <a:r>
              <a:rPr sz="750" dirty="0">
                <a:latin typeface="Arial"/>
                <a:cs typeface="Arial"/>
              </a:rPr>
              <a:t>(</a:t>
            </a:r>
            <a:r>
              <a:rPr sz="750" spc="-3" dirty="0">
                <a:latin typeface="Arial"/>
                <a:cs typeface="Arial"/>
              </a:rPr>
              <a:t>2)</a:t>
            </a:r>
            <a:endParaRPr sz="750">
              <a:latin typeface="Arial"/>
              <a:cs typeface="Arial"/>
            </a:endParaRPr>
          </a:p>
        </p:txBody>
      </p:sp>
      <p:sp>
        <p:nvSpPr>
          <p:cNvPr id="21" name="object 21"/>
          <p:cNvSpPr txBox="1"/>
          <p:nvPr/>
        </p:nvSpPr>
        <p:spPr>
          <a:xfrm>
            <a:off x="4996212" y="5447005"/>
            <a:ext cx="3109913" cy="1014159"/>
          </a:xfrm>
          <a:prstGeom prst="rect">
            <a:avLst/>
          </a:prstGeom>
        </p:spPr>
        <p:txBody>
          <a:bodyPr vert="horz" wrap="square" lIns="0" tIns="8226" rIns="0" bIns="0" rtlCol="0">
            <a:spAutoFit/>
          </a:bodyPr>
          <a:lstStyle/>
          <a:p>
            <a:pPr marL="8659" marR="3464">
              <a:lnSpc>
                <a:spcPct val="110100"/>
              </a:lnSpc>
              <a:spcBef>
                <a:spcPts val="65"/>
              </a:spcBef>
            </a:pPr>
            <a:r>
              <a:rPr sz="750" spc="-3" dirty="0">
                <a:latin typeface="Arial"/>
                <a:cs typeface="Arial"/>
              </a:rPr>
              <a:t>No </a:t>
            </a:r>
            <a:r>
              <a:rPr sz="750" dirty="0">
                <a:latin typeface="Arial"/>
                <a:cs typeface="Arial"/>
              </a:rPr>
              <a:t>more than </a:t>
            </a:r>
            <a:r>
              <a:rPr sz="750" spc="-3" dirty="0">
                <a:latin typeface="Arial"/>
                <a:cs typeface="Arial"/>
              </a:rPr>
              <a:t>thirty-six (36) beds in </a:t>
            </a:r>
            <a:r>
              <a:rPr sz="750" dirty="0">
                <a:latin typeface="Arial"/>
                <a:cs typeface="Arial"/>
              </a:rPr>
              <a:t>a </a:t>
            </a:r>
            <a:r>
              <a:rPr sz="750" spc="-3" dirty="0">
                <a:latin typeface="Arial"/>
                <a:cs typeface="Arial"/>
              </a:rPr>
              <a:t>group quarters or up </a:t>
            </a:r>
            <a:r>
              <a:rPr sz="750" dirty="0">
                <a:latin typeface="Arial"/>
                <a:cs typeface="Arial"/>
              </a:rPr>
              <a:t>to </a:t>
            </a:r>
            <a:r>
              <a:rPr sz="750" spc="-3" dirty="0">
                <a:latin typeface="Arial"/>
                <a:cs typeface="Arial"/>
              </a:rPr>
              <a:t>twelve (12)  units or spaces designed for use by </a:t>
            </a:r>
            <a:r>
              <a:rPr sz="750" dirty="0">
                <a:latin typeface="Arial"/>
                <a:cs typeface="Arial"/>
              </a:rPr>
              <a:t>a </a:t>
            </a:r>
            <a:r>
              <a:rPr sz="750" spc="-3" dirty="0">
                <a:latin typeface="Arial"/>
                <a:cs typeface="Arial"/>
              </a:rPr>
              <a:t>single family or household </a:t>
            </a:r>
            <a:r>
              <a:rPr sz="750" spc="-10" dirty="0">
                <a:latin typeface="Arial"/>
                <a:cs typeface="Arial"/>
              </a:rPr>
              <a:t>or  </a:t>
            </a:r>
            <a:r>
              <a:rPr sz="750" spc="-3" dirty="0">
                <a:latin typeface="Arial"/>
                <a:cs typeface="Arial"/>
              </a:rPr>
              <a:t>spaces designed for use by </a:t>
            </a:r>
            <a:r>
              <a:rPr sz="750" dirty="0">
                <a:latin typeface="Arial"/>
                <a:cs typeface="Arial"/>
              </a:rPr>
              <a:t>a </a:t>
            </a:r>
            <a:r>
              <a:rPr sz="750" spc="-3" dirty="0">
                <a:latin typeface="Arial"/>
                <a:cs typeface="Arial"/>
              </a:rPr>
              <a:t>single family </a:t>
            </a:r>
            <a:r>
              <a:rPr sz="750" spc="-7" dirty="0">
                <a:latin typeface="Arial"/>
                <a:cs typeface="Arial"/>
              </a:rPr>
              <a:t>or </a:t>
            </a:r>
            <a:r>
              <a:rPr sz="750" spc="-3" dirty="0">
                <a:latin typeface="Arial"/>
                <a:cs typeface="Arial"/>
              </a:rPr>
              <a:t>household </a:t>
            </a:r>
            <a:r>
              <a:rPr sz="750" dirty="0">
                <a:latin typeface="Arial"/>
                <a:cs typeface="Arial"/>
              </a:rPr>
              <a:t>are </a:t>
            </a:r>
            <a:r>
              <a:rPr sz="750" spc="-3" dirty="0">
                <a:latin typeface="Arial"/>
                <a:cs typeface="Arial"/>
              </a:rPr>
              <a:t>allowed on  an individual parcel</a:t>
            </a:r>
            <a:r>
              <a:rPr sz="750" u="sng" spc="-3" dirty="0">
                <a:uFill>
                  <a:solidFill>
                    <a:srgbClr val="000000"/>
                  </a:solidFill>
                </a:uFill>
                <a:latin typeface="Arial"/>
                <a:cs typeface="Arial"/>
              </a:rPr>
              <a:t>, but </a:t>
            </a:r>
            <a:r>
              <a:rPr sz="750" u="sng" spc="-7" dirty="0">
                <a:uFill>
                  <a:solidFill>
                    <a:srgbClr val="000000"/>
                  </a:solidFill>
                </a:uFill>
                <a:latin typeface="Arial"/>
                <a:cs typeface="Arial"/>
              </a:rPr>
              <a:t>in </a:t>
            </a:r>
            <a:r>
              <a:rPr sz="750" u="sng" spc="-3" dirty="0">
                <a:uFill>
                  <a:solidFill>
                    <a:srgbClr val="000000"/>
                  </a:solidFill>
                </a:uFill>
                <a:latin typeface="Arial"/>
                <a:cs typeface="Arial"/>
              </a:rPr>
              <a:t>no case shall </a:t>
            </a:r>
            <a:r>
              <a:rPr sz="750" u="sng" dirty="0">
                <a:uFill>
                  <a:solidFill>
                    <a:srgbClr val="000000"/>
                  </a:solidFill>
                </a:uFill>
                <a:latin typeface="Arial"/>
                <a:cs typeface="Arial"/>
              </a:rPr>
              <a:t>the </a:t>
            </a:r>
            <a:r>
              <a:rPr sz="750" u="sng" spc="-3" dirty="0">
                <a:uFill>
                  <a:solidFill>
                    <a:srgbClr val="000000"/>
                  </a:solidFill>
                </a:uFill>
                <a:latin typeface="Arial"/>
                <a:cs typeface="Arial"/>
              </a:rPr>
              <a:t>complex exceed </a:t>
            </a:r>
            <a:r>
              <a:rPr sz="750" u="sng" dirty="0">
                <a:uFill>
                  <a:solidFill>
                    <a:srgbClr val="000000"/>
                  </a:solidFill>
                </a:uFill>
                <a:latin typeface="Arial"/>
                <a:cs typeface="Arial"/>
              </a:rPr>
              <a:t>the </a:t>
            </a:r>
            <a:r>
              <a:rPr sz="750" u="sng" spc="-3" dirty="0">
                <a:uFill>
                  <a:solidFill>
                    <a:srgbClr val="000000"/>
                  </a:solidFill>
                </a:uFill>
                <a:latin typeface="Arial"/>
                <a:cs typeface="Arial"/>
              </a:rPr>
              <a:t>density </a:t>
            </a:r>
            <a:r>
              <a:rPr sz="750" spc="-3" dirty="0">
                <a:latin typeface="Arial"/>
                <a:cs typeface="Arial"/>
              </a:rPr>
              <a:t> </a:t>
            </a:r>
            <a:r>
              <a:rPr sz="750" u="sng" spc="-3" dirty="0">
                <a:uFill>
                  <a:solidFill>
                    <a:srgbClr val="000000"/>
                  </a:solidFill>
                </a:uFill>
                <a:latin typeface="Arial"/>
                <a:cs typeface="Arial"/>
              </a:rPr>
              <a:t>restrictions </a:t>
            </a:r>
            <a:r>
              <a:rPr sz="750" u="sng" spc="-7" dirty="0">
                <a:uFill>
                  <a:solidFill>
                    <a:srgbClr val="000000"/>
                  </a:solidFill>
                </a:uFill>
                <a:latin typeface="Arial"/>
                <a:cs typeface="Arial"/>
              </a:rPr>
              <a:t>of </a:t>
            </a:r>
            <a:r>
              <a:rPr sz="750" u="sng" spc="-3" dirty="0">
                <a:uFill>
                  <a:solidFill>
                    <a:srgbClr val="000000"/>
                  </a:solidFill>
                </a:uFill>
                <a:latin typeface="Arial"/>
                <a:cs typeface="Arial"/>
              </a:rPr>
              <a:t>one farmworker </a:t>
            </a:r>
            <a:r>
              <a:rPr sz="750" u="sng" spc="-7" dirty="0">
                <a:uFill>
                  <a:solidFill>
                    <a:srgbClr val="000000"/>
                  </a:solidFill>
                </a:uFill>
                <a:latin typeface="Arial"/>
                <a:cs typeface="Arial"/>
              </a:rPr>
              <a:t>dwelling </a:t>
            </a:r>
            <a:r>
              <a:rPr sz="750" u="sng" spc="-3" dirty="0">
                <a:uFill>
                  <a:solidFill>
                    <a:srgbClr val="000000"/>
                  </a:solidFill>
                </a:uFill>
                <a:latin typeface="Arial"/>
                <a:cs typeface="Arial"/>
              </a:rPr>
              <a:t>unit or one group quarters unit per </a:t>
            </a:r>
            <a:r>
              <a:rPr sz="750" spc="-3" dirty="0">
                <a:latin typeface="Arial"/>
                <a:cs typeface="Arial"/>
              </a:rPr>
              <a:t> </a:t>
            </a:r>
            <a:r>
              <a:rPr sz="750" u="sng" dirty="0">
                <a:uFill>
                  <a:solidFill>
                    <a:srgbClr val="000000"/>
                  </a:solidFill>
                </a:uFill>
                <a:latin typeface="Arial"/>
                <a:cs typeface="Arial"/>
              </a:rPr>
              <a:t>the </a:t>
            </a:r>
            <a:r>
              <a:rPr sz="750" u="sng" spc="-3" dirty="0">
                <a:uFill>
                  <a:solidFill>
                    <a:srgbClr val="000000"/>
                  </a:solidFill>
                </a:uFill>
                <a:latin typeface="Arial"/>
                <a:cs typeface="Arial"/>
              </a:rPr>
              <a:t>underlying density of </a:t>
            </a:r>
            <a:r>
              <a:rPr sz="750" u="sng" dirty="0">
                <a:uFill>
                  <a:solidFill>
                    <a:srgbClr val="000000"/>
                  </a:solidFill>
                </a:uFill>
                <a:latin typeface="Arial"/>
                <a:cs typeface="Arial"/>
              </a:rPr>
              <a:t>those </a:t>
            </a:r>
            <a:r>
              <a:rPr sz="750" u="sng" spc="-3" dirty="0">
                <a:uFill>
                  <a:solidFill>
                    <a:srgbClr val="000000"/>
                  </a:solidFill>
                </a:uFill>
                <a:latin typeface="Arial"/>
                <a:cs typeface="Arial"/>
              </a:rPr>
              <a:t>identified urban districts served </a:t>
            </a:r>
            <a:r>
              <a:rPr sz="750" u="sng" spc="-7" dirty="0">
                <a:uFill>
                  <a:solidFill>
                    <a:srgbClr val="000000"/>
                  </a:solidFill>
                </a:uFill>
                <a:latin typeface="Arial"/>
                <a:cs typeface="Arial"/>
              </a:rPr>
              <a:t>by </a:t>
            </a:r>
            <a:r>
              <a:rPr sz="750" spc="-7" dirty="0">
                <a:latin typeface="Arial"/>
                <a:cs typeface="Arial"/>
              </a:rPr>
              <a:t> </a:t>
            </a:r>
            <a:r>
              <a:rPr sz="750" u="sng" spc="-3" dirty="0">
                <a:uFill>
                  <a:solidFill>
                    <a:srgbClr val="000000"/>
                  </a:solidFill>
                </a:uFill>
                <a:latin typeface="Arial"/>
                <a:cs typeface="Arial"/>
              </a:rPr>
              <a:t>community sewer and water (R-1-A, R-1-AH, R-1-E, and R-1-EH), or one </a:t>
            </a:r>
            <a:r>
              <a:rPr sz="750" spc="-3" dirty="0">
                <a:latin typeface="Arial"/>
                <a:cs typeface="Arial"/>
              </a:rPr>
              <a:t> </a:t>
            </a:r>
            <a:r>
              <a:rPr sz="750" u="sng" spc="-3" dirty="0">
                <a:uFill>
                  <a:solidFill>
                    <a:srgbClr val="000000"/>
                  </a:solidFill>
                </a:uFill>
                <a:latin typeface="Arial"/>
                <a:cs typeface="Arial"/>
              </a:rPr>
              <a:t>farmworker </a:t>
            </a:r>
            <a:r>
              <a:rPr sz="750" u="sng" spc="-7" dirty="0">
                <a:uFill>
                  <a:solidFill>
                    <a:srgbClr val="000000"/>
                  </a:solidFill>
                </a:uFill>
                <a:latin typeface="Arial"/>
                <a:cs typeface="Arial"/>
              </a:rPr>
              <a:t>dwelling </a:t>
            </a:r>
            <a:r>
              <a:rPr sz="750" u="sng" spc="-3" dirty="0">
                <a:uFill>
                  <a:solidFill>
                    <a:srgbClr val="000000"/>
                  </a:solidFill>
                </a:uFill>
                <a:latin typeface="Arial"/>
                <a:cs typeface="Arial"/>
              </a:rPr>
              <a:t>unit or one group quarters </a:t>
            </a:r>
            <a:r>
              <a:rPr sz="750" u="sng" spc="-7" dirty="0">
                <a:uFill>
                  <a:solidFill>
                    <a:srgbClr val="000000"/>
                  </a:solidFill>
                </a:uFill>
                <a:latin typeface="Arial"/>
                <a:cs typeface="Arial"/>
              </a:rPr>
              <a:t>unit </a:t>
            </a:r>
            <a:r>
              <a:rPr sz="750" u="sng" spc="-3" dirty="0">
                <a:uFill>
                  <a:solidFill>
                    <a:srgbClr val="000000"/>
                  </a:solidFill>
                </a:uFill>
                <a:latin typeface="Arial"/>
                <a:cs typeface="Arial"/>
              </a:rPr>
              <a:t>in </a:t>
            </a:r>
            <a:r>
              <a:rPr sz="750" u="sng" dirty="0">
                <a:uFill>
                  <a:solidFill>
                    <a:srgbClr val="000000"/>
                  </a:solidFill>
                </a:uFill>
                <a:latin typeface="Arial"/>
                <a:cs typeface="Arial"/>
              </a:rPr>
              <a:t>the </a:t>
            </a:r>
            <a:r>
              <a:rPr sz="750" u="sng" spc="-3" dirty="0">
                <a:uFill>
                  <a:solidFill>
                    <a:srgbClr val="000000"/>
                  </a:solidFill>
                </a:uFill>
                <a:latin typeface="Arial"/>
                <a:cs typeface="Arial"/>
              </a:rPr>
              <a:t>rural</a:t>
            </a:r>
            <a:r>
              <a:rPr sz="750" u="sng" spc="58" dirty="0">
                <a:uFill>
                  <a:solidFill>
                    <a:srgbClr val="000000"/>
                  </a:solidFill>
                </a:uFill>
                <a:latin typeface="Arial"/>
                <a:cs typeface="Arial"/>
              </a:rPr>
              <a:t> </a:t>
            </a:r>
            <a:r>
              <a:rPr sz="750" u="sng" spc="-10" dirty="0">
                <a:uFill>
                  <a:solidFill>
                    <a:srgbClr val="000000"/>
                  </a:solidFill>
                </a:uFill>
                <a:latin typeface="Arial"/>
                <a:cs typeface="Arial"/>
              </a:rPr>
              <a:t>or</a:t>
            </a:r>
            <a:endParaRPr sz="750">
              <a:latin typeface="Arial"/>
              <a:cs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996296" y="597547"/>
            <a:ext cx="2998210" cy="638363"/>
          </a:xfrm>
          <a:prstGeom prst="rect">
            <a:avLst/>
          </a:prstGeom>
        </p:spPr>
        <p:txBody>
          <a:bodyPr vert="horz" wrap="square" lIns="0" tIns="7793" rIns="0" bIns="0" rtlCol="0">
            <a:spAutoFit/>
          </a:bodyPr>
          <a:lstStyle/>
          <a:p>
            <a:pPr marL="8659" marR="3464">
              <a:lnSpc>
                <a:spcPct val="110500"/>
              </a:lnSpc>
              <a:spcBef>
                <a:spcPts val="61"/>
              </a:spcBef>
            </a:pPr>
            <a:r>
              <a:rPr sz="750" u="sng" spc="-3" dirty="0">
                <a:uFill>
                  <a:solidFill>
                    <a:srgbClr val="000000"/>
                  </a:solidFill>
                </a:uFill>
                <a:latin typeface="Arial"/>
                <a:cs typeface="Arial"/>
              </a:rPr>
              <a:t>agricultural districts served by individual septic systems (R-A, R-R, AE, </a:t>
            </a:r>
            <a:r>
              <a:rPr sz="750" spc="-3" dirty="0">
                <a:latin typeface="Arial"/>
                <a:cs typeface="Arial"/>
              </a:rPr>
              <a:t> </a:t>
            </a:r>
            <a:r>
              <a:rPr sz="750" u="sng" spc="-3" dirty="0">
                <a:uFill>
                  <a:solidFill>
                    <a:srgbClr val="000000"/>
                  </a:solidFill>
                </a:uFill>
                <a:latin typeface="Arial"/>
                <a:cs typeface="Arial"/>
              </a:rPr>
              <a:t>AL and </a:t>
            </a:r>
            <a:r>
              <a:rPr sz="750" u="sng" dirty="0">
                <a:uFill>
                  <a:solidFill>
                    <a:srgbClr val="000000"/>
                  </a:solidFill>
                </a:uFill>
                <a:latin typeface="Arial"/>
                <a:cs typeface="Arial"/>
              </a:rPr>
              <a:t>O) </a:t>
            </a:r>
            <a:r>
              <a:rPr sz="750" u="sng" spc="-3" dirty="0">
                <a:uFill>
                  <a:solidFill>
                    <a:srgbClr val="000000"/>
                  </a:solidFill>
                </a:uFill>
                <a:latin typeface="Arial"/>
                <a:cs typeface="Arial"/>
              </a:rPr>
              <a:t>per </a:t>
            </a:r>
            <a:r>
              <a:rPr sz="750" u="sng" dirty="0">
                <a:uFill>
                  <a:solidFill>
                    <a:srgbClr val="000000"/>
                  </a:solidFill>
                </a:uFill>
                <a:latin typeface="Arial"/>
                <a:cs typeface="Arial"/>
              </a:rPr>
              <a:t>the </a:t>
            </a:r>
            <a:r>
              <a:rPr sz="750" u="sng" spc="-3" dirty="0">
                <a:uFill>
                  <a:solidFill>
                    <a:srgbClr val="000000"/>
                  </a:solidFill>
                </a:uFill>
                <a:latin typeface="Arial"/>
                <a:cs typeface="Arial"/>
              </a:rPr>
              <a:t>LAMP</a:t>
            </a:r>
            <a:r>
              <a:rPr sz="750" spc="-3" dirty="0">
                <a:latin typeface="Arial"/>
                <a:cs typeface="Arial"/>
              </a:rPr>
              <a:t>. </a:t>
            </a:r>
            <a:r>
              <a:rPr sz="750" strike="sngStrike" spc="-3" dirty="0">
                <a:latin typeface="Arial"/>
                <a:cs typeface="Arial"/>
              </a:rPr>
              <a:t>This is permitted in addition </a:t>
            </a:r>
            <a:r>
              <a:rPr sz="750" strike="sngStrike" dirty="0">
                <a:latin typeface="Arial"/>
                <a:cs typeface="Arial"/>
              </a:rPr>
              <a:t>to </a:t>
            </a:r>
            <a:r>
              <a:rPr sz="750" strike="sngStrike" spc="-3" dirty="0">
                <a:latin typeface="Arial"/>
                <a:cs typeface="Arial"/>
              </a:rPr>
              <a:t>one single- </a:t>
            </a:r>
            <a:r>
              <a:rPr sz="750" spc="-3" dirty="0">
                <a:latin typeface="Arial"/>
                <a:cs typeface="Arial"/>
              </a:rPr>
              <a:t> </a:t>
            </a:r>
            <a:r>
              <a:rPr sz="750" strike="sngStrike" spc="-3" dirty="0">
                <a:latin typeface="Arial"/>
                <a:cs typeface="Arial"/>
              </a:rPr>
              <a:t>family </a:t>
            </a:r>
            <a:r>
              <a:rPr sz="750" strike="sngStrike" spc="-7" dirty="0">
                <a:latin typeface="Arial"/>
                <a:cs typeface="Arial"/>
              </a:rPr>
              <a:t>dwelling </a:t>
            </a:r>
            <a:r>
              <a:rPr sz="750" strike="sngStrike" spc="-3" dirty="0">
                <a:latin typeface="Arial"/>
                <a:cs typeface="Arial"/>
              </a:rPr>
              <a:t>unit as permitted by-right per </a:t>
            </a:r>
            <a:r>
              <a:rPr sz="750" strike="sngStrike" spc="-7" dirty="0">
                <a:latin typeface="Arial"/>
                <a:cs typeface="Arial"/>
              </a:rPr>
              <a:t>parcel.</a:t>
            </a:r>
            <a:r>
              <a:rPr sz="750" spc="-7" dirty="0">
                <a:latin typeface="Arial"/>
                <a:cs typeface="Arial"/>
              </a:rPr>
              <a:t> </a:t>
            </a:r>
            <a:r>
              <a:rPr sz="750" spc="-3" dirty="0">
                <a:latin typeface="Arial"/>
                <a:cs typeface="Arial"/>
              </a:rPr>
              <a:t>Establishment </a:t>
            </a:r>
            <a:r>
              <a:rPr sz="750" spc="-7" dirty="0">
                <a:latin typeface="Arial"/>
                <a:cs typeface="Arial"/>
              </a:rPr>
              <a:t>of  </a:t>
            </a:r>
            <a:r>
              <a:rPr sz="750" spc="-3" dirty="0">
                <a:latin typeface="Arial"/>
                <a:cs typeface="Arial"/>
              </a:rPr>
              <a:t>Farmworker Housing on </a:t>
            </a:r>
            <a:r>
              <a:rPr sz="750" dirty="0">
                <a:latin typeface="Arial"/>
                <a:cs typeface="Arial"/>
              </a:rPr>
              <a:t>a </a:t>
            </a:r>
            <a:r>
              <a:rPr sz="750" spc="-3" dirty="0">
                <a:latin typeface="Arial"/>
                <a:cs typeface="Arial"/>
              </a:rPr>
              <a:t>parcel </a:t>
            </a:r>
            <a:r>
              <a:rPr sz="750" spc="-7" dirty="0">
                <a:latin typeface="Arial"/>
                <a:cs typeface="Arial"/>
              </a:rPr>
              <a:t>will </a:t>
            </a:r>
            <a:r>
              <a:rPr sz="750" spc="-3" dirty="0">
                <a:latin typeface="Arial"/>
                <a:cs typeface="Arial"/>
              </a:rPr>
              <a:t>supersede any secondary  residential units as defined in Section</a:t>
            </a:r>
            <a:r>
              <a:rPr sz="750" spc="7" dirty="0">
                <a:latin typeface="Arial"/>
                <a:cs typeface="Arial"/>
              </a:rPr>
              <a:t> </a:t>
            </a:r>
            <a:r>
              <a:rPr sz="750" spc="-3" dirty="0">
                <a:latin typeface="Arial"/>
                <a:cs typeface="Arial"/>
              </a:rPr>
              <a:t>855-N.</a:t>
            </a:r>
            <a:endParaRPr sz="750">
              <a:latin typeface="Arial"/>
              <a:cs typeface="Arial"/>
            </a:endParaRPr>
          </a:p>
        </p:txBody>
      </p:sp>
      <p:sp>
        <p:nvSpPr>
          <p:cNvPr id="3" name="object 3"/>
          <p:cNvSpPr txBox="1"/>
          <p:nvPr/>
        </p:nvSpPr>
        <p:spPr>
          <a:xfrm>
            <a:off x="4684568" y="1324495"/>
            <a:ext cx="134216" cy="124160"/>
          </a:xfrm>
          <a:prstGeom prst="rect">
            <a:avLst/>
          </a:prstGeom>
        </p:spPr>
        <p:txBody>
          <a:bodyPr vert="horz" wrap="square" lIns="0" tIns="8659" rIns="0" bIns="0" rtlCol="0">
            <a:spAutoFit/>
          </a:bodyPr>
          <a:lstStyle/>
          <a:p>
            <a:pPr marL="8659">
              <a:spcBef>
                <a:spcPts val="68"/>
              </a:spcBef>
            </a:pPr>
            <a:r>
              <a:rPr sz="750" dirty="0">
                <a:latin typeface="Arial"/>
                <a:cs typeface="Arial"/>
              </a:rPr>
              <a:t>(</a:t>
            </a:r>
            <a:r>
              <a:rPr sz="750" spc="-3" dirty="0">
                <a:latin typeface="Arial"/>
                <a:cs typeface="Arial"/>
              </a:rPr>
              <a:t>3)</a:t>
            </a:r>
            <a:endParaRPr sz="750">
              <a:latin typeface="Arial"/>
              <a:cs typeface="Arial"/>
            </a:endParaRPr>
          </a:p>
        </p:txBody>
      </p:sp>
      <p:sp>
        <p:nvSpPr>
          <p:cNvPr id="4" name="object 4"/>
          <p:cNvSpPr txBox="1"/>
          <p:nvPr/>
        </p:nvSpPr>
        <p:spPr>
          <a:xfrm>
            <a:off x="4996213" y="1311402"/>
            <a:ext cx="2745365" cy="256888"/>
          </a:xfrm>
          <a:prstGeom prst="rect">
            <a:avLst/>
          </a:prstGeom>
        </p:spPr>
        <p:txBody>
          <a:bodyPr vert="horz" wrap="square" lIns="0" tIns="8659" rIns="0" bIns="0" rtlCol="0">
            <a:spAutoFit/>
          </a:bodyPr>
          <a:lstStyle/>
          <a:p>
            <a:pPr marL="8659" marR="3464" indent="-433">
              <a:lnSpc>
                <a:spcPct val="111800"/>
              </a:lnSpc>
              <a:spcBef>
                <a:spcPts val="68"/>
              </a:spcBef>
            </a:pPr>
            <a:r>
              <a:rPr sz="750" spc="-3" dirty="0">
                <a:latin typeface="Arial"/>
                <a:cs typeface="Arial"/>
              </a:rPr>
              <a:t>Building Height </a:t>
            </a:r>
            <a:r>
              <a:rPr sz="750" dirty="0">
                <a:latin typeface="Arial"/>
                <a:cs typeface="Arial"/>
              </a:rPr>
              <a:t>- </a:t>
            </a:r>
            <a:r>
              <a:rPr sz="750" spc="-3" dirty="0">
                <a:latin typeface="Arial"/>
                <a:cs typeface="Arial"/>
              </a:rPr>
              <a:t>The provisions of </a:t>
            </a:r>
            <a:r>
              <a:rPr sz="750" dirty="0">
                <a:latin typeface="Arial"/>
                <a:cs typeface="Arial"/>
              </a:rPr>
              <a:t>the </a:t>
            </a:r>
            <a:r>
              <a:rPr sz="750" strike="sngStrike" spc="-3" dirty="0">
                <a:latin typeface="Arial"/>
                <a:cs typeface="Arial"/>
              </a:rPr>
              <a:t>“R-2” District, Section 827 </a:t>
            </a:r>
            <a:r>
              <a:rPr sz="750" spc="-3" dirty="0">
                <a:latin typeface="Arial"/>
                <a:cs typeface="Arial"/>
              </a:rPr>
              <a:t> </a:t>
            </a:r>
            <a:r>
              <a:rPr sz="750" u="sng" spc="-3" dirty="0">
                <a:uFill>
                  <a:solidFill>
                    <a:srgbClr val="000000"/>
                  </a:solidFill>
                </a:uFill>
                <a:latin typeface="Arial"/>
                <a:cs typeface="Arial"/>
              </a:rPr>
              <a:t>underlying zone district</a:t>
            </a:r>
            <a:r>
              <a:rPr sz="750" spc="-3" dirty="0">
                <a:latin typeface="Arial"/>
                <a:cs typeface="Arial"/>
              </a:rPr>
              <a:t> </a:t>
            </a:r>
            <a:r>
              <a:rPr sz="750" spc="-7" dirty="0">
                <a:latin typeface="Arial"/>
                <a:cs typeface="Arial"/>
              </a:rPr>
              <a:t>shall</a:t>
            </a:r>
            <a:r>
              <a:rPr sz="750" spc="7" dirty="0">
                <a:latin typeface="Arial"/>
                <a:cs typeface="Arial"/>
              </a:rPr>
              <a:t> </a:t>
            </a:r>
            <a:r>
              <a:rPr sz="750" spc="-3" dirty="0">
                <a:latin typeface="Arial"/>
                <a:cs typeface="Arial"/>
              </a:rPr>
              <a:t>apply.</a:t>
            </a:r>
            <a:endParaRPr sz="750">
              <a:latin typeface="Arial"/>
              <a:cs typeface="Arial"/>
            </a:endParaRPr>
          </a:p>
        </p:txBody>
      </p:sp>
      <p:sp>
        <p:nvSpPr>
          <p:cNvPr id="5" name="object 5"/>
          <p:cNvSpPr txBox="1"/>
          <p:nvPr/>
        </p:nvSpPr>
        <p:spPr>
          <a:xfrm>
            <a:off x="4684568" y="1663238"/>
            <a:ext cx="134216" cy="124160"/>
          </a:xfrm>
          <a:prstGeom prst="rect">
            <a:avLst/>
          </a:prstGeom>
        </p:spPr>
        <p:txBody>
          <a:bodyPr vert="horz" wrap="square" lIns="0" tIns="8659" rIns="0" bIns="0" rtlCol="0">
            <a:spAutoFit/>
          </a:bodyPr>
          <a:lstStyle/>
          <a:p>
            <a:pPr marL="8659">
              <a:spcBef>
                <a:spcPts val="68"/>
              </a:spcBef>
            </a:pPr>
            <a:r>
              <a:rPr sz="750" dirty="0">
                <a:latin typeface="Arial"/>
                <a:cs typeface="Arial"/>
              </a:rPr>
              <a:t>(</a:t>
            </a:r>
            <a:r>
              <a:rPr sz="750" spc="-3" dirty="0">
                <a:latin typeface="Arial"/>
                <a:cs typeface="Arial"/>
              </a:rPr>
              <a:t>4)</a:t>
            </a:r>
            <a:endParaRPr sz="750">
              <a:latin typeface="Arial"/>
              <a:cs typeface="Arial"/>
            </a:endParaRPr>
          </a:p>
        </p:txBody>
      </p:sp>
      <p:sp>
        <p:nvSpPr>
          <p:cNvPr id="6" name="object 6"/>
          <p:cNvSpPr txBox="1"/>
          <p:nvPr/>
        </p:nvSpPr>
        <p:spPr>
          <a:xfrm>
            <a:off x="4996212" y="1652224"/>
            <a:ext cx="3105150" cy="759806"/>
          </a:xfrm>
          <a:prstGeom prst="rect">
            <a:avLst/>
          </a:prstGeom>
        </p:spPr>
        <p:txBody>
          <a:bodyPr vert="horz" wrap="square" lIns="0" tIns="7793" rIns="0" bIns="0" rtlCol="0">
            <a:spAutoFit/>
          </a:bodyPr>
          <a:lstStyle/>
          <a:p>
            <a:pPr marL="8659" marR="3464" indent="-433">
              <a:lnSpc>
                <a:spcPct val="110400"/>
              </a:lnSpc>
              <a:spcBef>
                <a:spcPts val="61"/>
              </a:spcBef>
            </a:pPr>
            <a:r>
              <a:rPr sz="750" spc="-3" dirty="0">
                <a:latin typeface="Arial"/>
                <a:cs typeface="Arial"/>
              </a:rPr>
              <a:t>Yards </a:t>
            </a:r>
            <a:r>
              <a:rPr sz="750" dirty="0">
                <a:latin typeface="Arial"/>
                <a:cs typeface="Arial"/>
              </a:rPr>
              <a:t>- </a:t>
            </a:r>
            <a:r>
              <a:rPr sz="750" spc="-3" dirty="0">
                <a:latin typeface="Arial"/>
                <a:cs typeface="Arial"/>
              </a:rPr>
              <a:t>The provisions </a:t>
            </a:r>
            <a:r>
              <a:rPr sz="750" spc="-7" dirty="0">
                <a:latin typeface="Arial"/>
                <a:cs typeface="Arial"/>
              </a:rPr>
              <a:t>of </a:t>
            </a:r>
            <a:r>
              <a:rPr sz="750" dirty="0">
                <a:latin typeface="Arial"/>
                <a:cs typeface="Arial"/>
              </a:rPr>
              <a:t>the </a:t>
            </a:r>
            <a:r>
              <a:rPr sz="750" strike="sngStrike" spc="-3" dirty="0">
                <a:latin typeface="Arial"/>
                <a:cs typeface="Arial"/>
              </a:rPr>
              <a:t>“AE” District, Section 816 shall apply, </a:t>
            </a:r>
            <a:r>
              <a:rPr sz="750" spc="-3" dirty="0">
                <a:latin typeface="Arial"/>
                <a:cs typeface="Arial"/>
              </a:rPr>
              <a:t> </a:t>
            </a:r>
            <a:r>
              <a:rPr sz="750" strike="sngStrike" spc="-3" dirty="0">
                <a:latin typeface="Arial"/>
                <a:cs typeface="Arial"/>
              </a:rPr>
              <a:t>except that year-round Farmworker Housing Complexes, which are </a:t>
            </a:r>
            <a:r>
              <a:rPr sz="750" strike="sngStrike" dirty="0">
                <a:latin typeface="Arial"/>
                <a:cs typeface="Arial"/>
              </a:rPr>
              <a:t>those </a:t>
            </a:r>
            <a:r>
              <a:rPr sz="750" dirty="0">
                <a:latin typeface="Arial"/>
                <a:cs typeface="Arial"/>
              </a:rPr>
              <a:t> </a:t>
            </a:r>
            <a:r>
              <a:rPr sz="750" strike="sngStrike" spc="-3" dirty="0">
                <a:latin typeface="Arial"/>
                <a:cs typeface="Arial"/>
              </a:rPr>
              <a:t>housing complexes occupied by one or more tenants </a:t>
            </a:r>
            <a:r>
              <a:rPr sz="750" strike="sngStrike" spc="-7" dirty="0">
                <a:latin typeface="Arial"/>
                <a:cs typeface="Arial"/>
              </a:rPr>
              <a:t>of </a:t>
            </a:r>
            <a:r>
              <a:rPr sz="750" strike="sngStrike" dirty="0">
                <a:latin typeface="Arial"/>
                <a:cs typeface="Arial"/>
              </a:rPr>
              <a:t>the </a:t>
            </a:r>
            <a:r>
              <a:rPr sz="750" strike="sngStrike" spc="-3" dirty="0">
                <a:latin typeface="Arial"/>
                <a:cs typeface="Arial"/>
              </a:rPr>
              <a:t>farming </a:t>
            </a:r>
            <a:r>
              <a:rPr sz="750" spc="-3" dirty="0">
                <a:latin typeface="Arial"/>
                <a:cs typeface="Arial"/>
              </a:rPr>
              <a:t> </a:t>
            </a:r>
            <a:r>
              <a:rPr sz="750" strike="sngStrike" spc="-3" dirty="0">
                <a:latin typeface="Arial"/>
                <a:cs typeface="Arial"/>
              </a:rPr>
              <a:t>operation on </a:t>
            </a:r>
            <a:r>
              <a:rPr sz="750" strike="sngStrike" dirty="0">
                <a:latin typeface="Arial"/>
                <a:cs typeface="Arial"/>
              </a:rPr>
              <a:t>a </a:t>
            </a:r>
            <a:r>
              <a:rPr sz="750" strike="sngStrike" spc="-3" dirty="0">
                <a:latin typeface="Arial"/>
                <a:cs typeface="Arial"/>
              </a:rPr>
              <a:t>year-round basis, must be set back </a:t>
            </a:r>
            <a:r>
              <a:rPr sz="750" strike="sngStrike" dirty="0">
                <a:latin typeface="Arial"/>
                <a:cs typeface="Arial"/>
              </a:rPr>
              <a:t>a </a:t>
            </a:r>
            <a:r>
              <a:rPr sz="750" strike="sngStrike" spc="-3" dirty="0">
                <a:latin typeface="Arial"/>
                <a:cs typeface="Arial"/>
              </a:rPr>
              <a:t>minimum </a:t>
            </a:r>
            <a:r>
              <a:rPr sz="750" strike="sngStrike" spc="-7" dirty="0">
                <a:latin typeface="Arial"/>
                <a:cs typeface="Arial"/>
              </a:rPr>
              <a:t>of </a:t>
            </a:r>
            <a:r>
              <a:rPr sz="750" strike="sngStrike" dirty="0">
                <a:latin typeface="Arial"/>
                <a:cs typeface="Arial"/>
              </a:rPr>
              <a:t>two </a:t>
            </a:r>
            <a:r>
              <a:rPr sz="750" dirty="0">
                <a:latin typeface="Arial"/>
                <a:cs typeface="Arial"/>
              </a:rPr>
              <a:t> </a:t>
            </a:r>
            <a:r>
              <a:rPr sz="750" strike="sngStrike" spc="-3" dirty="0">
                <a:latin typeface="Arial"/>
                <a:cs typeface="Arial"/>
              </a:rPr>
              <a:t>hundred (200) feet from any property lines adjacent </a:t>
            </a:r>
            <a:r>
              <a:rPr sz="750" strike="sngStrike" dirty="0">
                <a:latin typeface="Arial"/>
                <a:cs typeface="Arial"/>
              </a:rPr>
              <a:t>to a </a:t>
            </a:r>
            <a:r>
              <a:rPr sz="750" strike="sngStrike" spc="-3" dirty="0">
                <a:latin typeface="Arial"/>
                <a:cs typeface="Arial"/>
              </a:rPr>
              <a:t>residential </a:t>
            </a:r>
            <a:r>
              <a:rPr sz="750" spc="-3" dirty="0">
                <a:latin typeface="Arial"/>
                <a:cs typeface="Arial"/>
              </a:rPr>
              <a:t> </a:t>
            </a:r>
            <a:r>
              <a:rPr sz="750" strike="sngStrike" spc="-3" dirty="0">
                <a:latin typeface="Arial"/>
                <a:cs typeface="Arial"/>
              </a:rPr>
              <a:t>zoning</a:t>
            </a:r>
            <a:r>
              <a:rPr sz="750" spc="-3" dirty="0">
                <a:latin typeface="Arial"/>
                <a:cs typeface="Arial"/>
              </a:rPr>
              <a:t> </a:t>
            </a:r>
            <a:r>
              <a:rPr sz="750" u="sng" spc="-3" dirty="0">
                <a:uFill>
                  <a:solidFill>
                    <a:srgbClr val="000000"/>
                  </a:solidFill>
                </a:uFill>
                <a:latin typeface="Arial"/>
                <a:cs typeface="Arial"/>
              </a:rPr>
              <a:t>underlying zone</a:t>
            </a:r>
            <a:r>
              <a:rPr sz="750" spc="-3" dirty="0">
                <a:latin typeface="Arial"/>
                <a:cs typeface="Arial"/>
              </a:rPr>
              <a:t> district </a:t>
            </a:r>
            <a:r>
              <a:rPr sz="750" u="sng" spc="-3" dirty="0">
                <a:uFill>
                  <a:solidFill>
                    <a:srgbClr val="000000"/>
                  </a:solidFill>
                </a:uFill>
                <a:latin typeface="Arial"/>
                <a:cs typeface="Arial"/>
              </a:rPr>
              <a:t>shall</a:t>
            </a:r>
            <a:r>
              <a:rPr sz="750" u="sng" spc="10" dirty="0">
                <a:uFill>
                  <a:solidFill>
                    <a:srgbClr val="000000"/>
                  </a:solidFill>
                </a:uFill>
                <a:latin typeface="Arial"/>
                <a:cs typeface="Arial"/>
              </a:rPr>
              <a:t> </a:t>
            </a:r>
            <a:r>
              <a:rPr sz="750" u="sng" spc="-3" dirty="0">
                <a:uFill>
                  <a:solidFill>
                    <a:srgbClr val="000000"/>
                  </a:solidFill>
                </a:uFill>
                <a:latin typeface="Arial"/>
                <a:cs typeface="Arial"/>
              </a:rPr>
              <a:t>apply</a:t>
            </a:r>
            <a:r>
              <a:rPr sz="750" spc="-3" dirty="0">
                <a:latin typeface="Arial"/>
                <a:cs typeface="Arial"/>
              </a:rPr>
              <a:t>.</a:t>
            </a:r>
            <a:endParaRPr sz="750">
              <a:latin typeface="Arial"/>
              <a:cs typeface="Arial"/>
            </a:endParaRPr>
          </a:p>
        </p:txBody>
      </p:sp>
      <p:sp>
        <p:nvSpPr>
          <p:cNvPr id="7" name="object 7"/>
          <p:cNvSpPr txBox="1"/>
          <p:nvPr/>
        </p:nvSpPr>
        <p:spPr>
          <a:xfrm>
            <a:off x="4684568" y="2505941"/>
            <a:ext cx="134216" cy="124597"/>
          </a:xfrm>
          <a:prstGeom prst="rect">
            <a:avLst/>
          </a:prstGeom>
        </p:spPr>
        <p:txBody>
          <a:bodyPr vert="horz" wrap="square" lIns="0" tIns="9092" rIns="0" bIns="0" rtlCol="0">
            <a:spAutoFit/>
          </a:bodyPr>
          <a:lstStyle/>
          <a:p>
            <a:pPr marL="8659">
              <a:spcBef>
                <a:spcPts val="72"/>
              </a:spcBef>
            </a:pPr>
            <a:r>
              <a:rPr sz="750" dirty="0">
                <a:latin typeface="Arial"/>
                <a:cs typeface="Arial"/>
              </a:rPr>
              <a:t>(</a:t>
            </a:r>
            <a:r>
              <a:rPr sz="750" spc="-3" dirty="0">
                <a:latin typeface="Arial"/>
                <a:cs typeface="Arial"/>
              </a:rPr>
              <a:t>5)</a:t>
            </a:r>
            <a:endParaRPr sz="750">
              <a:latin typeface="Arial"/>
              <a:cs typeface="Arial"/>
            </a:endParaRPr>
          </a:p>
        </p:txBody>
      </p:sp>
      <p:sp>
        <p:nvSpPr>
          <p:cNvPr id="8" name="object 8"/>
          <p:cNvSpPr txBox="1"/>
          <p:nvPr/>
        </p:nvSpPr>
        <p:spPr>
          <a:xfrm>
            <a:off x="4996212" y="2494926"/>
            <a:ext cx="3131993" cy="510251"/>
          </a:xfrm>
          <a:prstGeom prst="rect">
            <a:avLst/>
          </a:prstGeom>
        </p:spPr>
        <p:txBody>
          <a:bodyPr vert="horz" wrap="square" lIns="0" tIns="7793" rIns="0" bIns="0" rtlCol="0">
            <a:spAutoFit/>
          </a:bodyPr>
          <a:lstStyle/>
          <a:p>
            <a:pPr marL="8659" marR="3464" indent="-433">
              <a:lnSpc>
                <a:spcPct val="110600"/>
              </a:lnSpc>
              <a:spcBef>
                <a:spcPts val="61"/>
              </a:spcBef>
            </a:pPr>
            <a:r>
              <a:rPr sz="750" spc="-3" dirty="0">
                <a:latin typeface="Arial"/>
                <a:cs typeface="Arial"/>
              </a:rPr>
              <a:t>Space Between Buildings </a:t>
            </a:r>
            <a:r>
              <a:rPr sz="750" dirty="0">
                <a:latin typeface="Arial"/>
                <a:cs typeface="Arial"/>
              </a:rPr>
              <a:t>- </a:t>
            </a:r>
            <a:r>
              <a:rPr sz="750" spc="-3" dirty="0">
                <a:latin typeface="Arial"/>
                <a:cs typeface="Arial"/>
              </a:rPr>
              <a:t>The provisions </a:t>
            </a:r>
            <a:r>
              <a:rPr sz="750" spc="-7" dirty="0">
                <a:latin typeface="Arial"/>
                <a:cs typeface="Arial"/>
              </a:rPr>
              <a:t>of </a:t>
            </a:r>
            <a:r>
              <a:rPr sz="750" dirty="0">
                <a:latin typeface="Arial"/>
                <a:cs typeface="Arial"/>
              </a:rPr>
              <a:t>the </a:t>
            </a:r>
            <a:r>
              <a:rPr sz="750" strike="sngStrike" spc="-3" dirty="0">
                <a:latin typeface="Arial"/>
                <a:cs typeface="Arial"/>
              </a:rPr>
              <a:t>“R-2” District, Section </a:t>
            </a:r>
            <a:r>
              <a:rPr sz="750" spc="-3" dirty="0">
                <a:latin typeface="Arial"/>
                <a:cs typeface="Arial"/>
              </a:rPr>
              <a:t> </a:t>
            </a:r>
            <a:r>
              <a:rPr sz="750" strike="sngStrike" spc="-3" dirty="0">
                <a:latin typeface="Arial"/>
                <a:cs typeface="Arial"/>
              </a:rPr>
              <a:t>827</a:t>
            </a:r>
            <a:r>
              <a:rPr sz="750" spc="-3" dirty="0">
                <a:latin typeface="Arial"/>
                <a:cs typeface="Arial"/>
              </a:rPr>
              <a:t> </a:t>
            </a:r>
            <a:r>
              <a:rPr sz="750" u="sng" spc="-3" dirty="0">
                <a:uFill>
                  <a:solidFill>
                    <a:srgbClr val="000000"/>
                  </a:solidFill>
                </a:uFill>
                <a:latin typeface="Arial"/>
                <a:cs typeface="Arial"/>
              </a:rPr>
              <a:t>underlying zone district</a:t>
            </a:r>
            <a:r>
              <a:rPr sz="750" spc="-3" dirty="0">
                <a:latin typeface="Arial"/>
                <a:cs typeface="Arial"/>
              </a:rPr>
              <a:t> shall apply, except that no animal </a:t>
            </a:r>
            <a:r>
              <a:rPr sz="750" spc="-7" dirty="0">
                <a:latin typeface="Arial"/>
                <a:cs typeface="Arial"/>
              </a:rPr>
              <a:t>or </a:t>
            </a:r>
            <a:r>
              <a:rPr sz="750" spc="-3" dirty="0">
                <a:latin typeface="Arial"/>
                <a:cs typeface="Arial"/>
              </a:rPr>
              <a:t>fowl pen,  coop, stable, barn or corral shall be located within </a:t>
            </a:r>
            <a:r>
              <a:rPr sz="750" dirty="0">
                <a:latin typeface="Arial"/>
                <a:cs typeface="Arial"/>
              </a:rPr>
              <a:t>forty </a:t>
            </a:r>
            <a:r>
              <a:rPr sz="750" spc="-3" dirty="0">
                <a:latin typeface="Arial"/>
                <a:cs typeface="Arial"/>
              </a:rPr>
              <a:t>(40) feet </a:t>
            </a:r>
            <a:r>
              <a:rPr sz="750" spc="-7" dirty="0">
                <a:latin typeface="Arial"/>
                <a:cs typeface="Arial"/>
              </a:rPr>
              <a:t>of </a:t>
            </a:r>
            <a:r>
              <a:rPr sz="750" spc="-3" dirty="0">
                <a:latin typeface="Arial"/>
                <a:cs typeface="Arial"/>
              </a:rPr>
              <a:t>any  </a:t>
            </a:r>
            <a:r>
              <a:rPr sz="750" spc="-7" dirty="0">
                <a:latin typeface="Arial"/>
                <a:cs typeface="Arial"/>
              </a:rPr>
              <a:t>dwelling </a:t>
            </a:r>
            <a:r>
              <a:rPr sz="750" spc="-3" dirty="0">
                <a:latin typeface="Arial"/>
                <a:cs typeface="Arial"/>
              </a:rPr>
              <a:t>or other building used </a:t>
            </a:r>
            <a:r>
              <a:rPr sz="750" dirty="0">
                <a:latin typeface="Arial"/>
                <a:cs typeface="Arial"/>
              </a:rPr>
              <a:t>for </a:t>
            </a:r>
            <a:r>
              <a:rPr sz="750" spc="-3" dirty="0">
                <a:latin typeface="Arial"/>
                <a:cs typeface="Arial"/>
              </a:rPr>
              <a:t>human</a:t>
            </a:r>
            <a:r>
              <a:rPr sz="750" spc="14" dirty="0">
                <a:latin typeface="Arial"/>
                <a:cs typeface="Arial"/>
              </a:rPr>
              <a:t> </a:t>
            </a:r>
            <a:r>
              <a:rPr sz="750" spc="-3" dirty="0">
                <a:latin typeface="Arial"/>
                <a:cs typeface="Arial"/>
              </a:rPr>
              <a:t>habitation.</a:t>
            </a:r>
            <a:endParaRPr sz="750">
              <a:latin typeface="Arial"/>
              <a:cs typeface="Arial"/>
            </a:endParaRPr>
          </a:p>
        </p:txBody>
      </p:sp>
      <p:sp>
        <p:nvSpPr>
          <p:cNvPr id="9" name="object 9"/>
          <p:cNvSpPr txBox="1"/>
          <p:nvPr/>
        </p:nvSpPr>
        <p:spPr>
          <a:xfrm>
            <a:off x="4684568" y="3096144"/>
            <a:ext cx="134216" cy="124597"/>
          </a:xfrm>
          <a:prstGeom prst="rect">
            <a:avLst/>
          </a:prstGeom>
        </p:spPr>
        <p:txBody>
          <a:bodyPr vert="horz" wrap="square" lIns="0" tIns="9092" rIns="0" bIns="0" rtlCol="0">
            <a:spAutoFit/>
          </a:bodyPr>
          <a:lstStyle/>
          <a:p>
            <a:pPr marL="8659">
              <a:spcBef>
                <a:spcPts val="72"/>
              </a:spcBef>
            </a:pPr>
            <a:r>
              <a:rPr sz="750" dirty="0">
                <a:latin typeface="Arial"/>
                <a:cs typeface="Arial"/>
              </a:rPr>
              <a:t>(</a:t>
            </a:r>
            <a:r>
              <a:rPr sz="750" spc="-3" dirty="0">
                <a:latin typeface="Arial"/>
                <a:cs typeface="Arial"/>
              </a:rPr>
              <a:t>6)</a:t>
            </a:r>
            <a:endParaRPr sz="750">
              <a:latin typeface="Arial"/>
              <a:cs typeface="Arial"/>
            </a:endParaRPr>
          </a:p>
        </p:txBody>
      </p:sp>
      <p:sp>
        <p:nvSpPr>
          <p:cNvPr id="10" name="object 10"/>
          <p:cNvSpPr txBox="1"/>
          <p:nvPr/>
        </p:nvSpPr>
        <p:spPr>
          <a:xfrm>
            <a:off x="4996212" y="3085151"/>
            <a:ext cx="3105150" cy="1013722"/>
          </a:xfrm>
          <a:prstGeom prst="rect">
            <a:avLst/>
          </a:prstGeom>
        </p:spPr>
        <p:txBody>
          <a:bodyPr vert="horz" wrap="square" lIns="0" tIns="7793" rIns="0" bIns="0" rtlCol="0">
            <a:spAutoFit/>
          </a:bodyPr>
          <a:lstStyle/>
          <a:p>
            <a:pPr marL="8659" marR="3464">
              <a:lnSpc>
                <a:spcPct val="110400"/>
              </a:lnSpc>
              <a:spcBef>
                <a:spcPts val="61"/>
              </a:spcBef>
            </a:pPr>
            <a:r>
              <a:rPr sz="750" spc="-3" dirty="0">
                <a:latin typeface="Arial"/>
                <a:cs typeface="Arial"/>
              </a:rPr>
              <a:t>Off-Street Parking for Farmworker Housing Complexes based on  individual units </a:t>
            </a:r>
            <a:r>
              <a:rPr sz="750" dirty="0">
                <a:latin typeface="Arial"/>
                <a:cs typeface="Arial"/>
              </a:rPr>
              <a:t>(12 </a:t>
            </a:r>
            <a:r>
              <a:rPr sz="750" spc="-3" dirty="0">
                <a:latin typeface="Arial"/>
                <a:cs typeface="Arial"/>
              </a:rPr>
              <a:t>units maximum per </a:t>
            </a:r>
            <a:r>
              <a:rPr sz="750" strike="sngStrike" spc="-3" dirty="0">
                <a:latin typeface="Arial"/>
                <a:cs typeface="Arial"/>
              </a:rPr>
              <a:t>20-acre</a:t>
            </a:r>
            <a:r>
              <a:rPr sz="750" spc="-3" dirty="0">
                <a:latin typeface="Arial"/>
                <a:cs typeface="Arial"/>
              </a:rPr>
              <a:t> parcel) </a:t>
            </a:r>
            <a:r>
              <a:rPr sz="750" dirty="0">
                <a:latin typeface="Arial"/>
                <a:cs typeface="Arial"/>
              </a:rPr>
              <a:t>- </a:t>
            </a:r>
            <a:r>
              <a:rPr sz="750" spc="-3" dirty="0">
                <a:latin typeface="Arial"/>
                <a:cs typeface="Arial"/>
              </a:rPr>
              <a:t>There shall be at  least one </a:t>
            </a:r>
            <a:r>
              <a:rPr sz="750" dirty="0">
                <a:latin typeface="Arial"/>
                <a:cs typeface="Arial"/>
              </a:rPr>
              <a:t>(1) </a:t>
            </a:r>
            <a:r>
              <a:rPr sz="750" spc="-3" dirty="0">
                <a:latin typeface="Arial"/>
                <a:cs typeface="Arial"/>
              </a:rPr>
              <a:t>designated parking space for every </a:t>
            </a:r>
            <a:r>
              <a:rPr sz="750" spc="-7" dirty="0">
                <a:latin typeface="Arial"/>
                <a:cs typeface="Arial"/>
              </a:rPr>
              <a:t>dwelling </a:t>
            </a:r>
            <a:r>
              <a:rPr sz="750" spc="-3" dirty="0">
                <a:latin typeface="Arial"/>
                <a:cs typeface="Arial"/>
              </a:rPr>
              <a:t>unit. Spaces  must be marked and maintained in </a:t>
            </a:r>
            <a:r>
              <a:rPr sz="750" dirty="0">
                <a:latin typeface="Arial"/>
                <a:cs typeface="Arial"/>
              </a:rPr>
              <a:t>a </a:t>
            </a:r>
            <a:r>
              <a:rPr sz="750" spc="-3" dirty="0">
                <a:latin typeface="Arial"/>
                <a:cs typeface="Arial"/>
              </a:rPr>
              <a:t>dust-free manner with surfacing  such as gravel </a:t>
            </a:r>
            <a:r>
              <a:rPr sz="750" spc="-7" dirty="0">
                <a:latin typeface="Arial"/>
                <a:cs typeface="Arial"/>
              </a:rPr>
              <a:t>or </a:t>
            </a:r>
            <a:r>
              <a:rPr sz="750" spc="-3" dirty="0">
                <a:latin typeface="Arial"/>
                <a:cs typeface="Arial"/>
              </a:rPr>
              <a:t>other material as approved </a:t>
            </a:r>
            <a:r>
              <a:rPr sz="750" spc="-7" dirty="0">
                <a:latin typeface="Arial"/>
                <a:cs typeface="Arial"/>
              </a:rPr>
              <a:t>by </a:t>
            </a:r>
            <a:r>
              <a:rPr sz="750" dirty="0">
                <a:latin typeface="Arial"/>
                <a:cs typeface="Arial"/>
              </a:rPr>
              <a:t>the </a:t>
            </a:r>
            <a:r>
              <a:rPr sz="750" spc="-3" dirty="0">
                <a:latin typeface="Arial"/>
                <a:cs typeface="Arial"/>
              </a:rPr>
              <a:t>Director of </a:t>
            </a:r>
            <a:r>
              <a:rPr sz="750" dirty="0">
                <a:latin typeface="Arial"/>
                <a:cs typeface="Arial"/>
              </a:rPr>
              <a:t>the  </a:t>
            </a:r>
            <a:r>
              <a:rPr sz="750" spc="-3" dirty="0">
                <a:latin typeface="Arial"/>
                <a:cs typeface="Arial"/>
              </a:rPr>
              <a:t>Department of Public Works and Planning. These spaces shall be on </a:t>
            </a:r>
            <a:r>
              <a:rPr sz="750" dirty="0">
                <a:latin typeface="Arial"/>
                <a:cs typeface="Arial"/>
              </a:rPr>
              <a:t>the  same </a:t>
            </a:r>
            <a:r>
              <a:rPr sz="750" spc="-7" dirty="0">
                <a:latin typeface="Arial"/>
                <a:cs typeface="Arial"/>
              </a:rPr>
              <a:t>lot </a:t>
            </a:r>
            <a:r>
              <a:rPr sz="750" spc="-3" dirty="0">
                <a:latin typeface="Arial"/>
                <a:cs typeface="Arial"/>
              </a:rPr>
              <a:t>with </a:t>
            </a:r>
            <a:r>
              <a:rPr sz="750" dirty="0">
                <a:latin typeface="Arial"/>
                <a:cs typeface="Arial"/>
              </a:rPr>
              <a:t>the </a:t>
            </a:r>
            <a:r>
              <a:rPr sz="750" spc="-3" dirty="0">
                <a:latin typeface="Arial"/>
                <a:cs typeface="Arial"/>
              </a:rPr>
              <a:t>main </a:t>
            </a:r>
            <a:r>
              <a:rPr sz="750" spc="-7" dirty="0">
                <a:latin typeface="Arial"/>
                <a:cs typeface="Arial"/>
              </a:rPr>
              <a:t>building </a:t>
            </a:r>
            <a:r>
              <a:rPr sz="750" spc="-3" dirty="0">
                <a:latin typeface="Arial"/>
                <a:cs typeface="Arial"/>
              </a:rPr>
              <a:t>which </a:t>
            </a:r>
            <a:r>
              <a:rPr sz="750" dirty="0">
                <a:latin typeface="Arial"/>
                <a:cs typeface="Arial"/>
              </a:rPr>
              <a:t>they are </a:t>
            </a:r>
            <a:r>
              <a:rPr sz="750" spc="-3" dirty="0">
                <a:latin typeface="Arial"/>
                <a:cs typeface="Arial"/>
              </a:rPr>
              <a:t>intended </a:t>
            </a:r>
            <a:r>
              <a:rPr sz="750" dirty="0">
                <a:latin typeface="Arial"/>
                <a:cs typeface="Arial"/>
              </a:rPr>
              <a:t>to </a:t>
            </a:r>
            <a:r>
              <a:rPr sz="750" spc="-3" dirty="0">
                <a:latin typeface="Arial"/>
                <a:cs typeface="Arial"/>
              </a:rPr>
              <a:t>serve and  located </a:t>
            </a:r>
            <a:r>
              <a:rPr sz="750" dirty="0">
                <a:latin typeface="Arial"/>
                <a:cs typeface="Arial"/>
              </a:rPr>
              <a:t>to the </a:t>
            </a:r>
            <a:r>
              <a:rPr sz="750" spc="-3" dirty="0">
                <a:latin typeface="Arial"/>
                <a:cs typeface="Arial"/>
              </a:rPr>
              <a:t>rear of </a:t>
            </a:r>
            <a:r>
              <a:rPr sz="750" dirty="0">
                <a:latin typeface="Arial"/>
                <a:cs typeface="Arial"/>
              </a:rPr>
              <a:t>the </a:t>
            </a:r>
            <a:r>
              <a:rPr sz="750" spc="-3" dirty="0">
                <a:latin typeface="Arial"/>
                <a:cs typeface="Arial"/>
              </a:rPr>
              <a:t>required front</a:t>
            </a:r>
            <a:r>
              <a:rPr sz="750" spc="-27" dirty="0">
                <a:latin typeface="Arial"/>
                <a:cs typeface="Arial"/>
              </a:rPr>
              <a:t> </a:t>
            </a:r>
            <a:r>
              <a:rPr sz="750" spc="-3" dirty="0">
                <a:latin typeface="Arial"/>
                <a:cs typeface="Arial"/>
              </a:rPr>
              <a:t>yard.</a:t>
            </a:r>
            <a:endParaRPr sz="750">
              <a:latin typeface="Arial"/>
              <a:cs typeface="Arial"/>
            </a:endParaRPr>
          </a:p>
        </p:txBody>
      </p:sp>
      <p:sp>
        <p:nvSpPr>
          <p:cNvPr id="11" name="object 11"/>
          <p:cNvSpPr txBox="1"/>
          <p:nvPr/>
        </p:nvSpPr>
        <p:spPr>
          <a:xfrm>
            <a:off x="4684568" y="4190307"/>
            <a:ext cx="134216" cy="124597"/>
          </a:xfrm>
          <a:prstGeom prst="rect">
            <a:avLst/>
          </a:prstGeom>
        </p:spPr>
        <p:txBody>
          <a:bodyPr vert="horz" wrap="square" lIns="0" tIns="9092" rIns="0" bIns="0" rtlCol="0">
            <a:spAutoFit/>
          </a:bodyPr>
          <a:lstStyle/>
          <a:p>
            <a:pPr marL="8659">
              <a:spcBef>
                <a:spcPts val="72"/>
              </a:spcBef>
            </a:pPr>
            <a:r>
              <a:rPr sz="750" dirty="0">
                <a:latin typeface="Arial"/>
                <a:cs typeface="Arial"/>
              </a:rPr>
              <a:t>(</a:t>
            </a:r>
            <a:r>
              <a:rPr sz="750" spc="-3" dirty="0">
                <a:latin typeface="Arial"/>
                <a:cs typeface="Arial"/>
              </a:rPr>
              <a:t>7)</a:t>
            </a:r>
            <a:endParaRPr sz="750">
              <a:latin typeface="Arial"/>
              <a:cs typeface="Arial"/>
            </a:endParaRPr>
          </a:p>
        </p:txBody>
      </p:sp>
      <p:sp>
        <p:nvSpPr>
          <p:cNvPr id="12" name="object 12"/>
          <p:cNvSpPr txBox="1"/>
          <p:nvPr/>
        </p:nvSpPr>
        <p:spPr>
          <a:xfrm>
            <a:off x="4996212" y="4179313"/>
            <a:ext cx="2925041" cy="510251"/>
          </a:xfrm>
          <a:prstGeom prst="rect">
            <a:avLst/>
          </a:prstGeom>
        </p:spPr>
        <p:txBody>
          <a:bodyPr vert="horz" wrap="square" lIns="0" tIns="7793" rIns="0" bIns="0" rtlCol="0">
            <a:spAutoFit/>
          </a:bodyPr>
          <a:lstStyle/>
          <a:p>
            <a:pPr marL="8659" marR="3464">
              <a:lnSpc>
                <a:spcPct val="110600"/>
              </a:lnSpc>
              <a:spcBef>
                <a:spcPts val="61"/>
              </a:spcBef>
            </a:pPr>
            <a:r>
              <a:rPr sz="750" spc="-3" dirty="0">
                <a:latin typeface="Arial"/>
                <a:cs typeface="Arial"/>
              </a:rPr>
              <a:t>Off-Street Parking for Farmworker Housing Complexes based on  dormitory beds </a:t>
            </a:r>
            <a:r>
              <a:rPr sz="750" dirty="0">
                <a:latin typeface="Arial"/>
                <a:cs typeface="Arial"/>
              </a:rPr>
              <a:t>(36 </a:t>
            </a:r>
            <a:r>
              <a:rPr sz="750" spc="-3" dirty="0">
                <a:latin typeface="Arial"/>
                <a:cs typeface="Arial"/>
              </a:rPr>
              <a:t>beds maximum per </a:t>
            </a:r>
            <a:r>
              <a:rPr sz="750" strike="sngStrike" spc="-3" dirty="0">
                <a:latin typeface="Arial"/>
                <a:cs typeface="Arial"/>
              </a:rPr>
              <a:t>20-acre</a:t>
            </a:r>
            <a:r>
              <a:rPr sz="750" spc="-3" dirty="0">
                <a:latin typeface="Arial"/>
                <a:cs typeface="Arial"/>
              </a:rPr>
              <a:t> parcel) </a:t>
            </a:r>
            <a:r>
              <a:rPr sz="750" dirty="0">
                <a:latin typeface="Arial"/>
                <a:cs typeface="Arial"/>
              </a:rPr>
              <a:t>– </a:t>
            </a:r>
            <a:r>
              <a:rPr sz="750" spc="-3" dirty="0">
                <a:latin typeface="Arial"/>
                <a:cs typeface="Arial"/>
              </a:rPr>
              <a:t>The parking  standards of 855-I </a:t>
            </a:r>
            <a:r>
              <a:rPr sz="750" dirty="0">
                <a:latin typeface="Arial"/>
                <a:cs typeface="Arial"/>
              </a:rPr>
              <a:t>– </a:t>
            </a:r>
            <a:r>
              <a:rPr sz="750" spc="-3" dirty="0">
                <a:latin typeface="Arial"/>
                <a:cs typeface="Arial"/>
              </a:rPr>
              <a:t>Rooming Houses, Lodging Houses, Clubs and  Fraternity and Sorority Houses shall</a:t>
            </a:r>
            <a:r>
              <a:rPr sz="750" spc="7" dirty="0">
                <a:latin typeface="Arial"/>
                <a:cs typeface="Arial"/>
              </a:rPr>
              <a:t> </a:t>
            </a:r>
            <a:r>
              <a:rPr sz="750" spc="-3" dirty="0">
                <a:latin typeface="Arial"/>
                <a:cs typeface="Arial"/>
              </a:rPr>
              <a:t>apply.</a:t>
            </a:r>
            <a:endParaRPr sz="750">
              <a:latin typeface="Arial"/>
              <a:cs typeface="Arial"/>
            </a:endParaRPr>
          </a:p>
        </p:txBody>
      </p:sp>
      <p:sp>
        <p:nvSpPr>
          <p:cNvPr id="13" name="object 13"/>
          <p:cNvSpPr txBox="1"/>
          <p:nvPr/>
        </p:nvSpPr>
        <p:spPr>
          <a:xfrm>
            <a:off x="4684568" y="4780511"/>
            <a:ext cx="134216" cy="124160"/>
          </a:xfrm>
          <a:prstGeom prst="rect">
            <a:avLst/>
          </a:prstGeom>
        </p:spPr>
        <p:txBody>
          <a:bodyPr vert="horz" wrap="square" lIns="0" tIns="8659" rIns="0" bIns="0" rtlCol="0">
            <a:spAutoFit/>
          </a:bodyPr>
          <a:lstStyle/>
          <a:p>
            <a:pPr marL="8659">
              <a:spcBef>
                <a:spcPts val="68"/>
              </a:spcBef>
            </a:pPr>
            <a:r>
              <a:rPr sz="750" dirty="0">
                <a:latin typeface="Arial"/>
                <a:cs typeface="Arial"/>
              </a:rPr>
              <a:t>(</a:t>
            </a:r>
            <a:r>
              <a:rPr sz="750" spc="-3" dirty="0">
                <a:latin typeface="Arial"/>
                <a:cs typeface="Arial"/>
              </a:rPr>
              <a:t>8)</a:t>
            </a:r>
            <a:endParaRPr sz="750">
              <a:latin typeface="Arial"/>
              <a:cs typeface="Arial"/>
            </a:endParaRPr>
          </a:p>
        </p:txBody>
      </p:sp>
      <p:sp>
        <p:nvSpPr>
          <p:cNvPr id="14" name="object 14"/>
          <p:cNvSpPr txBox="1"/>
          <p:nvPr/>
        </p:nvSpPr>
        <p:spPr>
          <a:xfrm>
            <a:off x="4996213" y="4768465"/>
            <a:ext cx="3121169" cy="1141991"/>
          </a:xfrm>
          <a:prstGeom prst="rect">
            <a:avLst/>
          </a:prstGeom>
        </p:spPr>
        <p:txBody>
          <a:bodyPr vert="horz" wrap="square" lIns="0" tIns="9092" rIns="0" bIns="0" rtlCol="0">
            <a:spAutoFit/>
          </a:bodyPr>
          <a:lstStyle/>
          <a:p>
            <a:pPr marL="8659" marR="3464">
              <a:lnSpc>
                <a:spcPct val="110300"/>
              </a:lnSpc>
              <a:spcBef>
                <a:spcPts val="72"/>
              </a:spcBef>
            </a:pPr>
            <a:r>
              <a:rPr sz="750" spc="-3" dirty="0">
                <a:latin typeface="Arial"/>
                <a:cs typeface="Arial"/>
              </a:rPr>
              <a:t>All Farmworker Housing Complexes not connected </a:t>
            </a:r>
            <a:r>
              <a:rPr sz="750" dirty="0">
                <a:latin typeface="Arial"/>
                <a:cs typeface="Arial"/>
              </a:rPr>
              <a:t>to </a:t>
            </a:r>
            <a:r>
              <a:rPr sz="750" spc="-3" dirty="0">
                <a:latin typeface="Arial"/>
                <a:cs typeface="Arial"/>
              </a:rPr>
              <a:t>community sewer  or water shall meet </a:t>
            </a:r>
            <a:r>
              <a:rPr sz="750" dirty="0">
                <a:latin typeface="Arial"/>
                <a:cs typeface="Arial"/>
              </a:rPr>
              <a:t>the </a:t>
            </a:r>
            <a:r>
              <a:rPr sz="750" spc="-3" dirty="0">
                <a:latin typeface="Arial"/>
                <a:cs typeface="Arial"/>
              </a:rPr>
              <a:t>minimum on-site County separation requirements  </a:t>
            </a:r>
            <a:r>
              <a:rPr sz="750" dirty="0">
                <a:latin typeface="Arial"/>
                <a:cs typeface="Arial"/>
              </a:rPr>
              <a:t>for </a:t>
            </a:r>
            <a:r>
              <a:rPr sz="750" spc="-3" dirty="0">
                <a:latin typeface="Arial"/>
                <a:cs typeface="Arial"/>
              </a:rPr>
              <a:t>well and septic systems </a:t>
            </a:r>
            <a:r>
              <a:rPr sz="750" u="sng" spc="-3" dirty="0">
                <a:uFill>
                  <a:solidFill>
                    <a:srgbClr val="000000"/>
                  </a:solidFill>
                </a:uFill>
                <a:latin typeface="Arial"/>
                <a:cs typeface="Arial"/>
              </a:rPr>
              <a:t>and </a:t>
            </a:r>
            <a:r>
              <a:rPr sz="750" u="sng" dirty="0">
                <a:uFill>
                  <a:solidFill>
                    <a:srgbClr val="000000"/>
                  </a:solidFill>
                </a:uFill>
                <a:latin typeface="Arial"/>
                <a:cs typeface="Arial"/>
              </a:rPr>
              <a:t>the </a:t>
            </a:r>
            <a:r>
              <a:rPr sz="750" u="sng" spc="-3" dirty="0">
                <a:uFill>
                  <a:solidFill>
                    <a:srgbClr val="000000"/>
                  </a:solidFill>
                </a:uFill>
                <a:latin typeface="Arial"/>
                <a:cs typeface="Arial"/>
              </a:rPr>
              <a:t>Fresno County adopted LAMP </a:t>
            </a:r>
            <a:r>
              <a:rPr sz="750" spc="-3" dirty="0">
                <a:latin typeface="Arial"/>
                <a:cs typeface="Arial"/>
              </a:rPr>
              <a:t> </a:t>
            </a:r>
            <a:r>
              <a:rPr sz="750" u="sng" spc="-3" dirty="0">
                <a:uFill>
                  <a:solidFill>
                    <a:srgbClr val="000000"/>
                  </a:solidFill>
                </a:uFill>
                <a:latin typeface="Arial"/>
                <a:cs typeface="Arial"/>
              </a:rPr>
              <a:t>requirements</a:t>
            </a:r>
            <a:r>
              <a:rPr sz="750" spc="-3" dirty="0">
                <a:latin typeface="Arial"/>
                <a:cs typeface="Arial"/>
              </a:rPr>
              <a:t>. </a:t>
            </a:r>
            <a:r>
              <a:rPr sz="750" strike="sngStrike" spc="-3" dirty="0">
                <a:latin typeface="Arial"/>
                <a:cs typeface="Arial"/>
              </a:rPr>
              <a:t>Further, evidence must be provided </a:t>
            </a:r>
            <a:r>
              <a:rPr sz="750" strike="sngStrike" dirty="0">
                <a:latin typeface="Arial"/>
                <a:cs typeface="Arial"/>
              </a:rPr>
              <a:t>to the </a:t>
            </a:r>
            <a:r>
              <a:rPr sz="750" strike="sngStrike" spc="-3" dirty="0">
                <a:latin typeface="Arial"/>
                <a:cs typeface="Arial"/>
              </a:rPr>
              <a:t>County Health </a:t>
            </a:r>
            <a:r>
              <a:rPr sz="750" spc="-3" dirty="0">
                <a:latin typeface="Arial"/>
                <a:cs typeface="Arial"/>
              </a:rPr>
              <a:t> </a:t>
            </a:r>
            <a:r>
              <a:rPr sz="750" strike="sngStrike" spc="-3" dirty="0">
                <a:latin typeface="Arial"/>
                <a:cs typeface="Arial"/>
              </a:rPr>
              <a:t>Officer that </a:t>
            </a:r>
            <a:r>
              <a:rPr sz="750" strike="sngStrike" dirty="0">
                <a:latin typeface="Arial"/>
                <a:cs typeface="Arial"/>
              </a:rPr>
              <a:t>the </a:t>
            </a:r>
            <a:r>
              <a:rPr sz="750" strike="sngStrike" spc="-3" dirty="0">
                <a:latin typeface="Arial"/>
                <a:cs typeface="Arial"/>
              </a:rPr>
              <a:t>on-site </a:t>
            </a:r>
            <a:r>
              <a:rPr sz="750" strike="sngStrike" spc="-7" dirty="0">
                <a:latin typeface="Arial"/>
                <a:cs typeface="Arial"/>
              </a:rPr>
              <a:t>soils </a:t>
            </a:r>
            <a:r>
              <a:rPr sz="750" strike="sngStrike" spc="-3" dirty="0">
                <a:latin typeface="Arial"/>
                <a:cs typeface="Arial"/>
              </a:rPr>
              <a:t>meet State and local standards </a:t>
            </a:r>
            <a:r>
              <a:rPr sz="750" strike="sngStrike" dirty="0">
                <a:latin typeface="Arial"/>
                <a:cs typeface="Arial"/>
              </a:rPr>
              <a:t>for </a:t>
            </a:r>
            <a:r>
              <a:rPr sz="750" strike="sngStrike" spc="-3" dirty="0">
                <a:latin typeface="Arial"/>
                <a:cs typeface="Arial"/>
              </a:rPr>
              <a:t>on-site </a:t>
            </a:r>
            <a:r>
              <a:rPr sz="750" spc="-3" dirty="0">
                <a:latin typeface="Arial"/>
                <a:cs typeface="Arial"/>
              </a:rPr>
              <a:t> </a:t>
            </a:r>
            <a:r>
              <a:rPr sz="750" strike="sngStrike" spc="-3" dirty="0">
                <a:latin typeface="Arial"/>
                <a:cs typeface="Arial"/>
              </a:rPr>
              <a:t>wastewater treatment systems (septic systems). All Farmworker Housing </a:t>
            </a:r>
            <a:r>
              <a:rPr sz="750" spc="-3" dirty="0">
                <a:latin typeface="Arial"/>
                <a:cs typeface="Arial"/>
              </a:rPr>
              <a:t> </a:t>
            </a:r>
            <a:r>
              <a:rPr sz="750" strike="sngStrike" spc="-3" dirty="0">
                <a:latin typeface="Arial"/>
                <a:cs typeface="Arial"/>
              </a:rPr>
              <a:t>Complexes meeting </a:t>
            </a:r>
            <a:r>
              <a:rPr sz="750" strike="sngStrike" dirty="0">
                <a:latin typeface="Arial"/>
                <a:cs typeface="Arial"/>
              </a:rPr>
              <a:t>the </a:t>
            </a:r>
            <a:r>
              <a:rPr sz="750" strike="sngStrike" spc="-3" dirty="0">
                <a:latin typeface="Arial"/>
                <a:cs typeface="Arial"/>
              </a:rPr>
              <a:t>definition of </a:t>
            </a:r>
            <a:r>
              <a:rPr sz="750" strike="sngStrike" dirty="0">
                <a:latin typeface="Arial"/>
                <a:cs typeface="Arial"/>
              </a:rPr>
              <a:t>a </a:t>
            </a:r>
            <a:r>
              <a:rPr sz="750" strike="sngStrike" spc="-3" dirty="0">
                <a:latin typeface="Arial"/>
                <a:cs typeface="Arial"/>
              </a:rPr>
              <a:t>Public Drinking Water System shall </a:t>
            </a:r>
            <a:r>
              <a:rPr sz="750" spc="-3" dirty="0">
                <a:latin typeface="Arial"/>
                <a:cs typeface="Arial"/>
              </a:rPr>
              <a:t> </a:t>
            </a:r>
            <a:r>
              <a:rPr sz="750" strike="sngStrike" spc="-3" dirty="0">
                <a:latin typeface="Arial"/>
                <a:cs typeface="Arial"/>
              </a:rPr>
              <a:t>comply with State Water Resources Control Board standards (Health and </a:t>
            </a:r>
            <a:r>
              <a:rPr sz="750" spc="-3" dirty="0">
                <a:latin typeface="Arial"/>
                <a:cs typeface="Arial"/>
              </a:rPr>
              <a:t> </a:t>
            </a:r>
            <a:r>
              <a:rPr sz="750" strike="sngStrike" spc="-3" dirty="0">
                <a:latin typeface="Arial"/>
                <a:cs typeface="Arial"/>
              </a:rPr>
              <a:t>Safety Code, Title 17 and</a:t>
            </a:r>
            <a:r>
              <a:rPr sz="750" strike="sngStrike" dirty="0">
                <a:latin typeface="Arial"/>
                <a:cs typeface="Arial"/>
              </a:rPr>
              <a:t> </a:t>
            </a:r>
            <a:r>
              <a:rPr sz="750" strike="sngStrike" spc="-3" dirty="0">
                <a:latin typeface="Arial"/>
                <a:cs typeface="Arial"/>
              </a:rPr>
              <a:t>22).</a:t>
            </a:r>
            <a:endParaRPr sz="750">
              <a:latin typeface="Arial"/>
              <a:cs typeface="Arial"/>
            </a:endParaRPr>
          </a:p>
        </p:txBody>
      </p:sp>
      <p:sp>
        <p:nvSpPr>
          <p:cNvPr id="15" name="object 15"/>
          <p:cNvSpPr txBox="1"/>
          <p:nvPr/>
        </p:nvSpPr>
        <p:spPr>
          <a:xfrm>
            <a:off x="4684568" y="6001443"/>
            <a:ext cx="134216" cy="124160"/>
          </a:xfrm>
          <a:prstGeom prst="rect">
            <a:avLst/>
          </a:prstGeom>
        </p:spPr>
        <p:txBody>
          <a:bodyPr vert="horz" wrap="square" lIns="0" tIns="8659" rIns="0" bIns="0" rtlCol="0">
            <a:spAutoFit/>
          </a:bodyPr>
          <a:lstStyle/>
          <a:p>
            <a:pPr marL="8659">
              <a:spcBef>
                <a:spcPts val="68"/>
              </a:spcBef>
            </a:pPr>
            <a:r>
              <a:rPr sz="750" dirty="0">
                <a:latin typeface="Arial"/>
                <a:cs typeface="Arial"/>
              </a:rPr>
              <a:t>(</a:t>
            </a:r>
            <a:r>
              <a:rPr sz="750" spc="-3" dirty="0">
                <a:latin typeface="Arial"/>
                <a:cs typeface="Arial"/>
              </a:rPr>
              <a:t>9)</a:t>
            </a:r>
            <a:endParaRPr sz="750">
              <a:latin typeface="Arial"/>
              <a:cs typeface="Arial"/>
            </a:endParaRPr>
          </a:p>
        </p:txBody>
      </p:sp>
      <p:sp>
        <p:nvSpPr>
          <p:cNvPr id="16" name="object 16"/>
          <p:cNvSpPr txBox="1"/>
          <p:nvPr/>
        </p:nvSpPr>
        <p:spPr>
          <a:xfrm>
            <a:off x="4996212" y="5990449"/>
            <a:ext cx="3099522" cy="252412"/>
          </a:xfrm>
          <a:prstGeom prst="rect">
            <a:avLst/>
          </a:prstGeom>
        </p:spPr>
        <p:txBody>
          <a:bodyPr vert="horz" wrap="square" lIns="0" tIns="8226" rIns="0" bIns="0" rtlCol="0">
            <a:spAutoFit/>
          </a:bodyPr>
          <a:lstStyle/>
          <a:p>
            <a:pPr marL="8659" marR="3464">
              <a:lnSpc>
                <a:spcPct val="110000"/>
              </a:lnSpc>
              <a:spcBef>
                <a:spcPts val="65"/>
              </a:spcBef>
            </a:pPr>
            <a:r>
              <a:rPr sz="750" spc="-3" dirty="0">
                <a:latin typeface="Arial"/>
                <a:cs typeface="Arial"/>
              </a:rPr>
              <a:t>All units constructed shall meet </a:t>
            </a:r>
            <a:r>
              <a:rPr sz="750" dirty="0">
                <a:latin typeface="Arial"/>
                <a:cs typeface="Arial"/>
              </a:rPr>
              <a:t>the </a:t>
            </a:r>
            <a:r>
              <a:rPr sz="750" spc="-3" dirty="0">
                <a:latin typeface="Arial"/>
                <a:cs typeface="Arial"/>
              </a:rPr>
              <a:t>minimum required building and safety  code requirements, including code requirements for compliance with</a:t>
            </a:r>
            <a:r>
              <a:rPr sz="750" spc="34" dirty="0">
                <a:latin typeface="Arial"/>
                <a:cs typeface="Arial"/>
              </a:rPr>
              <a:t> </a:t>
            </a:r>
            <a:r>
              <a:rPr sz="750" dirty="0">
                <a:latin typeface="Arial"/>
                <a:cs typeface="Arial"/>
              </a:rPr>
              <a:t>the</a:t>
            </a:r>
            <a:endParaRPr sz="750">
              <a:latin typeface="Arial"/>
              <a:cs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996295" y="596515"/>
            <a:ext cx="3125932" cy="254901"/>
          </a:xfrm>
          <a:prstGeom prst="rect">
            <a:avLst/>
          </a:prstGeom>
        </p:spPr>
        <p:txBody>
          <a:bodyPr vert="horz" wrap="square" lIns="0" tIns="8659" rIns="0" bIns="0" rtlCol="0">
            <a:spAutoFit/>
          </a:bodyPr>
          <a:lstStyle/>
          <a:p>
            <a:pPr marL="8659" marR="3464">
              <a:lnSpc>
                <a:spcPct val="110900"/>
              </a:lnSpc>
              <a:spcBef>
                <a:spcPts val="68"/>
              </a:spcBef>
            </a:pPr>
            <a:r>
              <a:rPr sz="750" spc="-3" dirty="0">
                <a:latin typeface="Arial"/>
                <a:cs typeface="Arial"/>
              </a:rPr>
              <a:t>Americans with Disabilities </a:t>
            </a:r>
            <a:r>
              <a:rPr sz="750" dirty="0">
                <a:latin typeface="Arial"/>
                <a:cs typeface="Arial"/>
              </a:rPr>
              <a:t>Act </a:t>
            </a:r>
            <a:r>
              <a:rPr sz="750" spc="-3" dirty="0">
                <a:latin typeface="Arial"/>
                <a:cs typeface="Arial"/>
              </a:rPr>
              <a:t>and laundry facility requirements based on  </a:t>
            </a:r>
            <a:r>
              <a:rPr sz="750" dirty="0">
                <a:latin typeface="Arial"/>
                <a:cs typeface="Arial"/>
              </a:rPr>
              <a:t>the </a:t>
            </a:r>
            <a:r>
              <a:rPr sz="750" spc="-3" dirty="0">
                <a:latin typeface="Arial"/>
                <a:cs typeface="Arial"/>
              </a:rPr>
              <a:t>number of units</a:t>
            </a:r>
            <a:r>
              <a:rPr sz="750" spc="-10" dirty="0">
                <a:latin typeface="Arial"/>
                <a:cs typeface="Arial"/>
              </a:rPr>
              <a:t> </a:t>
            </a:r>
            <a:r>
              <a:rPr sz="750" spc="-3" dirty="0">
                <a:latin typeface="Arial"/>
                <a:cs typeface="Arial"/>
              </a:rPr>
              <a:t>constructed.</a:t>
            </a:r>
            <a:endParaRPr sz="750">
              <a:latin typeface="Arial"/>
              <a:cs typeface="Arial"/>
            </a:endParaRPr>
          </a:p>
        </p:txBody>
      </p:sp>
      <p:sp>
        <p:nvSpPr>
          <p:cNvPr id="3" name="object 3"/>
          <p:cNvSpPr txBox="1"/>
          <p:nvPr/>
        </p:nvSpPr>
        <p:spPr>
          <a:xfrm>
            <a:off x="4372816" y="947258"/>
            <a:ext cx="71438" cy="124160"/>
          </a:xfrm>
          <a:prstGeom prst="rect">
            <a:avLst/>
          </a:prstGeom>
        </p:spPr>
        <p:txBody>
          <a:bodyPr vert="horz" wrap="square" lIns="0" tIns="8659" rIns="0" bIns="0" rtlCol="0">
            <a:spAutoFit/>
          </a:bodyPr>
          <a:lstStyle/>
          <a:p>
            <a:pPr marL="8659">
              <a:spcBef>
                <a:spcPts val="68"/>
              </a:spcBef>
            </a:pPr>
            <a:r>
              <a:rPr sz="750" spc="3" dirty="0">
                <a:latin typeface="Arial"/>
                <a:cs typeface="Arial"/>
              </a:rPr>
              <a:t>f.</a:t>
            </a:r>
            <a:endParaRPr sz="750">
              <a:latin typeface="Arial"/>
              <a:cs typeface="Arial"/>
            </a:endParaRPr>
          </a:p>
        </p:txBody>
      </p:sp>
      <p:sp>
        <p:nvSpPr>
          <p:cNvPr id="4" name="object 4"/>
          <p:cNvSpPr txBox="1"/>
          <p:nvPr/>
        </p:nvSpPr>
        <p:spPr>
          <a:xfrm>
            <a:off x="4684556" y="936265"/>
            <a:ext cx="3305608" cy="506328"/>
          </a:xfrm>
          <a:prstGeom prst="rect">
            <a:avLst/>
          </a:prstGeom>
        </p:spPr>
        <p:txBody>
          <a:bodyPr vert="horz" wrap="square" lIns="0" tIns="8226" rIns="0" bIns="0" rtlCol="0">
            <a:spAutoFit/>
          </a:bodyPr>
          <a:lstStyle/>
          <a:p>
            <a:pPr marL="8659" marR="3464">
              <a:lnSpc>
                <a:spcPct val="110300"/>
              </a:lnSpc>
              <a:spcBef>
                <a:spcPts val="65"/>
              </a:spcBef>
            </a:pPr>
            <a:r>
              <a:rPr sz="750" spc="-3" dirty="0">
                <a:latin typeface="Arial"/>
                <a:cs typeface="Arial"/>
              </a:rPr>
              <a:t>Conversion </a:t>
            </a:r>
            <a:r>
              <a:rPr sz="750" dirty="0">
                <a:latin typeface="Arial"/>
                <a:cs typeface="Arial"/>
              </a:rPr>
              <a:t>- </a:t>
            </a:r>
            <a:r>
              <a:rPr sz="750" spc="-3" dirty="0">
                <a:latin typeface="Arial"/>
                <a:cs typeface="Arial"/>
              </a:rPr>
              <a:t>The housing units shall not be converted </a:t>
            </a:r>
            <a:r>
              <a:rPr sz="750" dirty="0">
                <a:latin typeface="Arial"/>
                <a:cs typeface="Arial"/>
              </a:rPr>
              <a:t>to </a:t>
            </a:r>
            <a:r>
              <a:rPr sz="750" spc="-3" dirty="0">
                <a:latin typeface="Arial"/>
                <a:cs typeface="Arial"/>
              </a:rPr>
              <a:t>any other use unless  </a:t>
            </a:r>
            <a:r>
              <a:rPr sz="750" dirty="0">
                <a:latin typeface="Arial"/>
                <a:cs typeface="Arial"/>
              </a:rPr>
              <a:t>the </a:t>
            </a:r>
            <a:r>
              <a:rPr sz="750" spc="-3" dirty="0">
                <a:latin typeface="Arial"/>
                <a:cs typeface="Arial"/>
              </a:rPr>
              <a:t>conversion is approved by </a:t>
            </a:r>
            <a:r>
              <a:rPr sz="750" dirty="0">
                <a:latin typeface="Arial"/>
                <a:cs typeface="Arial"/>
              </a:rPr>
              <a:t>the </a:t>
            </a:r>
            <a:r>
              <a:rPr sz="750" spc="-3" dirty="0">
                <a:latin typeface="Arial"/>
                <a:cs typeface="Arial"/>
              </a:rPr>
              <a:t>County </a:t>
            </a:r>
            <a:r>
              <a:rPr sz="750" spc="-7" dirty="0">
                <a:latin typeface="Arial"/>
                <a:cs typeface="Arial"/>
              </a:rPr>
              <a:t>of </a:t>
            </a:r>
            <a:r>
              <a:rPr sz="750" spc="-3" dirty="0">
                <a:latin typeface="Arial"/>
                <a:cs typeface="Arial"/>
              </a:rPr>
              <a:t>Fresno. Any conversion shall be  subject </a:t>
            </a:r>
            <a:r>
              <a:rPr sz="750" dirty="0">
                <a:latin typeface="Arial"/>
                <a:cs typeface="Arial"/>
              </a:rPr>
              <a:t>to the </a:t>
            </a:r>
            <a:r>
              <a:rPr sz="750" spc="-3" dirty="0">
                <a:latin typeface="Arial"/>
                <a:cs typeface="Arial"/>
              </a:rPr>
              <a:t>applicable zoning ordinance standards </a:t>
            </a:r>
            <a:r>
              <a:rPr sz="750" spc="-7" dirty="0">
                <a:latin typeface="Arial"/>
                <a:cs typeface="Arial"/>
              </a:rPr>
              <a:t>at </a:t>
            </a:r>
            <a:r>
              <a:rPr sz="750" dirty="0">
                <a:latin typeface="Arial"/>
                <a:cs typeface="Arial"/>
              </a:rPr>
              <a:t>the time </a:t>
            </a:r>
            <a:r>
              <a:rPr sz="750" spc="-3" dirty="0">
                <a:latin typeface="Arial"/>
                <a:cs typeface="Arial"/>
              </a:rPr>
              <a:t>of </a:t>
            </a:r>
            <a:r>
              <a:rPr sz="750" dirty="0">
                <a:latin typeface="Arial"/>
                <a:cs typeface="Arial"/>
              </a:rPr>
              <a:t>the  </a:t>
            </a:r>
            <a:r>
              <a:rPr sz="750" spc="-3" dirty="0">
                <a:latin typeface="Arial"/>
                <a:cs typeface="Arial"/>
              </a:rPr>
              <a:t>conversion.</a:t>
            </a:r>
            <a:endParaRPr sz="750">
              <a:latin typeface="Arial"/>
              <a:cs typeface="Arial"/>
            </a:endParaRPr>
          </a:p>
        </p:txBody>
      </p:sp>
      <p:sp>
        <p:nvSpPr>
          <p:cNvPr id="5" name="object 5"/>
          <p:cNvSpPr txBox="1"/>
          <p:nvPr/>
        </p:nvSpPr>
        <p:spPr>
          <a:xfrm>
            <a:off x="4372816" y="1537375"/>
            <a:ext cx="96982" cy="124160"/>
          </a:xfrm>
          <a:prstGeom prst="rect">
            <a:avLst/>
          </a:prstGeom>
        </p:spPr>
        <p:txBody>
          <a:bodyPr vert="horz" wrap="square" lIns="0" tIns="8659" rIns="0" bIns="0" rtlCol="0">
            <a:spAutoFit/>
          </a:bodyPr>
          <a:lstStyle/>
          <a:p>
            <a:pPr marL="8659">
              <a:spcBef>
                <a:spcPts val="68"/>
              </a:spcBef>
            </a:pPr>
            <a:r>
              <a:rPr sz="750" spc="-3" dirty="0">
                <a:latin typeface="Arial"/>
                <a:cs typeface="Arial"/>
              </a:rPr>
              <a:t>g.</a:t>
            </a:r>
            <a:endParaRPr sz="750">
              <a:latin typeface="Arial"/>
              <a:cs typeface="Arial"/>
            </a:endParaRPr>
          </a:p>
        </p:txBody>
      </p:sp>
      <p:sp>
        <p:nvSpPr>
          <p:cNvPr id="6" name="object 6"/>
          <p:cNvSpPr txBox="1"/>
          <p:nvPr/>
        </p:nvSpPr>
        <p:spPr>
          <a:xfrm>
            <a:off x="4684555" y="1526382"/>
            <a:ext cx="3347172" cy="632848"/>
          </a:xfrm>
          <a:prstGeom prst="rect">
            <a:avLst/>
          </a:prstGeom>
        </p:spPr>
        <p:txBody>
          <a:bodyPr vert="horz" wrap="square" lIns="0" tIns="7793" rIns="0" bIns="0" rtlCol="0">
            <a:spAutoFit/>
          </a:bodyPr>
          <a:lstStyle/>
          <a:p>
            <a:pPr marL="8659" marR="3464">
              <a:lnSpc>
                <a:spcPct val="110400"/>
              </a:lnSpc>
              <a:spcBef>
                <a:spcPts val="61"/>
              </a:spcBef>
            </a:pPr>
            <a:r>
              <a:rPr sz="750" spc="-3" dirty="0">
                <a:latin typeface="Arial"/>
                <a:cs typeface="Arial"/>
              </a:rPr>
              <a:t>The Planning Commission </a:t>
            </a:r>
            <a:r>
              <a:rPr sz="750" dirty="0">
                <a:latin typeface="Arial"/>
                <a:cs typeface="Arial"/>
              </a:rPr>
              <a:t>may </a:t>
            </a:r>
            <a:r>
              <a:rPr sz="750" spc="-3" dirty="0">
                <a:latin typeface="Arial"/>
                <a:cs typeface="Arial"/>
              </a:rPr>
              <a:t>authorize additional beds or units or </a:t>
            </a:r>
            <a:r>
              <a:rPr sz="750" dirty="0">
                <a:latin typeface="Arial"/>
                <a:cs typeface="Arial"/>
              </a:rPr>
              <a:t>a  </a:t>
            </a:r>
            <a:r>
              <a:rPr sz="750" spc="-3" dirty="0">
                <a:latin typeface="Arial"/>
                <a:cs typeface="Arial"/>
              </a:rPr>
              <a:t>combination </a:t>
            </a:r>
            <a:r>
              <a:rPr sz="750" spc="-7" dirty="0">
                <a:latin typeface="Arial"/>
                <a:cs typeface="Arial"/>
              </a:rPr>
              <a:t>of </a:t>
            </a:r>
            <a:r>
              <a:rPr sz="750" spc="-3" dirty="0">
                <a:latin typeface="Arial"/>
                <a:cs typeface="Arial"/>
              </a:rPr>
              <a:t>group quarters and units or spaces designed </a:t>
            </a:r>
            <a:r>
              <a:rPr sz="750" dirty="0">
                <a:latin typeface="Arial"/>
                <a:cs typeface="Arial"/>
              </a:rPr>
              <a:t>for </a:t>
            </a:r>
            <a:r>
              <a:rPr sz="750" spc="-3" dirty="0">
                <a:latin typeface="Arial"/>
                <a:cs typeface="Arial"/>
              </a:rPr>
              <a:t>use </a:t>
            </a:r>
            <a:r>
              <a:rPr sz="750" spc="-7" dirty="0">
                <a:latin typeface="Arial"/>
                <a:cs typeface="Arial"/>
              </a:rPr>
              <a:t>by </a:t>
            </a:r>
            <a:r>
              <a:rPr sz="750" dirty="0">
                <a:latin typeface="Arial"/>
                <a:cs typeface="Arial"/>
              </a:rPr>
              <a:t>a </a:t>
            </a:r>
            <a:r>
              <a:rPr sz="750" spc="-7" dirty="0">
                <a:latin typeface="Arial"/>
                <a:cs typeface="Arial"/>
              </a:rPr>
              <a:t>single  </a:t>
            </a:r>
            <a:r>
              <a:rPr sz="750" spc="-3" dirty="0">
                <a:latin typeface="Arial"/>
                <a:cs typeface="Arial"/>
              </a:rPr>
              <a:t>family </a:t>
            </a:r>
            <a:r>
              <a:rPr sz="750" spc="-7" dirty="0">
                <a:latin typeface="Arial"/>
                <a:cs typeface="Arial"/>
              </a:rPr>
              <a:t>or </a:t>
            </a:r>
            <a:r>
              <a:rPr sz="750" spc="-3" dirty="0">
                <a:latin typeface="Arial"/>
                <a:cs typeface="Arial"/>
              </a:rPr>
              <a:t>household beyond </a:t>
            </a:r>
            <a:r>
              <a:rPr sz="750" dirty="0">
                <a:latin typeface="Arial"/>
                <a:cs typeface="Arial"/>
              </a:rPr>
              <a:t>the </a:t>
            </a:r>
            <a:r>
              <a:rPr sz="750" spc="-3" dirty="0">
                <a:latin typeface="Arial"/>
                <a:cs typeface="Arial"/>
              </a:rPr>
              <a:t>limits </a:t>
            </a:r>
            <a:r>
              <a:rPr sz="750" dirty="0">
                <a:latin typeface="Arial"/>
                <a:cs typeface="Arial"/>
              </a:rPr>
              <a:t>set </a:t>
            </a:r>
            <a:r>
              <a:rPr sz="750" spc="-3" dirty="0">
                <a:latin typeface="Arial"/>
                <a:cs typeface="Arial"/>
              </a:rPr>
              <a:t>in this section through </a:t>
            </a:r>
            <a:r>
              <a:rPr sz="750" dirty="0">
                <a:latin typeface="Arial"/>
                <a:cs typeface="Arial"/>
              </a:rPr>
              <a:t>the </a:t>
            </a:r>
            <a:r>
              <a:rPr sz="750" spc="-3" dirty="0">
                <a:latin typeface="Arial"/>
                <a:cs typeface="Arial"/>
              </a:rPr>
              <a:t>conditional  use permit process, based on </a:t>
            </a:r>
            <a:r>
              <a:rPr sz="750" dirty="0">
                <a:latin typeface="Arial"/>
                <a:cs typeface="Arial"/>
              </a:rPr>
              <a:t>the </a:t>
            </a:r>
            <a:r>
              <a:rPr sz="750" spc="-3" dirty="0">
                <a:latin typeface="Arial"/>
                <a:cs typeface="Arial"/>
              </a:rPr>
              <a:t>Commission’s ability </a:t>
            </a:r>
            <a:r>
              <a:rPr sz="750" dirty="0">
                <a:latin typeface="Arial"/>
                <a:cs typeface="Arial"/>
              </a:rPr>
              <a:t>to </a:t>
            </a:r>
            <a:r>
              <a:rPr sz="750" spc="-3" dirty="0">
                <a:latin typeface="Arial"/>
                <a:cs typeface="Arial"/>
              </a:rPr>
              <a:t>making specific  findings as outlined in Section</a:t>
            </a:r>
            <a:r>
              <a:rPr sz="750" spc="17" dirty="0">
                <a:latin typeface="Arial"/>
                <a:cs typeface="Arial"/>
              </a:rPr>
              <a:t> </a:t>
            </a:r>
            <a:r>
              <a:rPr sz="750" spc="-3" dirty="0">
                <a:latin typeface="Arial"/>
                <a:cs typeface="Arial"/>
              </a:rPr>
              <a:t>873.</a:t>
            </a:r>
            <a:endParaRPr sz="750">
              <a:latin typeface="Arial"/>
              <a:cs typeface="Arial"/>
            </a:endParaRPr>
          </a:p>
        </p:txBody>
      </p:sp>
      <p:sp>
        <p:nvSpPr>
          <p:cNvPr id="7" name="object 7"/>
          <p:cNvSpPr txBox="1"/>
          <p:nvPr/>
        </p:nvSpPr>
        <p:spPr>
          <a:xfrm>
            <a:off x="4372841" y="2253442"/>
            <a:ext cx="96982" cy="124160"/>
          </a:xfrm>
          <a:prstGeom prst="rect">
            <a:avLst/>
          </a:prstGeom>
        </p:spPr>
        <p:txBody>
          <a:bodyPr vert="horz" wrap="square" lIns="0" tIns="8659" rIns="0" bIns="0" rtlCol="0">
            <a:spAutoFit/>
          </a:bodyPr>
          <a:lstStyle/>
          <a:p>
            <a:pPr marL="8659">
              <a:spcBef>
                <a:spcPts val="68"/>
              </a:spcBef>
            </a:pPr>
            <a:r>
              <a:rPr sz="750" spc="-3" dirty="0">
                <a:latin typeface="Arial"/>
                <a:cs typeface="Arial"/>
              </a:rPr>
              <a:t>h.</a:t>
            </a:r>
            <a:endParaRPr sz="750">
              <a:latin typeface="Arial"/>
              <a:cs typeface="Arial"/>
            </a:endParaRPr>
          </a:p>
        </p:txBody>
      </p:sp>
      <p:sp>
        <p:nvSpPr>
          <p:cNvPr id="8" name="object 8"/>
          <p:cNvSpPr txBox="1"/>
          <p:nvPr/>
        </p:nvSpPr>
        <p:spPr>
          <a:xfrm>
            <a:off x="4684569" y="2240350"/>
            <a:ext cx="3167928" cy="256888"/>
          </a:xfrm>
          <a:prstGeom prst="rect">
            <a:avLst/>
          </a:prstGeom>
        </p:spPr>
        <p:txBody>
          <a:bodyPr vert="horz" wrap="square" lIns="0" tIns="8659" rIns="0" bIns="0" rtlCol="0">
            <a:spAutoFit/>
          </a:bodyPr>
          <a:lstStyle/>
          <a:p>
            <a:pPr marL="8659" marR="3464">
              <a:lnSpc>
                <a:spcPct val="111800"/>
              </a:lnSpc>
              <a:spcBef>
                <a:spcPts val="68"/>
              </a:spcBef>
            </a:pPr>
            <a:r>
              <a:rPr sz="750" strike="sngStrike" spc="-3" dirty="0">
                <a:latin typeface="Arial"/>
                <a:cs typeface="Arial"/>
              </a:rPr>
              <a:t>The parcel where </a:t>
            </a:r>
            <a:r>
              <a:rPr sz="750" strike="sngStrike" dirty="0">
                <a:latin typeface="Arial"/>
                <a:cs typeface="Arial"/>
              </a:rPr>
              <a:t>the </a:t>
            </a:r>
            <a:r>
              <a:rPr sz="750" strike="sngStrike" spc="-3" dirty="0">
                <a:latin typeface="Arial"/>
                <a:cs typeface="Arial"/>
              </a:rPr>
              <a:t>Farmworker Housing Complex is located shall not </a:t>
            </a:r>
            <a:r>
              <a:rPr sz="750" strike="sngStrike" spc="-7" dirty="0">
                <a:latin typeface="Arial"/>
                <a:cs typeface="Arial"/>
              </a:rPr>
              <a:t>be </a:t>
            </a:r>
            <a:r>
              <a:rPr sz="750" spc="-7" dirty="0">
                <a:latin typeface="Arial"/>
                <a:cs typeface="Arial"/>
              </a:rPr>
              <a:t> </a:t>
            </a:r>
            <a:r>
              <a:rPr sz="750" strike="sngStrike" spc="-3" dirty="0">
                <a:latin typeface="Arial"/>
                <a:cs typeface="Arial"/>
              </a:rPr>
              <a:t>subdivided.</a:t>
            </a:r>
            <a:r>
              <a:rPr sz="750" strike="sngStrike" spc="3" dirty="0">
                <a:latin typeface="Arial"/>
                <a:cs typeface="Arial"/>
              </a:rPr>
              <a:t> </a:t>
            </a:r>
            <a:r>
              <a:rPr sz="750" u="sng" spc="-3" dirty="0">
                <a:uFill>
                  <a:solidFill>
                    <a:srgbClr val="000000"/>
                  </a:solidFill>
                </a:uFill>
                <a:latin typeface="Arial"/>
                <a:cs typeface="Arial"/>
              </a:rPr>
              <a:t>[Reserved]</a:t>
            </a:r>
            <a:endParaRPr sz="750">
              <a:latin typeface="Arial"/>
              <a:cs typeface="Arial"/>
            </a:endParaRPr>
          </a:p>
        </p:txBody>
      </p:sp>
      <p:sp>
        <p:nvSpPr>
          <p:cNvPr id="9" name="object 9"/>
          <p:cNvSpPr txBox="1"/>
          <p:nvPr/>
        </p:nvSpPr>
        <p:spPr>
          <a:xfrm>
            <a:off x="4372841" y="2592185"/>
            <a:ext cx="64510" cy="124597"/>
          </a:xfrm>
          <a:prstGeom prst="rect">
            <a:avLst/>
          </a:prstGeom>
        </p:spPr>
        <p:txBody>
          <a:bodyPr vert="horz" wrap="square" lIns="0" tIns="9092" rIns="0" bIns="0" rtlCol="0">
            <a:spAutoFit/>
          </a:bodyPr>
          <a:lstStyle/>
          <a:p>
            <a:pPr marL="8659">
              <a:spcBef>
                <a:spcPts val="72"/>
              </a:spcBef>
            </a:pPr>
            <a:r>
              <a:rPr sz="750" spc="-7" dirty="0">
                <a:latin typeface="Arial"/>
                <a:cs typeface="Arial"/>
              </a:rPr>
              <a:t>i.</a:t>
            </a:r>
            <a:endParaRPr sz="750">
              <a:latin typeface="Arial"/>
              <a:cs typeface="Arial"/>
            </a:endParaRPr>
          </a:p>
        </p:txBody>
      </p:sp>
      <p:sp>
        <p:nvSpPr>
          <p:cNvPr id="10" name="object 10"/>
          <p:cNvSpPr txBox="1"/>
          <p:nvPr/>
        </p:nvSpPr>
        <p:spPr>
          <a:xfrm>
            <a:off x="4684581" y="2581191"/>
            <a:ext cx="3401724" cy="1013722"/>
          </a:xfrm>
          <a:prstGeom prst="rect">
            <a:avLst/>
          </a:prstGeom>
        </p:spPr>
        <p:txBody>
          <a:bodyPr vert="horz" wrap="square" lIns="0" tIns="7793" rIns="0" bIns="0" rtlCol="0">
            <a:spAutoFit/>
          </a:bodyPr>
          <a:lstStyle/>
          <a:p>
            <a:pPr marL="8659" marR="3464">
              <a:lnSpc>
                <a:spcPct val="110400"/>
              </a:lnSpc>
              <a:spcBef>
                <a:spcPts val="61"/>
              </a:spcBef>
            </a:pPr>
            <a:r>
              <a:rPr sz="750" spc="-3" dirty="0">
                <a:latin typeface="Arial"/>
                <a:cs typeface="Arial"/>
              </a:rPr>
              <a:t>Permanent units or spaces designed </a:t>
            </a:r>
            <a:r>
              <a:rPr sz="750" dirty="0">
                <a:latin typeface="Arial"/>
                <a:cs typeface="Arial"/>
              </a:rPr>
              <a:t>for </a:t>
            </a:r>
            <a:r>
              <a:rPr sz="750" spc="-3" dirty="0">
                <a:latin typeface="Arial"/>
                <a:cs typeface="Arial"/>
              </a:rPr>
              <a:t>use </a:t>
            </a:r>
            <a:r>
              <a:rPr sz="750" spc="-7" dirty="0">
                <a:latin typeface="Arial"/>
                <a:cs typeface="Arial"/>
              </a:rPr>
              <a:t>by </a:t>
            </a:r>
            <a:r>
              <a:rPr sz="750" dirty="0">
                <a:latin typeface="Arial"/>
                <a:cs typeface="Arial"/>
              </a:rPr>
              <a:t>a </a:t>
            </a:r>
            <a:r>
              <a:rPr sz="750" spc="-3" dirty="0">
                <a:latin typeface="Arial"/>
                <a:cs typeface="Arial"/>
              </a:rPr>
              <a:t>single family or household and  Farmworker Housing Complexes require </a:t>
            </a:r>
            <a:r>
              <a:rPr sz="750" dirty="0">
                <a:latin typeface="Arial"/>
                <a:cs typeface="Arial"/>
              </a:rPr>
              <a:t>the </a:t>
            </a:r>
            <a:r>
              <a:rPr sz="750" spc="-3" dirty="0">
                <a:latin typeface="Arial"/>
                <a:cs typeface="Arial"/>
              </a:rPr>
              <a:t>completion of </a:t>
            </a:r>
            <a:r>
              <a:rPr sz="750" dirty="0">
                <a:latin typeface="Arial"/>
                <a:cs typeface="Arial"/>
              </a:rPr>
              <a:t>a </a:t>
            </a:r>
            <a:r>
              <a:rPr sz="750" spc="-3" dirty="0">
                <a:latin typeface="Arial"/>
                <a:cs typeface="Arial"/>
              </a:rPr>
              <a:t>Farmworker  Housing verification form prior </a:t>
            </a:r>
            <a:r>
              <a:rPr sz="750" dirty="0">
                <a:latin typeface="Arial"/>
                <a:cs typeface="Arial"/>
              </a:rPr>
              <a:t>to </a:t>
            </a:r>
            <a:r>
              <a:rPr sz="750" spc="-3" dirty="0">
                <a:latin typeface="Arial"/>
                <a:cs typeface="Arial"/>
              </a:rPr>
              <a:t>building permit application submittal. The  verification form shall include information regarding </a:t>
            </a:r>
            <a:r>
              <a:rPr sz="750" dirty="0">
                <a:latin typeface="Arial"/>
                <a:cs typeface="Arial"/>
              </a:rPr>
              <a:t>the </a:t>
            </a:r>
            <a:r>
              <a:rPr sz="750" spc="-3" dirty="0">
                <a:latin typeface="Arial"/>
                <a:cs typeface="Arial"/>
              </a:rPr>
              <a:t>housing </a:t>
            </a:r>
            <a:r>
              <a:rPr sz="750" dirty="0">
                <a:latin typeface="Arial"/>
                <a:cs typeface="Arial"/>
              </a:rPr>
              <a:t>type, </a:t>
            </a:r>
            <a:r>
              <a:rPr sz="750" spc="-3" dirty="0">
                <a:latin typeface="Arial"/>
                <a:cs typeface="Arial"/>
              </a:rPr>
              <a:t>number </a:t>
            </a:r>
            <a:r>
              <a:rPr sz="750" spc="-7" dirty="0">
                <a:latin typeface="Arial"/>
                <a:cs typeface="Arial"/>
              </a:rPr>
              <a:t>of  dwelling </a:t>
            </a:r>
            <a:r>
              <a:rPr sz="750" spc="-3" dirty="0">
                <a:latin typeface="Arial"/>
                <a:cs typeface="Arial"/>
              </a:rPr>
              <a:t>units or beds, length </a:t>
            </a:r>
            <a:r>
              <a:rPr sz="750" spc="-7" dirty="0">
                <a:latin typeface="Arial"/>
                <a:cs typeface="Arial"/>
              </a:rPr>
              <a:t>of </a:t>
            </a:r>
            <a:r>
              <a:rPr sz="750" spc="-3" dirty="0">
                <a:latin typeface="Arial"/>
                <a:cs typeface="Arial"/>
              </a:rPr>
              <a:t>occupancy, number </a:t>
            </a:r>
            <a:r>
              <a:rPr sz="750" spc="-7" dirty="0">
                <a:latin typeface="Arial"/>
                <a:cs typeface="Arial"/>
              </a:rPr>
              <a:t>of </a:t>
            </a:r>
            <a:r>
              <a:rPr sz="750" spc="-3" dirty="0">
                <a:latin typeface="Arial"/>
                <a:cs typeface="Arial"/>
              </a:rPr>
              <a:t>occupants, occupants’  employment information, and </a:t>
            </a:r>
            <a:r>
              <a:rPr sz="750" dirty="0">
                <a:latin typeface="Arial"/>
                <a:cs typeface="Arial"/>
              </a:rPr>
              <a:t>for </a:t>
            </a:r>
            <a:r>
              <a:rPr sz="750" spc="-3" dirty="0">
                <a:latin typeface="Arial"/>
                <a:cs typeface="Arial"/>
              </a:rPr>
              <a:t>Farmworker Housing </a:t>
            </a:r>
            <a:r>
              <a:rPr sz="750" dirty="0">
                <a:latin typeface="Arial"/>
                <a:cs typeface="Arial"/>
              </a:rPr>
              <a:t>for </a:t>
            </a:r>
            <a:r>
              <a:rPr sz="750" spc="-3" dirty="0">
                <a:latin typeface="Arial"/>
                <a:cs typeface="Arial"/>
              </a:rPr>
              <a:t>six </a:t>
            </a:r>
            <a:r>
              <a:rPr sz="750" spc="-7" dirty="0">
                <a:latin typeface="Arial"/>
                <a:cs typeface="Arial"/>
              </a:rPr>
              <a:t>or </a:t>
            </a:r>
            <a:r>
              <a:rPr sz="750" spc="-3" dirty="0">
                <a:latin typeface="Arial"/>
                <a:cs typeface="Arial"/>
              </a:rPr>
              <a:t>more workers,  proof that </a:t>
            </a:r>
            <a:r>
              <a:rPr sz="750" dirty="0">
                <a:latin typeface="Arial"/>
                <a:cs typeface="Arial"/>
              </a:rPr>
              <a:t>a </a:t>
            </a:r>
            <a:r>
              <a:rPr sz="750" spc="-3" dirty="0">
                <a:latin typeface="Arial"/>
                <a:cs typeface="Arial"/>
              </a:rPr>
              <a:t>permit </a:t>
            </a:r>
            <a:r>
              <a:rPr sz="750" dirty="0">
                <a:latin typeface="Arial"/>
                <a:cs typeface="Arial"/>
              </a:rPr>
              <a:t>to </a:t>
            </a:r>
            <a:r>
              <a:rPr sz="750" spc="-3" dirty="0">
                <a:latin typeface="Arial"/>
                <a:cs typeface="Arial"/>
              </a:rPr>
              <a:t>operate from </a:t>
            </a:r>
            <a:r>
              <a:rPr sz="750" dirty="0">
                <a:latin typeface="Arial"/>
                <a:cs typeface="Arial"/>
              </a:rPr>
              <a:t>the </a:t>
            </a:r>
            <a:r>
              <a:rPr sz="750" spc="-3" dirty="0">
                <a:latin typeface="Arial"/>
                <a:cs typeface="Arial"/>
              </a:rPr>
              <a:t>California Department of Housing </a:t>
            </a:r>
            <a:r>
              <a:rPr sz="750" spc="-7" dirty="0">
                <a:latin typeface="Arial"/>
                <a:cs typeface="Arial"/>
              </a:rPr>
              <a:t>and  </a:t>
            </a:r>
            <a:r>
              <a:rPr sz="750" spc="-3" dirty="0">
                <a:latin typeface="Arial"/>
                <a:cs typeface="Arial"/>
              </a:rPr>
              <a:t>Community Development (HDC) has been obtained and</a:t>
            </a:r>
            <a:r>
              <a:rPr sz="750" spc="7" dirty="0">
                <a:latin typeface="Arial"/>
                <a:cs typeface="Arial"/>
              </a:rPr>
              <a:t> </a:t>
            </a:r>
            <a:r>
              <a:rPr sz="750" spc="-3" dirty="0">
                <a:latin typeface="Arial"/>
                <a:cs typeface="Arial"/>
              </a:rPr>
              <a:t>maintained.</a:t>
            </a:r>
            <a:endParaRPr sz="750">
              <a:latin typeface="Arial"/>
              <a:cs typeface="Arial"/>
            </a:endParaRPr>
          </a:p>
        </p:txBody>
      </p:sp>
      <p:sp>
        <p:nvSpPr>
          <p:cNvPr id="11" name="object 11"/>
          <p:cNvSpPr txBox="1"/>
          <p:nvPr/>
        </p:nvSpPr>
        <p:spPr>
          <a:xfrm>
            <a:off x="4372841" y="3686349"/>
            <a:ext cx="66242" cy="124597"/>
          </a:xfrm>
          <a:prstGeom prst="rect">
            <a:avLst/>
          </a:prstGeom>
        </p:spPr>
        <p:txBody>
          <a:bodyPr vert="horz" wrap="square" lIns="0" tIns="9092" rIns="0" bIns="0" rtlCol="0">
            <a:spAutoFit/>
          </a:bodyPr>
          <a:lstStyle/>
          <a:p>
            <a:pPr marL="8659">
              <a:spcBef>
                <a:spcPts val="72"/>
              </a:spcBef>
            </a:pPr>
            <a:r>
              <a:rPr sz="750" spc="3" dirty="0">
                <a:latin typeface="Arial"/>
                <a:cs typeface="Arial"/>
              </a:rPr>
              <a:t>j.</a:t>
            </a:r>
            <a:endParaRPr sz="750">
              <a:latin typeface="Arial"/>
              <a:cs typeface="Arial"/>
            </a:endParaRPr>
          </a:p>
        </p:txBody>
      </p:sp>
      <p:sp>
        <p:nvSpPr>
          <p:cNvPr id="12" name="object 12"/>
          <p:cNvSpPr txBox="1"/>
          <p:nvPr/>
        </p:nvSpPr>
        <p:spPr>
          <a:xfrm>
            <a:off x="4684581" y="3686349"/>
            <a:ext cx="3358861" cy="124597"/>
          </a:xfrm>
          <a:prstGeom prst="rect">
            <a:avLst/>
          </a:prstGeom>
        </p:spPr>
        <p:txBody>
          <a:bodyPr vert="horz" wrap="square" lIns="0" tIns="9092" rIns="0" bIns="0" rtlCol="0">
            <a:spAutoFit/>
          </a:bodyPr>
          <a:lstStyle/>
          <a:p>
            <a:pPr marL="8659">
              <a:spcBef>
                <a:spcPts val="72"/>
              </a:spcBef>
            </a:pPr>
            <a:r>
              <a:rPr sz="750" spc="-3" dirty="0">
                <a:latin typeface="Arial"/>
                <a:cs typeface="Arial"/>
              </a:rPr>
              <a:t>Farmworker Housing is subject </a:t>
            </a:r>
            <a:r>
              <a:rPr sz="750" dirty="0">
                <a:latin typeface="Arial"/>
                <a:cs typeface="Arial"/>
              </a:rPr>
              <a:t>to </a:t>
            </a:r>
            <a:r>
              <a:rPr sz="750" spc="-3" dirty="0">
                <a:latin typeface="Arial"/>
                <a:cs typeface="Arial"/>
              </a:rPr>
              <a:t>removal within ninety (90) days </a:t>
            </a:r>
            <a:r>
              <a:rPr sz="750" dirty="0">
                <a:latin typeface="Arial"/>
                <a:cs typeface="Arial"/>
              </a:rPr>
              <a:t>(or</a:t>
            </a:r>
            <a:r>
              <a:rPr sz="750" spc="44" dirty="0">
                <a:latin typeface="Arial"/>
                <a:cs typeface="Arial"/>
              </a:rPr>
              <a:t> </a:t>
            </a:r>
            <a:r>
              <a:rPr sz="750" spc="-3" dirty="0">
                <a:latin typeface="Arial"/>
                <a:cs typeface="Arial"/>
              </a:rPr>
              <a:t>converted</a:t>
            </a:r>
            <a:endParaRPr sz="750">
              <a:latin typeface="Arial"/>
              <a:cs typeface="Arial"/>
            </a:endParaRPr>
          </a:p>
        </p:txBody>
      </p:sp>
      <p:sp>
        <p:nvSpPr>
          <p:cNvPr id="13" name="object 13"/>
          <p:cNvSpPr/>
          <p:nvPr/>
        </p:nvSpPr>
        <p:spPr>
          <a:xfrm>
            <a:off x="4381500" y="3768263"/>
            <a:ext cx="3652405" cy="0"/>
          </a:xfrm>
          <a:custGeom>
            <a:avLst/>
            <a:gdLst/>
            <a:ahLst/>
            <a:cxnLst/>
            <a:rect l="l" t="t" r="r" b="b"/>
            <a:pathLst>
              <a:path w="5356859">
                <a:moveTo>
                  <a:pt x="0" y="0"/>
                </a:moveTo>
                <a:lnTo>
                  <a:pt x="5356859" y="0"/>
                </a:lnTo>
              </a:path>
            </a:pathLst>
          </a:custGeom>
          <a:ln w="7620">
            <a:solidFill>
              <a:srgbClr val="000000"/>
            </a:solidFill>
          </a:ln>
        </p:spPr>
        <p:txBody>
          <a:bodyPr wrap="square" lIns="0" tIns="0" rIns="0" bIns="0" rtlCol="0"/>
          <a:lstStyle/>
          <a:p>
            <a:endParaRPr sz="682"/>
          </a:p>
        </p:txBody>
      </p:sp>
      <p:sp>
        <p:nvSpPr>
          <p:cNvPr id="14" name="object 14"/>
          <p:cNvSpPr txBox="1"/>
          <p:nvPr/>
        </p:nvSpPr>
        <p:spPr>
          <a:xfrm>
            <a:off x="4372841" y="3802103"/>
            <a:ext cx="3755448" cy="858219"/>
          </a:xfrm>
          <a:prstGeom prst="rect">
            <a:avLst/>
          </a:prstGeom>
        </p:spPr>
        <p:txBody>
          <a:bodyPr vert="horz" wrap="square" lIns="0" tIns="8226" rIns="0" bIns="0" rtlCol="0">
            <a:spAutoFit/>
          </a:bodyPr>
          <a:lstStyle/>
          <a:p>
            <a:pPr marL="320378" marR="3464">
              <a:lnSpc>
                <a:spcPct val="110200"/>
              </a:lnSpc>
              <a:spcBef>
                <a:spcPts val="65"/>
              </a:spcBef>
            </a:pPr>
            <a:r>
              <a:rPr sz="750" strike="sngStrike" dirty="0">
                <a:latin typeface="Arial"/>
                <a:cs typeface="Arial"/>
              </a:rPr>
              <a:t>to </a:t>
            </a:r>
            <a:r>
              <a:rPr sz="750" strike="sngStrike" spc="-3" dirty="0">
                <a:latin typeface="Arial"/>
                <a:cs typeface="Arial"/>
              </a:rPr>
              <a:t>another approved use) if </a:t>
            </a:r>
            <a:r>
              <a:rPr sz="750" strike="sngStrike" dirty="0">
                <a:latin typeface="Arial"/>
                <a:cs typeface="Arial"/>
              </a:rPr>
              <a:t>the </a:t>
            </a:r>
            <a:r>
              <a:rPr sz="750" strike="sngStrike" spc="-3" dirty="0">
                <a:latin typeface="Arial"/>
                <a:cs typeface="Arial"/>
              </a:rPr>
              <a:t>agricultural employment upon which </a:t>
            </a:r>
            <a:r>
              <a:rPr sz="750" strike="sngStrike" dirty="0">
                <a:latin typeface="Arial"/>
                <a:cs typeface="Arial"/>
              </a:rPr>
              <a:t>the </a:t>
            </a:r>
            <a:r>
              <a:rPr sz="750" strike="sngStrike" spc="-3" dirty="0">
                <a:latin typeface="Arial"/>
                <a:cs typeface="Arial"/>
              </a:rPr>
              <a:t>need for </a:t>
            </a:r>
            <a:r>
              <a:rPr sz="750" spc="-3" dirty="0">
                <a:latin typeface="Arial"/>
                <a:cs typeface="Arial"/>
              </a:rPr>
              <a:t> </a:t>
            </a:r>
            <a:r>
              <a:rPr sz="750" strike="sngStrike" dirty="0">
                <a:latin typeface="Arial"/>
                <a:cs typeface="Arial"/>
              </a:rPr>
              <a:t>the </a:t>
            </a:r>
            <a:r>
              <a:rPr sz="750" strike="sngStrike" spc="-3" dirty="0">
                <a:latin typeface="Arial"/>
                <a:cs typeface="Arial"/>
              </a:rPr>
              <a:t>unit(s) is based is eliminated. This section shall not apply if </a:t>
            </a:r>
            <a:r>
              <a:rPr sz="750" strike="sngStrike" dirty="0">
                <a:latin typeface="Arial"/>
                <a:cs typeface="Arial"/>
              </a:rPr>
              <a:t>a </a:t>
            </a:r>
            <a:r>
              <a:rPr sz="750" strike="sngStrike" spc="-3" dirty="0">
                <a:latin typeface="Arial"/>
                <a:cs typeface="Arial"/>
              </a:rPr>
              <a:t>finding </a:t>
            </a:r>
            <a:r>
              <a:rPr sz="750" strike="sngStrike" spc="-7" dirty="0">
                <a:latin typeface="Arial"/>
                <a:cs typeface="Arial"/>
              </a:rPr>
              <a:t>is </a:t>
            </a:r>
            <a:r>
              <a:rPr sz="750" strike="sngStrike" spc="-3" dirty="0">
                <a:latin typeface="Arial"/>
                <a:cs typeface="Arial"/>
              </a:rPr>
              <a:t>made </a:t>
            </a:r>
            <a:r>
              <a:rPr sz="750" spc="-3" dirty="0">
                <a:latin typeface="Arial"/>
                <a:cs typeface="Arial"/>
              </a:rPr>
              <a:t> </a:t>
            </a:r>
            <a:r>
              <a:rPr sz="750" strike="sngStrike" dirty="0">
                <a:latin typeface="Arial"/>
                <a:cs typeface="Arial"/>
              </a:rPr>
              <a:t>that </a:t>
            </a:r>
            <a:r>
              <a:rPr sz="750" strike="sngStrike" spc="-3" dirty="0">
                <a:latin typeface="Arial"/>
                <a:cs typeface="Arial"/>
              </a:rPr>
              <a:t>elimination of </a:t>
            </a:r>
            <a:r>
              <a:rPr sz="750" strike="sngStrike" dirty="0">
                <a:latin typeface="Arial"/>
                <a:cs typeface="Arial"/>
              </a:rPr>
              <a:t>the </a:t>
            </a:r>
            <a:r>
              <a:rPr sz="750" strike="sngStrike" spc="-3" dirty="0">
                <a:latin typeface="Arial"/>
                <a:cs typeface="Arial"/>
              </a:rPr>
              <a:t>agricultural use for no </a:t>
            </a:r>
            <a:r>
              <a:rPr sz="750" strike="sngStrike" dirty="0">
                <a:latin typeface="Arial"/>
                <a:cs typeface="Arial"/>
              </a:rPr>
              <a:t>more than </a:t>
            </a:r>
            <a:r>
              <a:rPr sz="750" strike="sngStrike" spc="-3" dirty="0">
                <a:latin typeface="Arial"/>
                <a:cs typeface="Arial"/>
              </a:rPr>
              <a:t>twenty </a:t>
            </a:r>
            <a:r>
              <a:rPr sz="750" strike="sngStrike" dirty="0">
                <a:latin typeface="Arial"/>
                <a:cs typeface="Arial"/>
              </a:rPr>
              <a:t>four </a:t>
            </a:r>
            <a:r>
              <a:rPr sz="750" strike="sngStrike" spc="-3" dirty="0">
                <a:latin typeface="Arial"/>
                <a:cs typeface="Arial"/>
              </a:rPr>
              <a:t>(24) months is </a:t>
            </a:r>
            <a:r>
              <a:rPr sz="750" spc="-3" dirty="0">
                <a:latin typeface="Arial"/>
                <a:cs typeface="Arial"/>
              </a:rPr>
              <a:t> </a:t>
            </a:r>
            <a:r>
              <a:rPr sz="750" strike="sngStrike" spc="-3" dirty="0">
                <a:latin typeface="Arial"/>
                <a:cs typeface="Arial"/>
              </a:rPr>
              <a:t>related </a:t>
            </a:r>
            <a:r>
              <a:rPr sz="750" strike="sngStrike" dirty="0">
                <a:latin typeface="Arial"/>
                <a:cs typeface="Arial"/>
              </a:rPr>
              <a:t>to the </a:t>
            </a:r>
            <a:r>
              <a:rPr sz="750" strike="sngStrike" spc="-3" dirty="0">
                <a:latin typeface="Arial"/>
                <a:cs typeface="Arial"/>
              </a:rPr>
              <a:t>long-term functioning of agriculture on </a:t>
            </a:r>
            <a:r>
              <a:rPr sz="750" strike="sngStrike" dirty="0">
                <a:latin typeface="Arial"/>
                <a:cs typeface="Arial"/>
              </a:rPr>
              <a:t>the </a:t>
            </a:r>
            <a:r>
              <a:rPr sz="750" strike="sngStrike" spc="-3" dirty="0">
                <a:latin typeface="Arial"/>
                <a:cs typeface="Arial"/>
              </a:rPr>
              <a:t>site(s) used </a:t>
            </a:r>
            <a:r>
              <a:rPr sz="750" strike="sngStrike" dirty="0">
                <a:latin typeface="Arial"/>
                <a:cs typeface="Arial"/>
              </a:rPr>
              <a:t>to </a:t>
            </a:r>
            <a:r>
              <a:rPr sz="750" strike="sngStrike" spc="-3" dirty="0">
                <a:latin typeface="Arial"/>
                <a:cs typeface="Arial"/>
              </a:rPr>
              <a:t>establish </a:t>
            </a:r>
            <a:r>
              <a:rPr sz="750" spc="-3" dirty="0">
                <a:latin typeface="Arial"/>
                <a:cs typeface="Arial"/>
              </a:rPr>
              <a:t> </a:t>
            </a:r>
            <a:r>
              <a:rPr sz="750" strike="sngStrike" dirty="0">
                <a:latin typeface="Arial"/>
                <a:cs typeface="Arial"/>
              </a:rPr>
              <a:t>the </a:t>
            </a:r>
            <a:r>
              <a:rPr sz="750" strike="sngStrike" spc="-3" dirty="0">
                <a:latin typeface="Arial"/>
                <a:cs typeface="Arial"/>
              </a:rPr>
              <a:t>housing need (e.g., crop rotation, replanting, disease,</a:t>
            </a:r>
            <a:r>
              <a:rPr sz="750" strike="sngStrike" spc="7" dirty="0">
                <a:latin typeface="Arial"/>
                <a:cs typeface="Arial"/>
              </a:rPr>
              <a:t> </a:t>
            </a:r>
            <a:r>
              <a:rPr sz="750" strike="sngStrike" spc="-3" dirty="0">
                <a:latin typeface="Arial"/>
                <a:cs typeface="Arial"/>
              </a:rPr>
              <a:t>etc.).</a:t>
            </a:r>
            <a:endParaRPr sz="750">
              <a:latin typeface="Arial"/>
              <a:cs typeface="Arial"/>
            </a:endParaRPr>
          </a:p>
          <a:p>
            <a:pPr>
              <a:spcBef>
                <a:spcPts val="31"/>
              </a:spcBef>
            </a:pPr>
            <a:endParaRPr sz="648">
              <a:latin typeface="Arial"/>
              <a:cs typeface="Arial"/>
            </a:endParaRPr>
          </a:p>
          <a:p>
            <a:pPr marL="8659">
              <a:spcBef>
                <a:spcPts val="3"/>
              </a:spcBef>
            </a:pPr>
            <a:r>
              <a:rPr sz="750" u="sng" spc="-3" dirty="0">
                <a:uFill>
                  <a:solidFill>
                    <a:srgbClr val="000000"/>
                  </a:solidFill>
                </a:uFill>
                <a:latin typeface="Arial"/>
                <a:cs typeface="Arial"/>
              </a:rPr>
              <a:t>(Amended by Ord. T-XXX-XXX adopted</a:t>
            </a:r>
            <a:r>
              <a:rPr sz="750" u="sng" spc="-7" dirty="0">
                <a:uFill>
                  <a:solidFill>
                    <a:srgbClr val="000000"/>
                  </a:solidFill>
                </a:uFill>
                <a:latin typeface="Arial"/>
                <a:cs typeface="Arial"/>
              </a:rPr>
              <a:t> </a:t>
            </a:r>
            <a:r>
              <a:rPr sz="750" u="sng" spc="-3" dirty="0">
                <a:uFill>
                  <a:solidFill>
                    <a:srgbClr val="000000"/>
                  </a:solidFill>
                </a:uFill>
                <a:latin typeface="Arial"/>
                <a:cs typeface="Arial"/>
              </a:rPr>
              <a:t>XX-XX-2021</a:t>
            </a:r>
            <a:r>
              <a:rPr sz="750" spc="-3" dirty="0">
                <a:latin typeface="Arial"/>
                <a:cs typeface="Arial"/>
              </a:rPr>
              <a:t>)</a:t>
            </a:r>
            <a:endParaRPr sz="750">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DCD4C-032F-48D7-9BFC-4FB86CE32EB1}"/>
              </a:ext>
            </a:extLst>
          </p:cNvPr>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r>
              <a:rPr lang="en-US" dirty="0">
                <a:solidFill>
                  <a:srgbClr val="000082"/>
                </a:solidFill>
                <a:latin typeface="Arial" panose="020B0604020202020204" pitchFamily="34" charset="0"/>
                <a:cs typeface="Arial" panose="020B0604020202020204" pitchFamily="34" charset="0"/>
              </a:rPr>
              <a:t>AT No. 381</a:t>
            </a:r>
          </a:p>
        </p:txBody>
      </p:sp>
      <p:sp>
        <p:nvSpPr>
          <p:cNvPr id="3" name="Content Placeholder 2">
            <a:extLst>
              <a:ext uri="{FF2B5EF4-FFF2-40B4-BE49-F238E27FC236}">
                <a16:creationId xmlns:a16="http://schemas.microsoft.com/office/drawing/2014/main" id="{2D167167-5977-4E04-AF64-5133AC5B0329}"/>
              </a:ext>
            </a:extLst>
          </p:cNvPr>
          <p:cNvSpPr>
            <a:spLocks noGrp="1"/>
          </p:cNvSpPr>
          <p:nvPr>
            <p:ph idx="1"/>
          </p:nvPr>
        </p:nvSpPr>
        <p:spPr>
          <a:xfrm>
            <a:off x="914400" y="1844824"/>
            <a:ext cx="10363200" cy="4251176"/>
          </a:xfrm>
        </p:spPr>
        <p:txBody>
          <a:bodyPr/>
          <a:lstStyle/>
          <a:p>
            <a:r>
              <a:rPr lang="en-US" dirty="0">
                <a:solidFill>
                  <a:srgbClr val="000082"/>
                </a:solidFill>
                <a:latin typeface="Arial" panose="020B0604020202020204" pitchFamily="34" charset="0"/>
                <a:cs typeface="Arial" panose="020B0604020202020204" pitchFamily="34" charset="0"/>
              </a:rPr>
              <a:t>Required pursuant to Housing Element Programs, State regulations and court order</a:t>
            </a:r>
          </a:p>
          <a:p>
            <a:r>
              <a:rPr lang="en-US" dirty="0">
                <a:solidFill>
                  <a:srgbClr val="000082"/>
                </a:solidFill>
                <a:latin typeface="Arial" panose="020B0604020202020204" pitchFamily="34" charset="0"/>
                <a:cs typeface="Arial" panose="020B0604020202020204" pitchFamily="34" charset="0"/>
              </a:rPr>
              <a:t>Requires final action from the Board of Supervisors per the Fresno County Zoning Ordinance and State Planning Law</a:t>
            </a:r>
          </a:p>
        </p:txBody>
      </p:sp>
    </p:spTree>
    <p:extLst>
      <p:ext uri="{BB962C8B-B14F-4D97-AF65-F5344CB8AC3E}">
        <p14:creationId xmlns:p14="http://schemas.microsoft.com/office/powerpoint/2010/main" val="1524296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DCD4C-032F-48D7-9BFC-4FB86CE32EB1}"/>
              </a:ext>
            </a:extLst>
          </p:cNvPr>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r>
              <a:rPr lang="en-US" dirty="0">
                <a:solidFill>
                  <a:srgbClr val="000082"/>
                </a:solidFill>
                <a:latin typeface="Arial" panose="020B0604020202020204" pitchFamily="34" charset="0"/>
                <a:cs typeface="Arial" panose="020B0604020202020204" pitchFamily="34" charset="0"/>
              </a:rPr>
              <a:t>Background</a:t>
            </a:r>
          </a:p>
        </p:txBody>
      </p:sp>
      <p:sp>
        <p:nvSpPr>
          <p:cNvPr id="3" name="Content Placeholder 2">
            <a:extLst>
              <a:ext uri="{FF2B5EF4-FFF2-40B4-BE49-F238E27FC236}">
                <a16:creationId xmlns:a16="http://schemas.microsoft.com/office/drawing/2014/main" id="{2D167167-5977-4E04-AF64-5133AC5B0329}"/>
              </a:ext>
            </a:extLst>
          </p:cNvPr>
          <p:cNvSpPr>
            <a:spLocks noGrp="1"/>
          </p:cNvSpPr>
          <p:nvPr>
            <p:ph idx="1"/>
          </p:nvPr>
        </p:nvSpPr>
        <p:spPr>
          <a:xfrm>
            <a:off x="914400" y="1844824"/>
            <a:ext cx="10363200" cy="4251176"/>
          </a:xfrm>
        </p:spPr>
        <p:txBody>
          <a:bodyPr/>
          <a:lstStyle/>
          <a:p>
            <a:r>
              <a:rPr lang="en-US" dirty="0">
                <a:solidFill>
                  <a:srgbClr val="000082"/>
                </a:solidFill>
                <a:latin typeface="Arial" panose="020B0604020202020204" pitchFamily="34" charset="0"/>
                <a:cs typeface="Arial" panose="020B0604020202020204" pitchFamily="34" charset="0"/>
              </a:rPr>
              <a:t>Fifth-Cycle Housing Element adopted by Board on March 15, 2016</a:t>
            </a:r>
          </a:p>
          <a:p>
            <a:r>
              <a:rPr lang="en-US" dirty="0">
                <a:solidFill>
                  <a:srgbClr val="000082"/>
                </a:solidFill>
                <a:latin typeface="Arial" panose="020B0604020202020204" pitchFamily="34" charset="0"/>
                <a:cs typeface="Arial" panose="020B0604020202020204" pitchFamily="34" charset="0"/>
              </a:rPr>
              <a:t>Proposed changes would address certain programs imposed by the California Department of Housing and Community Development</a:t>
            </a:r>
          </a:p>
          <a:p>
            <a:r>
              <a:rPr lang="en-US" dirty="0">
                <a:solidFill>
                  <a:srgbClr val="000082"/>
                </a:solidFill>
                <a:latin typeface="Arial" panose="020B0604020202020204" pitchFamily="34" charset="0"/>
                <a:cs typeface="Arial" panose="020B0604020202020204" pitchFamily="34" charset="0"/>
              </a:rPr>
              <a:t>Changes included Employee and Farmworker Housing</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4121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DCD4C-032F-48D7-9BFC-4FB86CE32EB1}"/>
              </a:ext>
            </a:extLst>
          </p:cNvPr>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r>
              <a:rPr lang="en-US" dirty="0">
                <a:solidFill>
                  <a:srgbClr val="000082"/>
                </a:solidFill>
                <a:latin typeface="Arial" panose="020B0604020202020204" pitchFamily="34" charset="0"/>
                <a:cs typeface="Arial" panose="020B0604020202020204" pitchFamily="34" charset="0"/>
              </a:rPr>
              <a:t>Proposed Changes</a:t>
            </a:r>
          </a:p>
        </p:txBody>
      </p:sp>
      <p:sp>
        <p:nvSpPr>
          <p:cNvPr id="3" name="Content Placeholder 2">
            <a:extLst>
              <a:ext uri="{FF2B5EF4-FFF2-40B4-BE49-F238E27FC236}">
                <a16:creationId xmlns:a16="http://schemas.microsoft.com/office/drawing/2014/main" id="{2D167167-5977-4E04-AF64-5133AC5B0329}"/>
              </a:ext>
            </a:extLst>
          </p:cNvPr>
          <p:cNvSpPr>
            <a:spLocks noGrp="1"/>
          </p:cNvSpPr>
          <p:nvPr>
            <p:ph idx="1"/>
          </p:nvPr>
        </p:nvSpPr>
        <p:spPr>
          <a:xfrm>
            <a:off x="914400" y="1844824"/>
            <a:ext cx="10363200" cy="4251176"/>
          </a:xfrm>
        </p:spPr>
        <p:txBody>
          <a:bodyPr/>
          <a:lstStyle/>
          <a:p>
            <a:r>
              <a:rPr lang="en-US" dirty="0">
                <a:solidFill>
                  <a:srgbClr val="000082"/>
                </a:solidFill>
                <a:latin typeface="Arial" panose="020B0604020202020204" pitchFamily="34" charset="0"/>
                <a:cs typeface="Arial" panose="020B0604020202020204" pitchFamily="34" charset="0"/>
              </a:rPr>
              <a:t>Modify the Zoning Ordinance text to </a:t>
            </a:r>
            <a:r>
              <a:rPr lang="en-US" dirty="0" err="1">
                <a:solidFill>
                  <a:srgbClr val="000082"/>
                </a:solidFill>
                <a:latin typeface="Arial" panose="020B0604020202020204" pitchFamily="34" charset="0"/>
                <a:cs typeface="Arial" panose="020B0604020202020204" pitchFamily="34" charset="0"/>
              </a:rPr>
              <a:t>to</a:t>
            </a:r>
            <a:r>
              <a:rPr lang="en-US" dirty="0">
                <a:solidFill>
                  <a:srgbClr val="000082"/>
                </a:solidFill>
                <a:latin typeface="Arial" panose="020B0604020202020204" pitchFamily="34" charset="0"/>
                <a:cs typeface="Arial" panose="020B0604020202020204" pitchFamily="34" charset="0"/>
              </a:rPr>
              <a:t> address programs identified in the 5th Cycle Housing Element (Program 10), recent litigation, and state mandated modifications related to Health and Safety Code Sections 17008, 17021.5, 17021.6 and 17021.8 related to employee and farmworker housing.</a:t>
            </a:r>
          </a:p>
        </p:txBody>
      </p:sp>
    </p:spTree>
    <p:extLst>
      <p:ext uri="{BB962C8B-B14F-4D97-AF65-F5344CB8AC3E}">
        <p14:creationId xmlns:p14="http://schemas.microsoft.com/office/powerpoint/2010/main" val="2166632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CF054-A881-4576-8B36-019CD028809C}"/>
              </a:ext>
            </a:extLst>
          </p:cNvPr>
          <p:cNvSpPr>
            <a:spLocks noGrp="1"/>
          </p:cNvSpPr>
          <p:nvPr>
            <p:ph type="title"/>
          </p:nvPr>
        </p:nvSpPr>
        <p:spPr/>
        <p:txBody>
          <a:bodyPr/>
          <a:lstStyle/>
          <a:p>
            <a:r>
              <a:rPr lang="en-US" sz="3200" dirty="0">
                <a:latin typeface="Arial" panose="020B0604020202020204" pitchFamily="34" charset="0"/>
                <a:cs typeface="Arial" panose="020B0604020202020204" pitchFamily="34" charset="0"/>
              </a:rPr>
              <a:t>2015 Farmworker Housing Changes vs. 2021 Proposal</a:t>
            </a:r>
          </a:p>
        </p:txBody>
      </p:sp>
      <p:sp>
        <p:nvSpPr>
          <p:cNvPr id="3" name="Text Placeholder 2">
            <a:extLst>
              <a:ext uri="{FF2B5EF4-FFF2-40B4-BE49-F238E27FC236}">
                <a16:creationId xmlns:a16="http://schemas.microsoft.com/office/drawing/2014/main" id="{AEA9B810-B8C3-4AC3-88FB-DA0A428F6E87}"/>
              </a:ext>
            </a:extLst>
          </p:cNvPr>
          <p:cNvSpPr>
            <a:spLocks noGrp="1"/>
          </p:cNvSpPr>
          <p:nvPr>
            <p:ph type="body" idx="1"/>
          </p:nvPr>
        </p:nvSpPr>
        <p:spPr>
          <a:xfrm>
            <a:off x="617226" y="1988840"/>
            <a:ext cx="5386917" cy="639762"/>
          </a:xfrm>
        </p:spPr>
        <p:txBody>
          <a:bodyPr/>
          <a:lstStyle/>
          <a:p>
            <a:r>
              <a:rPr lang="en-US" dirty="0"/>
              <a:t>AT 371 adopted December 8, 2015</a:t>
            </a:r>
          </a:p>
          <a:p>
            <a:endParaRPr lang="en-US" dirty="0"/>
          </a:p>
        </p:txBody>
      </p:sp>
      <p:graphicFrame>
        <p:nvGraphicFramePr>
          <p:cNvPr id="7" name="Table 7">
            <a:extLst>
              <a:ext uri="{FF2B5EF4-FFF2-40B4-BE49-F238E27FC236}">
                <a16:creationId xmlns:a16="http://schemas.microsoft.com/office/drawing/2014/main" id="{6C1DBC6C-9FDD-4AE5-ADB8-9EFDF08584A6}"/>
              </a:ext>
            </a:extLst>
          </p:cNvPr>
          <p:cNvGraphicFramePr>
            <a:graphicFrameLocks noGrp="1"/>
          </p:cNvGraphicFramePr>
          <p:nvPr>
            <p:ph sz="half" idx="2"/>
            <p:extLst>
              <p:ext uri="{D42A27DB-BD31-4B8C-83A1-F6EECF244321}">
                <p14:modId xmlns:p14="http://schemas.microsoft.com/office/powerpoint/2010/main" val="726646682"/>
              </p:ext>
            </p:extLst>
          </p:nvPr>
        </p:nvGraphicFramePr>
        <p:xfrm>
          <a:off x="609600" y="2174875"/>
          <a:ext cx="5386388" cy="4414520"/>
        </p:xfrm>
        <a:graphic>
          <a:graphicData uri="http://schemas.openxmlformats.org/drawingml/2006/table">
            <a:tbl>
              <a:tblPr firstRow="1" bandRow="1">
                <a:tableStyleId>{073A0DAA-6AF3-43AB-8588-CEC1D06C72B9}</a:tableStyleId>
              </a:tblPr>
              <a:tblGrid>
                <a:gridCol w="5386388">
                  <a:extLst>
                    <a:ext uri="{9D8B030D-6E8A-4147-A177-3AD203B41FA5}">
                      <a16:colId xmlns:a16="http://schemas.microsoft.com/office/drawing/2014/main" val="3662321646"/>
                    </a:ext>
                  </a:extLst>
                </a:gridCol>
              </a:tblGrid>
              <a:tr h="370840">
                <a:tc>
                  <a:txBody>
                    <a:bodyPr/>
                    <a:lstStyle/>
                    <a:p>
                      <a:r>
                        <a:rPr lang="en-US" dirty="0"/>
                        <a:t>For 4</a:t>
                      </a:r>
                      <a:r>
                        <a:rPr lang="en-US" baseline="30000" dirty="0"/>
                        <a:t>th</a:t>
                      </a:r>
                      <a:r>
                        <a:rPr lang="en-US" dirty="0"/>
                        <a:t> and 5</a:t>
                      </a:r>
                      <a:r>
                        <a:rPr lang="en-US" baseline="30000" dirty="0"/>
                        <a:t>th</a:t>
                      </a:r>
                      <a:r>
                        <a:rPr lang="en-US" dirty="0"/>
                        <a:t> Cycle Housing Element:</a:t>
                      </a:r>
                    </a:p>
                  </a:txBody>
                  <a:tcPr/>
                </a:tc>
                <a:extLst>
                  <a:ext uri="{0D108BD9-81ED-4DB2-BD59-A6C34878D82A}">
                    <a16:rowId xmlns:a16="http://schemas.microsoft.com/office/drawing/2014/main" val="410873278"/>
                  </a:ext>
                </a:extLst>
              </a:tr>
              <a:tr h="370840">
                <a:tc>
                  <a:txBody>
                    <a:bodyPr/>
                    <a:lstStyle/>
                    <a:p>
                      <a:r>
                        <a:rPr lang="en-US" dirty="0"/>
                        <a:t>Temporary Farmworker Housing includes tents</a:t>
                      </a:r>
                    </a:p>
                  </a:txBody>
                  <a:tcPr/>
                </a:tc>
                <a:extLst>
                  <a:ext uri="{0D108BD9-81ED-4DB2-BD59-A6C34878D82A}">
                    <a16:rowId xmlns:a16="http://schemas.microsoft.com/office/drawing/2014/main" val="3390459922"/>
                  </a:ext>
                </a:extLst>
              </a:tr>
              <a:tr h="370840">
                <a:tc>
                  <a:txBody>
                    <a:bodyPr/>
                    <a:lstStyle/>
                    <a:p>
                      <a:r>
                        <a:rPr lang="en-US" dirty="0"/>
                        <a:t>Definition of Farmworker Dwelling Unit</a:t>
                      </a:r>
                    </a:p>
                  </a:txBody>
                  <a:tcPr/>
                </a:tc>
                <a:extLst>
                  <a:ext uri="{0D108BD9-81ED-4DB2-BD59-A6C34878D82A}">
                    <a16:rowId xmlns:a16="http://schemas.microsoft.com/office/drawing/2014/main" val="350992841"/>
                  </a:ext>
                </a:extLst>
              </a:tr>
              <a:tr h="370840">
                <a:tc>
                  <a:txBody>
                    <a:bodyPr/>
                    <a:lstStyle/>
                    <a:p>
                      <a:r>
                        <a:rPr lang="en-US" dirty="0"/>
                        <a:t>Limits Farmworker Housing Unit to AE and AL Zone Districts only</a:t>
                      </a:r>
                    </a:p>
                  </a:txBody>
                  <a:tcPr/>
                </a:tc>
                <a:extLst>
                  <a:ext uri="{0D108BD9-81ED-4DB2-BD59-A6C34878D82A}">
                    <a16:rowId xmlns:a16="http://schemas.microsoft.com/office/drawing/2014/main" val="2651441584"/>
                  </a:ext>
                </a:extLst>
              </a:tr>
              <a:tr h="370840">
                <a:tc>
                  <a:txBody>
                    <a:bodyPr/>
                    <a:lstStyle/>
                    <a:p>
                      <a:r>
                        <a:rPr lang="en-US" dirty="0"/>
                        <a:t>Density for Temporary Farmworker Housing not clearly defined</a:t>
                      </a:r>
                    </a:p>
                  </a:txBody>
                  <a:tcPr/>
                </a:tc>
                <a:extLst>
                  <a:ext uri="{0D108BD9-81ED-4DB2-BD59-A6C34878D82A}">
                    <a16:rowId xmlns:a16="http://schemas.microsoft.com/office/drawing/2014/main" val="722246464"/>
                  </a:ext>
                </a:extLst>
              </a:tr>
              <a:tr h="370840">
                <a:tc>
                  <a:txBody>
                    <a:bodyPr/>
                    <a:lstStyle/>
                    <a:p>
                      <a:r>
                        <a:rPr lang="en-US" dirty="0"/>
                        <a:t>Employed as a Farmworker in a commercial Farming Operation</a:t>
                      </a:r>
                    </a:p>
                  </a:txBody>
                  <a:tcPr/>
                </a:tc>
                <a:extLst>
                  <a:ext uri="{0D108BD9-81ED-4DB2-BD59-A6C34878D82A}">
                    <a16:rowId xmlns:a16="http://schemas.microsoft.com/office/drawing/2014/main" val="4017242709"/>
                  </a:ext>
                </a:extLst>
              </a:tr>
              <a:tr h="370840">
                <a:tc>
                  <a:txBody>
                    <a:bodyPr/>
                    <a:lstStyle/>
                    <a:p>
                      <a:r>
                        <a:rPr lang="en-US" dirty="0"/>
                        <a:t>Density vagueness for Farmworker Housing Complexes</a:t>
                      </a:r>
                    </a:p>
                  </a:txBody>
                  <a:tcPr/>
                </a:tc>
                <a:extLst>
                  <a:ext uri="{0D108BD9-81ED-4DB2-BD59-A6C34878D82A}">
                    <a16:rowId xmlns:a16="http://schemas.microsoft.com/office/drawing/2014/main" val="746155893"/>
                  </a:ext>
                </a:extLst>
              </a:tr>
              <a:tr h="370840">
                <a:tc>
                  <a:txBody>
                    <a:bodyPr/>
                    <a:lstStyle/>
                    <a:p>
                      <a:r>
                        <a:rPr lang="en-US" dirty="0"/>
                        <a:t>Building Height utilizes R-2 Standards</a:t>
                      </a:r>
                    </a:p>
                  </a:txBody>
                  <a:tcPr/>
                </a:tc>
                <a:extLst>
                  <a:ext uri="{0D108BD9-81ED-4DB2-BD59-A6C34878D82A}">
                    <a16:rowId xmlns:a16="http://schemas.microsoft.com/office/drawing/2014/main" val="3102542949"/>
                  </a:ext>
                </a:extLst>
              </a:tr>
              <a:tr h="370840">
                <a:tc>
                  <a:txBody>
                    <a:bodyPr/>
                    <a:lstStyle/>
                    <a:p>
                      <a:r>
                        <a:rPr lang="en-US" dirty="0"/>
                        <a:t>Setbacks include 200-foot limitation next to residential properties</a:t>
                      </a:r>
                    </a:p>
                  </a:txBody>
                  <a:tcPr/>
                </a:tc>
                <a:extLst>
                  <a:ext uri="{0D108BD9-81ED-4DB2-BD59-A6C34878D82A}">
                    <a16:rowId xmlns:a16="http://schemas.microsoft.com/office/drawing/2014/main" val="705195742"/>
                  </a:ext>
                </a:extLst>
              </a:tr>
            </a:tbl>
          </a:graphicData>
        </a:graphic>
      </p:graphicFrame>
      <p:sp>
        <p:nvSpPr>
          <p:cNvPr id="5" name="Text Placeholder 4">
            <a:extLst>
              <a:ext uri="{FF2B5EF4-FFF2-40B4-BE49-F238E27FC236}">
                <a16:creationId xmlns:a16="http://schemas.microsoft.com/office/drawing/2014/main" id="{2EF3634B-8C8B-4238-9BF0-F5C8544E57C9}"/>
              </a:ext>
            </a:extLst>
          </p:cNvPr>
          <p:cNvSpPr>
            <a:spLocks noGrp="1"/>
          </p:cNvSpPr>
          <p:nvPr>
            <p:ph type="body" sz="quarter" idx="3"/>
          </p:nvPr>
        </p:nvSpPr>
        <p:spPr/>
        <p:txBody>
          <a:bodyPr/>
          <a:lstStyle/>
          <a:p>
            <a:r>
              <a:rPr lang="en-US" dirty="0"/>
              <a:t>July 15, 2021 – AT 381 (proposed)</a:t>
            </a:r>
          </a:p>
        </p:txBody>
      </p:sp>
      <p:graphicFrame>
        <p:nvGraphicFramePr>
          <p:cNvPr id="8" name="Table 8">
            <a:extLst>
              <a:ext uri="{FF2B5EF4-FFF2-40B4-BE49-F238E27FC236}">
                <a16:creationId xmlns:a16="http://schemas.microsoft.com/office/drawing/2014/main" id="{83CF695B-9F0A-40A4-B9F6-24C583DE7998}"/>
              </a:ext>
            </a:extLst>
          </p:cNvPr>
          <p:cNvGraphicFramePr>
            <a:graphicFrameLocks noGrp="1"/>
          </p:cNvGraphicFramePr>
          <p:nvPr>
            <p:ph sz="quarter" idx="4"/>
            <p:extLst>
              <p:ext uri="{D42A27DB-BD31-4B8C-83A1-F6EECF244321}">
                <p14:modId xmlns:p14="http://schemas.microsoft.com/office/powerpoint/2010/main" val="4064318283"/>
              </p:ext>
            </p:extLst>
          </p:nvPr>
        </p:nvGraphicFramePr>
        <p:xfrm>
          <a:off x="6192838" y="2174875"/>
          <a:ext cx="5389562" cy="4414520"/>
        </p:xfrm>
        <a:graphic>
          <a:graphicData uri="http://schemas.openxmlformats.org/drawingml/2006/table">
            <a:tbl>
              <a:tblPr firstRow="1" bandRow="1">
                <a:tableStyleId>{21E4AEA4-8DFA-4A89-87EB-49C32662AFE0}</a:tableStyleId>
              </a:tblPr>
              <a:tblGrid>
                <a:gridCol w="5389562">
                  <a:extLst>
                    <a:ext uri="{9D8B030D-6E8A-4147-A177-3AD203B41FA5}">
                      <a16:colId xmlns:a16="http://schemas.microsoft.com/office/drawing/2014/main" val="3983158399"/>
                    </a:ext>
                  </a:extLst>
                </a:gridCol>
              </a:tblGrid>
              <a:tr h="370840">
                <a:tc>
                  <a:txBody>
                    <a:bodyPr/>
                    <a:lstStyle/>
                    <a:p>
                      <a:r>
                        <a:rPr lang="en-US" dirty="0"/>
                        <a:t>Changes Proposed to Date:</a:t>
                      </a:r>
                    </a:p>
                  </a:txBody>
                  <a:tcPr/>
                </a:tc>
                <a:extLst>
                  <a:ext uri="{0D108BD9-81ED-4DB2-BD59-A6C34878D82A}">
                    <a16:rowId xmlns:a16="http://schemas.microsoft.com/office/drawing/2014/main" val="673190311"/>
                  </a:ext>
                </a:extLst>
              </a:tr>
              <a:tr h="370840">
                <a:tc>
                  <a:txBody>
                    <a:bodyPr/>
                    <a:lstStyle/>
                    <a:p>
                      <a:r>
                        <a:rPr lang="en-US" dirty="0"/>
                        <a:t>Removes tents as a housing type</a:t>
                      </a:r>
                    </a:p>
                  </a:txBody>
                  <a:tcPr/>
                </a:tc>
                <a:extLst>
                  <a:ext uri="{0D108BD9-81ED-4DB2-BD59-A6C34878D82A}">
                    <a16:rowId xmlns:a16="http://schemas.microsoft.com/office/drawing/2014/main" val="382689867"/>
                  </a:ext>
                </a:extLst>
              </a:tr>
              <a:tr h="370840">
                <a:tc>
                  <a:txBody>
                    <a:bodyPr/>
                    <a:lstStyle/>
                    <a:p>
                      <a:r>
                        <a:rPr lang="en-US" dirty="0"/>
                        <a:t>Deletes Definition</a:t>
                      </a:r>
                    </a:p>
                  </a:txBody>
                  <a:tcPr/>
                </a:tc>
                <a:extLst>
                  <a:ext uri="{0D108BD9-81ED-4DB2-BD59-A6C34878D82A}">
                    <a16:rowId xmlns:a16="http://schemas.microsoft.com/office/drawing/2014/main" val="4244308476"/>
                  </a:ext>
                </a:extLst>
              </a:tr>
              <a:tr h="370840">
                <a:tc>
                  <a:txBody>
                    <a:bodyPr/>
                    <a:lstStyle/>
                    <a:p>
                      <a:r>
                        <a:rPr lang="en-US" dirty="0"/>
                        <a:t>Expands to </a:t>
                      </a:r>
                      <a:r>
                        <a:rPr lang="pt-BR" dirty="0"/>
                        <a:t>R-A, R-1-A, R-R, R-1-A, R-1-AH, R-1-E, R-1-EH, AE, AL and O Districts</a:t>
                      </a:r>
                      <a:endParaRPr lang="en-US" dirty="0"/>
                    </a:p>
                  </a:txBody>
                  <a:tcPr/>
                </a:tc>
                <a:extLst>
                  <a:ext uri="{0D108BD9-81ED-4DB2-BD59-A6C34878D82A}">
                    <a16:rowId xmlns:a16="http://schemas.microsoft.com/office/drawing/2014/main" val="1821953920"/>
                  </a:ext>
                </a:extLst>
              </a:tr>
              <a:tr h="370840">
                <a:tc>
                  <a:txBody>
                    <a:bodyPr/>
                    <a:lstStyle/>
                    <a:p>
                      <a:r>
                        <a:rPr lang="en-US" dirty="0"/>
                        <a:t>Defines density per Local Area Management Program</a:t>
                      </a:r>
                    </a:p>
                    <a:p>
                      <a:r>
                        <a:rPr lang="en-US" dirty="0"/>
                        <a:t>(LAMP)</a:t>
                      </a:r>
                    </a:p>
                  </a:txBody>
                  <a:tcPr/>
                </a:tc>
                <a:extLst>
                  <a:ext uri="{0D108BD9-81ED-4DB2-BD59-A6C34878D82A}">
                    <a16:rowId xmlns:a16="http://schemas.microsoft.com/office/drawing/2014/main" val="2351791945"/>
                  </a:ext>
                </a:extLst>
              </a:tr>
              <a:tr h="370840">
                <a:tc>
                  <a:txBody>
                    <a:bodyPr/>
                    <a:lstStyle/>
                    <a:p>
                      <a:r>
                        <a:rPr lang="en-US" dirty="0"/>
                        <a:t>Occupants must be employed in an agricultural operation/part of that worker’s family or household</a:t>
                      </a:r>
                    </a:p>
                  </a:txBody>
                  <a:tcPr/>
                </a:tc>
                <a:extLst>
                  <a:ext uri="{0D108BD9-81ED-4DB2-BD59-A6C34878D82A}">
                    <a16:rowId xmlns:a16="http://schemas.microsoft.com/office/drawing/2014/main" val="1443746787"/>
                  </a:ext>
                </a:extLst>
              </a:tr>
              <a:tr h="370840">
                <a:tc>
                  <a:txBody>
                    <a:bodyPr/>
                    <a:lstStyle/>
                    <a:p>
                      <a:r>
                        <a:rPr lang="en-US" dirty="0"/>
                        <a:t>Limits density to underlying Zone District or LAMP</a:t>
                      </a:r>
                    </a:p>
                  </a:txBody>
                  <a:tcPr/>
                </a:tc>
                <a:extLst>
                  <a:ext uri="{0D108BD9-81ED-4DB2-BD59-A6C34878D82A}">
                    <a16:rowId xmlns:a16="http://schemas.microsoft.com/office/drawing/2014/main" val="3442613285"/>
                  </a:ext>
                </a:extLst>
              </a:tr>
              <a:tr h="370840">
                <a:tc>
                  <a:txBody>
                    <a:bodyPr/>
                    <a:lstStyle/>
                    <a:p>
                      <a:r>
                        <a:rPr lang="en-US" dirty="0"/>
                        <a:t>Building height per underlying Zone District</a:t>
                      </a:r>
                    </a:p>
                  </a:txBody>
                  <a:tcPr/>
                </a:tc>
                <a:extLst>
                  <a:ext uri="{0D108BD9-81ED-4DB2-BD59-A6C34878D82A}">
                    <a16:rowId xmlns:a16="http://schemas.microsoft.com/office/drawing/2014/main" val="1909295933"/>
                  </a:ext>
                </a:extLst>
              </a:tr>
              <a:tr h="370840">
                <a:tc>
                  <a:txBody>
                    <a:bodyPr/>
                    <a:lstStyle/>
                    <a:p>
                      <a:r>
                        <a:rPr lang="en-US" dirty="0"/>
                        <a:t>Removes 200-foot limitation</a:t>
                      </a:r>
                    </a:p>
                    <a:p>
                      <a:endParaRPr lang="en-US" dirty="0"/>
                    </a:p>
                  </a:txBody>
                  <a:tcPr/>
                </a:tc>
                <a:extLst>
                  <a:ext uri="{0D108BD9-81ED-4DB2-BD59-A6C34878D82A}">
                    <a16:rowId xmlns:a16="http://schemas.microsoft.com/office/drawing/2014/main" val="3406201586"/>
                  </a:ext>
                </a:extLst>
              </a:tr>
            </a:tbl>
          </a:graphicData>
        </a:graphic>
      </p:graphicFrame>
    </p:spTree>
    <p:extLst>
      <p:ext uri="{BB962C8B-B14F-4D97-AF65-F5344CB8AC3E}">
        <p14:creationId xmlns:p14="http://schemas.microsoft.com/office/powerpoint/2010/main" val="4003420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CF054-A881-4576-8B36-019CD028809C}"/>
              </a:ext>
            </a:extLst>
          </p:cNvPr>
          <p:cNvSpPr>
            <a:spLocks noGrp="1"/>
          </p:cNvSpPr>
          <p:nvPr>
            <p:ph type="title"/>
          </p:nvPr>
        </p:nvSpPr>
        <p:spPr/>
        <p:txBody>
          <a:bodyPr/>
          <a:lstStyle/>
          <a:p>
            <a:r>
              <a:rPr lang="en-US" sz="3200" dirty="0">
                <a:latin typeface="Arial" panose="020B0604020202020204" pitchFamily="34" charset="0"/>
                <a:cs typeface="Arial" panose="020B0604020202020204" pitchFamily="34" charset="0"/>
              </a:rPr>
              <a:t>Comparison of Changes Continued</a:t>
            </a:r>
          </a:p>
        </p:txBody>
      </p:sp>
      <p:sp>
        <p:nvSpPr>
          <p:cNvPr id="3" name="Text Placeholder 2">
            <a:extLst>
              <a:ext uri="{FF2B5EF4-FFF2-40B4-BE49-F238E27FC236}">
                <a16:creationId xmlns:a16="http://schemas.microsoft.com/office/drawing/2014/main" id="{AEA9B810-B8C3-4AC3-88FB-DA0A428F6E87}"/>
              </a:ext>
            </a:extLst>
          </p:cNvPr>
          <p:cNvSpPr>
            <a:spLocks noGrp="1"/>
          </p:cNvSpPr>
          <p:nvPr>
            <p:ph type="body" idx="1"/>
          </p:nvPr>
        </p:nvSpPr>
        <p:spPr/>
        <p:txBody>
          <a:bodyPr/>
          <a:lstStyle/>
          <a:p>
            <a:r>
              <a:rPr lang="en-US" dirty="0"/>
              <a:t>AT 371 adopted December 8, 2015</a:t>
            </a:r>
          </a:p>
        </p:txBody>
      </p:sp>
      <p:graphicFrame>
        <p:nvGraphicFramePr>
          <p:cNvPr id="7" name="Table 7">
            <a:extLst>
              <a:ext uri="{FF2B5EF4-FFF2-40B4-BE49-F238E27FC236}">
                <a16:creationId xmlns:a16="http://schemas.microsoft.com/office/drawing/2014/main" id="{6C1DBC6C-9FDD-4AE5-ADB8-9EFDF08584A6}"/>
              </a:ext>
            </a:extLst>
          </p:cNvPr>
          <p:cNvGraphicFramePr>
            <a:graphicFrameLocks noGrp="1"/>
          </p:cNvGraphicFramePr>
          <p:nvPr>
            <p:ph sz="half" idx="2"/>
            <p:extLst>
              <p:ext uri="{D42A27DB-BD31-4B8C-83A1-F6EECF244321}">
                <p14:modId xmlns:p14="http://schemas.microsoft.com/office/powerpoint/2010/main" val="1891691231"/>
              </p:ext>
            </p:extLst>
          </p:nvPr>
        </p:nvGraphicFramePr>
        <p:xfrm>
          <a:off x="609600" y="2174875"/>
          <a:ext cx="5386388" cy="1925320"/>
        </p:xfrm>
        <a:graphic>
          <a:graphicData uri="http://schemas.openxmlformats.org/drawingml/2006/table">
            <a:tbl>
              <a:tblPr firstRow="1" bandRow="1">
                <a:tableStyleId>{073A0DAA-6AF3-43AB-8588-CEC1D06C72B9}</a:tableStyleId>
              </a:tblPr>
              <a:tblGrid>
                <a:gridCol w="5386388">
                  <a:extLst>
                    <a:ext uri="{9D8B030D-6E8A-4147-A177-3AD203B41FA5}">
                      <a16:colId xmlns:a16="http://schemas.microsoft.com/office/drawing/2014/main" val="3662321646"/>
                    </a:ext>
                  </a:extLst>
                </a:gridCol>
              </a:tblGrid>
              <a:tr h="370840">
                <a:tc>
                  <a:txBody>
                    <a:bodyPr/>
                    <a:lstStyle/>
                    <a:p>
                      <a:r>
                        <a:rPr lang="en-US" dirty="0"/>
                        <a:t>For 4</a:t>
                      </a:r>
                      <a:r>
                        <a:rPr lang="en-US" baseline="30000" dirty="0"/>
                        <a:t>th</a:t>
                      </a:r>
                      <a:r>
                        <a:rPr lang="en-US" dirty="0"/>
                        <a:t> and 5</a:t>
                      </a:r>
                      <a:r>
                        <a:rPr lang="en-US" baseline="30000" dirty="0"/>
                        <a:t>th</a:t>
                      </a:r>
                      <a:r>
                        <a:rPr lang="en-US" dirty="0"/>
                        <a:t> Cycle Housing Element:</a:t>
                      </a:r>
                    </a:p>
                  </a:txBody>
                  <a:tcPr/>
                </a:tc>
                <a:extLst>
                  <a:ext uri="{0D108BD9-81ED-4DB2-BD59-A6C34878D82A}">
                    <a16:rowId xmlns:a16="http://schemas.microsoft.com/office/drawing/2014/main" val="410873278"/>
                  </a:ext>
                </a:extLst>
              </a:tr>
              <a:tr h="370840">
                <a:tc>
                  <a:txBody>
                    <a:bodyPr/>
                    <a:lstStyle/>
                    <a:p>
                      <a:r>
                        <a:rPr lang="en-US" dirty="0"/>
                        <a:t>Parcel where the Farmworker Housing Complex is located shall not be subdivided.</a:t>
                      </a:r>
                    </a:p>
                  </a:txBody>
                  <a:tcPr/>
                </a:tc>
                <a:extLst>
                  <a:ext uri="{0D108BD9-81ED-4DB2-BD59-A6C34878D82A}">
                    <a16:rowId xmlns:a16="http://schemas.microsoft.com/office/drawing/2014/main" val="3390459922"/>
                  </a:ext>
                </a:extLst>
              </a:tr>
              <a:tr h="370840">
                <a:tc>
                  <a:txBody>
                    <a:bodyPr/>
                    <a:lstStyle/>
                    <a:p>
                      <a:r>
                        <a:rPr lang="en-US" dirty="0"/>
                        <a:t>Removal of Farmworker Housing within 90 days if agricultural employment supplying the need for housing is eliminated.</a:t>
                      </a:r>
                    </a:p>
                  </a:txBody>
                  <a:tcPr/>
                </a:tc>
                <a:extLst>
                  <a:ext uri="{0D108BD9-81ED-4DB2-BD59-A6C34878D82A}">
                    <a16:rowId xmlns:a16="http://schemas.microsoft.com/office/drawing/2014/main" val="350992841"/>
                  </a:ext>
                </a:extLst>
              </a:tr>
            </a:tbl>
          </a:graphicData>
        </a:graphic>
      </p:graphicFrame>
      <p:sp>
        <p:nvSpPr>
          <p:cNvPr id="5" name="Text Placeholder 4">
            <a:extLst>
              <a:ext uri="{FF2B5EF4-FFF2-40B4-BE49-F238E27FC236}">
                <a16:creationId xmlns:a16="http://schemas.microsoft.com/office/drawing/2014/main" id="{2EF3634B-8C8B-4238-9BF0-F5C8544E57C9}"/>
              </a:ext>
            </a:extLst>
          </p:cNvPr>
          <p:cNvSpPr>
            <a:spLocks noGrp="1"/>
          </p:cNvSpPr>
          <p:nvPr>
            <p:ph type="body" sz="quarter" idx="3"/>
          </p:nvPr>
        </p:nvSpPr>
        <p:spPr/>
        <p:txBody>
          <a:bodyPr/>
          <a:lstStyle/>
          <a:p>
            <a:r>
              <a:rPr lang="en-US" dirty="0"/>
              <a:t>July 15, 2021 – AT 381 (proposed)</a:t>
            </a:r>
          </a:p>
        </p:txBody>
      </p:sp>
      <p:graphicFrame>
        <p:nvGraphicFramePr>
          <p:cNvPr id="8" name="Table 8">
            <a:extLst>
              <a:ext uri="{FF2B5EF4-FFF2-40B4-BE49-F238E27FC236}">
                <a16:creationId xmlns:a16="http://schemas.microsoft.com/office/drawing/2014/main" id="{83CF695B-9F0A-40A4-B9F6-24C583DE7998}"/>
              </a:ext>
            </a:extLst>
          </p:cNvPr>
          <p:cNvGraphicFramePr>
            <a:graphicFrameLocks noGrp="1"/>
          </p:cNvGraphicFramePr>
          <p:nvPr>
            <p:ph sz="quarter" idx="4"/>
            <p:extLst>
              <p:ext uri="{D42A27DB-BD31-4B8C-83A1-F6EECF244321}">
                <p14:modId xmlns:p14="http://schemas.microsoft.com/office/powerpoint/2010/main" val="4068788218"/>
              </p:ext>
            </p:extLst>
          </p:nvPr>
        </p:nvGraphicFramePr>
        <p:xfrm>
          <a:off x="6192838" y="2174875"/>
          <a:ext cx="5389562" cy="1925320"/>
        </p:xfrm>
        <a:graphic>
          <a:graphicData uri="http://schemas.openxmlformats.org/drawingml/2006/table">
            <a:tbl>
              <a:tblPr firstRow="1" bandRow="1">
                <a:tableStyleId>{21E4AEA4-8DFA-4A89-87EB-49C32662AFE0}</a:tableStyleId>
              </a:tblPr>
              <a:tblGrid>
                <a:gridCol w="5389562">
                  <a:extLst>
                    <a:ext uri="{9D8B030D-6E8A-4147-A177-3AD203B41FA5}">
                      <a16:colId xmlns:a16="http://schemas.microsoft.com/office/drawing/2014/main" val="3983158399"/>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Changes Proposed to Date:</a:t>
                      </a:r>
                    </a:p>
                  </a:txBody>
                  <a:tcPr/>
                </a:tc>
                <a:extLst>
                  <a:ext uri="{0D108BD9-81ED-4DB2-BD59-A6C34878D82A}">
                    <a16:rowId xmlns:a16="http://schemas.microsoft.com/office/drawing/2014/main" val="673190311"/>
                  </a:ext>
                </a:extLst>
              </a:tr>
              <a:tr h="370840">
                <a:tc>
                  <a:txBody>
                    <a:bodyPr/>
                    <a:lstStyle/>
                    <a:p>
                      <a:r>
                        <a:rPr lang="en-US" dirty="0"/>
                        <a:t>The prohibition deleted.</a:t>
                      </a:r>
                    </a:p>
                    <a:p>
                      <a:endParaRPr lang="en-US" dirty="0"/>
                    </a:p>
                  </a:txBody>
                  <a:tcPr/>
                </a:tc>
                <a:extLst>
                  <a:ext uri="{0D108BD9-81ED-4DB2-BD59-A6C34878D82A}">
                    <a16:rowId xmlns:a16="http://schemas.microsoft.com/office/drawing/2014/main" val="382689867"/>
                  </a:ext>
                </a:extLst>
              </a:tr>
              <a:tr h="370840">
                <a:tc>
                  <a:txBody>
                    <a:bodyPr/>
                    <a:lstStyle/>
                    <a:p>
                      <a:r>
                        <a:rPr lang="en-US" dirty="0"/>
                        <a:t>This provision deleted.</a:t>
                      </a:r>
                    </a:p>
                    <a:p>
                      <a:endParaRPr lang="en-US" dirty="0"/>
                    </a:p>
                    <a:p>
                      <a:endParaRPr lang="en-US" dirty="0"/>
                    </a:p>
                  </a:txBody>
                  <a:tcPr/>
                </a:tc>
                <a:extLst>
                  <a:ext uri="{0D108BD9-81ED-4DB2-BD59-A6C34878D82A}">
                    <a16:rowId xmlns:a16="http://schemas.microsoft.com/office/drawing/2014/main" val="4244308476"/>
                  </a:ext>
                </a:extLst>
              </a:tr>
            </a:tbl>
          </a:graphicData>
        </a:graphic>
      </p:graphicFrame>
    </p:spTree>
    <p:extLst>
      <p:ext uri="{BB962C8B-B14F-4D97-AF65-F5344CB8AC3E}">
        <p14:creationId xmlns:p14="http://schemas.microsoft.com/office/powerpoint/2010/main" val="3308854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DCD4C-032F-48D7-9BFC-4FB86CE32EB1}"/>
              </a:ext>
            </a:extLst>
          </p:cNvPr>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r>
              <a:rPr lang="en-US" dirty="0">
                <a:solidFill>
                  <a:srgbClr val="000082"/>
                </a:solidFill>
                <a:latin typeface="Arial" panose="020B0604020202020204" pitchFamily="34" charset="0"/>
                <a:cs typeface="Arial" panose="020B0604020202020204" pitchFamily="34" charset="0"/>
              </a:rPr>
              <a:t>AT No. 381 - Definitions</a:t>
            </a:r>
          </a:p>
        </p:txBody>
      </p:sp>
      <p:sp>
        <p:nvSpPr>
          <p:cNvPr id="3" name="Content Placeholder 2">
            <a:extLst>
              <a:ext uri="{FF2B5EF4-FFF2-40B4-BE49-F238E27FC236}">
                <a16:creationId xmlns:a16="http://schemas.microsoft.com/office/drawing/2014/main" id="{2D167167-5977-4E04-AF64-5133AC5B0329}"/>
              </a:ext>
            </a:extLst>
          </p:cNvPr>
          <p:cNvSpPr>
            <a:spLocks noGrp="1"/>
          </p:cNvSpPr>
          <p:nvPr>
            <p:ph idx="1"/>
          </p:nvPr>
        </p:nvSpPr>
        <p:spPr>
          <a:xfrm>
            <a:off x="914400" y="1844824"/>
            <a:ext cx="10363200" cy="4251176"/>
          </a:xfrm>
        </p:spPr>
        <p:txBody>
          <a:bodyPr/>
          <a:lstStyle/>
          <a:p>
            <a:pPr marL="0" indent="0">
              <a:buNone/>
            </a:pPr>
            <a:r>
              <a:rPr lang="en-US" sz="1800" dirty="0">
                <a:solidFill>
                  <a:srgbClr val="000082"/>
                </a:solidFill>
                <a:latin typeface="Arial" panose="020B0604020202020204" pitchFamily="34" charset="0"/>
                <a:cs typeface="Arial" panose="020B0604020202020204" pitchFamily="34" charset="0"/>
              </a:rPr>
              <a:t>Proposed amendments to Section 803.6 SPECIFIC DEFINITIONS GROUP F </a:t>
            </a:r>
          </a:p>
          <a:p>
            <a:pPr marL="0" indent="0">
              <a:buNone/>
            </a:pPr>
            <a:endParaRPr lang="en-US" sz="1800" dirty="0">
              <a:solidFill>
                <a:srgbClr val="000082"/>
              </a:solidFill>
              <a:latin typeface="Arial" panose="020B0604020202020204" pitchFamily="34" charset="0"/>
              <a:cs typeface="Arial" panose="020B0604020202020204" pitchFamily="34" charset="0"/>
            </a:endParaRPr>
          </a:p>
          <a:p>
            <a:r>
              <a:rPr lang="en-US" sz="1800" dirty="0">
                <a:solidFill>
                  <a:srgbClr val="000082"/>
                </a:solidFill>
                <a:latin typeface="Arial" panose="020B0604020202020204" pitchFamily="34" charset="0"/>
                <a:cs typeface="Arial" panose="020B0604020202020204" pitchFamily="34" charset="0"/>
              </a:rPr>
              <a:t>Rewords or deletes definitions for Employee Housing, Temporary Farmworker Housing, Farmworker Dwelling Units, and Farmworker Housing Complexes.  </a:t>
            </a:r>
          </a:p>
          <a:p>
            <a:pPr marL="0" indent="0">
              <a:buNone/>
            </a:pPr>
            <a:endParaRPr lang="en-US" sz="1800" dirty="0">
              <a:solidFill>
                <a:srgbClr val="000082"/>
              </a:solidFill>
              <a:latin typeface="Arial" panose="020B0604020202020204" pitchFamily="34" charset="0"/>
              <a:cs typeface="Arial" panose="020B0604020202020204" pitchFamily="34" charset="0"/>
            </a:endParaRPr>
          </a:p>
          <a:p>
            <a:r>
              <a:rPr lang="en-US" sz="1800" dirty="0">
                <a:solidFill>
                  <a:srgbClr val="000082"/>
                </a:solidFill>
                <a:latin typeface="Arial" panose="020B0604020202020204" pitchFamily="34" charset="0"/>
                <a:cs typeface="Arial" panose="020B0604020202020204" pitchFamily="34" charset="0"/>
              </a:rPr>
              <a:t>The definition for Farmworker Dwelling Unit is deleted as there is existing redundancy with the definition of Employee Housing.</a:t>
            </a:r>
          </a:p>
          <a:p>
            <a:pPr marL="0" indent="0">
              <a:buNone/>
            </a:pPr>
            <a:endParaRPr lang="en-US" dirty="0">
              <a:solidFill>
                <a:srgbClr val="00008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0585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DCD4C-032F-48D7-9BFC-4FB86CE32EB1}"/>
              </a:ext>
            </a:extLst>
          </p:cNvPr>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r>
              <a:rPr lang="en-US" dirty="0">
                <a:solidFill>
                  <a:srgbClr val="000082"/>
                </a:solidFill>
                <a:latin typeface="Arial" panose="020B0604020202020204" pitchFamily="34" charset="0"/>
                <a:cs typeface="Arial" panose="020B0604020202020204" pitchFamily="34" charset="0"/>
              </a:rPr>
              <a:t>AT No. 381- Changes to AE and AL</a:t>
            </a:r>
          </a:p>
        </p:txBody>
      </p:sp>
      <p:sp>
        <p:nvSpPr>
          <p:cNvPr id="3" name="Content Placeholder 2">
            <a:extLst>
              <a:ext uri="{FF2B5EF4-FFF2-40B4-BE49-F238E27FC236}">
                <a16:creationId xmlns:a16="http://schemas.microsoft.com/office/drawing/2014/main" id="{2D167167-5977-4E04-AF64-5133AC5B0329}"/>
              </a:ext>
            </a:extLst>
          </p:cNvPr>
          <p:cNvSpPr>
            <a:spLocks noGrp="1"/>
          </p:cNvSpPr>
          <p:nvPr>
            <p:ph idx="1"/>
          </p:nvPr>
        </p:nvSpPr>
        <p:spPr>
          <a:xfrm>
            <a:off x="914400" y="1844824"/>
            <a:ext cx="10363200" cy="4251176"/>
          </a:xfrm>
        </p:spPr>
        <p:txBody>
          <a:bodyPr/>
          <a:lstStyle/>
          <a:p>
            <a:pPr marL="0" indent="0">
              <a:buNone/>
            </a:pPr>
            <a:r>
              <a:rPr lang="en-US" sz="1800" u="sng" dirty="0">
                <a:solidFill>
                  <a:srgbClr val="000082"/>
                </a:solidFill>
                <a:latin typeface="Arial" panose="020B0604020202020204" pitchFamily="34" charset="0"/>
                <a:cs typeface="Arial" panose="020B0604020202020204" pitchFamily="34" charset="0"/>
              </a:rPr>
              <a:t>Proposed amendment to AE zone district </a:t>
            </a:r>
          </a:p>
          <a:p>
            <a:r>
              <a:rPr lang="en-US" sz="1800" dirty="0">
                <a:solidFill>
                  <a:srgbClr val="000082"/>
                </a:solidFill>
                <a:latin typeface="Arial" panose="020B0604020202020204" pitchFamily="34" charset="0"/>
                <a:cs typeface="Arial" panose="020B0604020202020204" pitchFamily="34" charset="0"/>
              </a:rPr>
              <a:t>Amendment to Section 816 - “AE”- Exclusive Agricultural District - deletes reference to Farmworker Housing Complexes in this zone district.  This is due to the broadening of allowable districts for Farmworker Housing Complexes.</a:t>
            </a:r>
          </a:p>
          <a:p>
            <a:pPr marL="0" indent="0">
              <a:buNone/>
            </a:pPr>
            <a:endParaRPr lang="en-US" sz="1800" dirty="0">
              <a:solidFill>
                <a:srgbClr val="000082"/>
              </a:solidFill>
              <a:latin typeface="Arial" panose="020B0604020202020204" pitchFamily="34" charset="0"/>
              <a:cs typeface="Arial" panose="020B0604020202020204" pitchFamily="34" charset="0"/>
            </a:endParaRPr>
          </a:p>
          <a:p>
            <a:pPr marL="0" indent="0">
              <a:buNone/>
            </a:pPr>
            <a:r>
              <a:rPr lang="en-US" sz="1800" u="sng" dirty="0">
                <a:solidFill>
                  <a:srgbClr val="000082"/>
                </a:solidFill>
                <a:latin typeface="Arial" panose="020B0604020202020204" pitchFamily="34" charset="0"/>
                <a:cs typeface="Arial" panose="020B0604020202020204" pitchFamily="34" charset="0"/>
              </a:rPr>
              <a:t>Proposed amendments to AL zone district</a:t>
            </a:r>
          </a:p>
          <a:p>
            <a:r>
              <a:rPr lang="en-US" sz="1800" dirty="0">
                <a:solidFill>
                  <a:srgbClr val="000082"/>
                </a:solidFill>
                <a:latin typeface="Arial" panose="020B0604020202020204" pitchFamily="34" charset="0"/>
                <a:cs typeface="Arial" panose="020B0604020202020204" pitchFamily="34" charset="0"/>
              </a:rPr>
              <a:t>Amendment to Section 817 - “AL” - Limited Agricultural District - deletes reference to Farmworker Dwelling Units in this zone district.  </a:t>
            </a:r>
          </a:p>
          <a:p>
            <a:endParaRPr lang="en-US" sz="1800" dirty="0">
              <a:solidFill>
                <a:srgbClr val="000082"/>
              </a:solidFill>
              <a:latin typeface="Arial" panose="020B0604020202020204" pitchFamily="34" charset="0"/>
              <a:cs typeface="Arial" panose="020B0604020202020204" pitchFamily="34" charset="0"/>
            </a:endParaRPr>
          </a:p>
          <a:p>
            <a:r>
              <a:rPr lang="en-US" sz="1800" dirty="0">
                <a:solidFill>
                  <a:srgbClr val="000082"/>
                </a:solidFill>
                <a:latin typeface="Arial" panose="020B0604020202020204" pitchFamily="34" charset="0"/>
                <a:cs typeface="Arial" panose="020B0604020202020204" pitchFamily="34" charset="0"/>
              </a:rPr>
              <a:t>Amendment to Section 817 - “AL” - Limited Agricultural District - Section 817.1 – deletes reference to Farmworker Housing Complexes in this zone district.  This is due to the broadening of allowable districts for Farmworker Housing Complexes.</a:t>
            </a:r>
          </a:p>
          <a:p>
            <a:pPr marL="0" indent="0">
              <a:buNone/>
            </a:pPr>
            <a:endParaRPr lang="en-US" sz="1800" dirty="0">
              <a:solidFill>
                <a:srgbClr val="00008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9528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DCD4C-032F-48D7-9BFC-4FB86CE32EB1}"/>
              </a:ext>
            </a:extLst>
          </p:cNvPr>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r>
              <a:rPr lang="en-US" dirty="0">
                <a:solidFill>
                  <a:srgbClr val="000082"/>
                </a:solidFill>
                <a:latin typeface="Arial" panose="020B0604020202020204" pitchFamily="34" charset="0"/>
                <a:cs typeface="Arial" panose="020B0604020202020204" pitchFamily="34" charset="0"/>
              </a:rPr>
              <a:t>AT No. 381- Modifications to 855-O</a:t>
            </a:r>
          </a:p>
        </p:txBody>
      </p:sp>
      <p:sp>
        <p:nvSpPr>
          <p:cNvPr id="3" name="Content Placeholder 2">
            <a:extLst>
              <a:ext uri="{FF2B5EF4-FFF2-40B4-BE49-F238E27FC236}">
                <a16:creationId xmlns:a16="http://schemas.microsoft.com/office/drawing/2014/main" id="{2D167167-5977-4E04-AF64-5133AC5B0329}"/>
              </a:ext>
            </a:extLst>
          </p:cNvPr>
          <p:cNvSpPr>
            <a:spLocks noGrp="1"/>
          </p:cNvSpPr>
          <p:nvPr>
            <p:ph idx="1"/>
          </p:nvPr>
        </p:nvSpPr>
        <p:spPr>
          <a:xfrm>
            <a:off x="914400" y="1844824"/>
            <a:ext cx="10363200" cy="4752528"/>
          </a:xfrm>
        </p:spPr>
        <p:txBody>
          <a:bodyPr/>
          <a:lstStyle/>
          <a:p>
            <a:pPr marL="0" indent="0">
              <a:buNone/>
            </a:pPr>
            <a:r>
              <a:rPr lang="en-US" sz="1400" u="sng" dirty="0">
                <a:solidFill>
                  <a:srgbClr val="000082"/>
                </a:solidFill>
                <a:latin typeface="Arial" panose="020B0604020202020204" pitchFamily="34" charset="0"/>
                <a:cs typeface="Arial" panose="020B0604020202020204" pitchFamily="34" charset="0"/>
              </a:rPr>
              <a:t>Amend Section 855 – Property Development Standards - Section 855-O - Property Development Standards – Special Regulations to Implement Certain Provisions that are included in the Fifth-Cycle Housing Element</a:t>
            </a:r>
            <a:r>
              <a:rPr lang="en-US" sz="1400" dirty="0">
                <a:solidFill>
                  <a:srgbClr val="000082"/>
                </a:solidFill>
                <a:latin typeface="Arial" panose="020B0604020202020204" pitchFamily="34" charset="0"/>
                <a:cs typeface="Arial" panose="020B0604020202020204" pitchFamily="34" charset="0"/>
              </a:rPr>
              <a:t>:</a:t>
            </a:r>
          </a:p>
          <a:p>
            <a:pPr marL="0" indent="0">
              <a:buNone/>
            </a:pPr>
            <a:endParaRPr lang="en-US" sz="1400" dirty="0">
              <a:solidFill>
                <a:srgbClr val="000082"/>
              </a:solidFill>
              <a:latin typeface="Arial" panose="020B0604020202020204" pitchFamily="34" charset="0"/>
              <a:cs typeface="Arial" panose="020B0604020202020204" pitchFamily="34" charset="0"/>
            </a:endParaRPr>
          </a:p>
          <a:p>
            <a:r>
              <a:rPr lang="en-US" sz="1400" dirty="0">
                <a:solidFill>
                  <a:srgbClr val="000082"/>
                </a:solidFill>
                <a:latin typeface="Arial" panose="020B0604020202020204" pitchFamily="34" charset="0"/>
                <a:cs typeface="Arial" panose="020B0604020202020204" pitchFamily="34" charset="0"/>
              </a:rPr>
              <a:t>Modifies type of allowable units for Temporary Farmworker Housing to remove tents but continue to permit travel trailers and recreational vehicles while establishing a minimum density.  Time limits would continue to be for 90 days and continue to restrict the allowable zone districts to AE and AL only. Employee Housing Act does not address nor require temporary farmworker housing.</a:t>
            </a:r>
          </a:p>
          <a:p>
            <a:pPr marL="0" indent="0">
              <a:buNone/>
            </a:pPr>
            <a:endParaRPr lang="en-US" sz="1400" dirty="0">
              <a:solidFill>
                <a:srgbClr val="000082"/>
              </a:solidFill>
              <a:latin typeface="Arial" panose="020B0604020202020204" pitchFamily="34" charset="0"/>
              <a:cs typeface="Arial" panose="020B0604020202020204" pitchFamily="34" charset="0"/>
            </a:endParaRPr>
          </a:p>
          <a:p>
            <a:r>
              <a:rPr lang="en-US" sz="1400" dirty="0">
                <a:solidFill>
                  <a:srgbClr val="000082"/>
                </a:solidFill>
                <a:latin typeface="Arial" panose="020B0604020202020204" pitchFamily="34" charset="0"/>
                <a:cs typeface="Arial" panose="020B0604020202020204" pitchFamily="34" charset="0"/>
              </a:rPr>
              <a:t>Defines districts which permanent Farmworker Housing Complexes may occur (R-A, R-1-A, R-R, R-1-A, R-1-AH, R-1-E, R-1-EH, AE, AL and O) and makes clarifications.    </a:t>
            </a:r>
          </a:p>
          <a:p>
            <a:pPr marL="0" indent="0">
              <a:buNone/>
            </a:pPr>
            <a:endParaRPr lang="en-US" sz="1400" dirty="0">
              <a:solidFill>
                <a:srgbClr val="000082"/>
              </a:solidFill>
              <a:latin typeface="Arial" panose="020B0604020202020204" pitchFamily="34" charset="0"/>
              <a:cs typeface="Arial" panose="020B0604020202020204" pitchFamily="34" charset="0"/>
            </a:endParaRPr>
          </a:p>
          <a:p>
            <a:r>
              <a:rPr lang="en-US" sz="1400" dirty="0">
                <a:solidFill>
                  <a:srgbClr val="000082"/>
                </a:solidFill>
                <a:latin typeface="Arial" panose="020B0604020202020204" pitchFamily="34" charset="0"/>
                <a:cs typeface="Arial" panose="020B0604020202020204" pitchFamily="34" charset="0"/>
              </a:rPr>
              <a:t>Ties density of Farmworker Housing Complexes to the Local Area Management Plan (LAMP), generally limits development on individual well and septic systems to one unit per two acres unless urban services available.</a:t>
            </a:r>
          </a:p>
          <a:p>
            <a:pPr marL="0" indent="0">
              <a:buNone/>
            </a:pPr>
            <a:endParaRPr lang="en-US" sz="1400" dirty="0">
              <a:solidFill>
                <a:srgbClr val="000082"/>
              </a:solidFill>
              <a:latin typeface="Arial" panose="020B0604020202020204" pitchFamily="34" charset="0"/>
              <a:cs typeface="Arial" panose="020B0604020202020204" pitchFamily="34" charset="0"/>
            </a:endParaRPr>
          </a:p>
          <a:p>
            <a:r>
              <a:rPr lang="en-US" sz="1400" dirty="0">
                <a:solidFill>
                  <a:srgbClr val="000082"/>
                </a:solidFill>
                <a:latin typeface="Arial" panose="020B0604020202020204" pitchFamily="34" charset="0"/>
                <a:cs typeface="Arial" panose="020B0604020202020204" pitchFamily="34" charset="0"/>
              </a:rPr>
              <a:t>Ties the development standards of Farmworker Housing Complexes to the development standards (building setback, building height, and setbacks between structures) to the underlying zone district.</a:t>
            </a:r>
          </a:p>
          <a:p>
            <a:pPr marL="0" indent="0">
              <a:buNone/>
            </a:pPr>
            <a:endParaRPr lang="en-US" sz="1400" dirty="0">
              <a:solidFill>
                <a:srgbClr val="000082"/>
              </a:solidFill>
              <a:latin typeface="Arial" panose="020B0604020202020204" pitchFamily="34" charset="0"/>
              <a:cs typeface="Arial" panose="020B0604020202020204" pitchFamily="34" charset="0"/>
            </a:endParaRPr>
          </a:p>
          <a:p>
            <a:r>
              <a:rPr lang="en-US" sz="1400" dirty="0">
                <a:solidFill>
                  <a:srgbClr val="000082"/>
                </a:solidFill>
                <a:latin typeface="Arial" panose="020B0604020202020204" pitchFamily="34" charset="0"/>
                <a:cs typeface="Arial" panose="020B0604020202020204" pitchFamily="34" charset="0"/>
              </a:rPr>
              <a:t>Deletes removal requirements for Farmworker Housing Complexes based on cessation of on-site agricultural activity.</a:t>
            </a:r>
          </a:p>
          <a:p>
            <a:pPr marL="0" indent="0">
              <a:buNone/>
            </a:pPr>
            <a:endParaRPr lang="en-US" sz="1000" dirty="0">
              <a:solidFill>
                <a:srgbClr val="00008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652776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000" b="0" i="0" u="none" strike="noStrike" cap="none" normalizeH="0" baseline="0" smtClean="0">
            <a:ln>
              <a:noFill/>
            </a:ln>
            <a:solidFill>
              <a:schemeClr val="tx1"/>
            </a:solidFill>
            <a:effectLst/>
            <a:latin typeface="Arial Rounded MT Bold"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000" b="0" i="0" u="none" strike="noStrike" cap="none" normalizeH="0" baseline="0" smtClean="0">
            <a:ln>
              <a:noFill/>
            </a:ln>
            <a:solidFill>
              <a:schemeClr val="tx1"/>
            </a:solidFill>
            <a:effectLst/>
            <a:latin typeface="Arial Rounded MT Bold"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639AC0B034BAD4C9F0F327BE421C22C" ma:contentTypeVersion="10" ma:contentTypeDescription="Create a new document." ma:contentTypeScope="" ma:versionID="c2aeffbb0b89dbbd7efc41ceabb23e3e">
  <xsd:schema xmlns:xsd="http://www.w3.org/2001/XMLSchema" xmlns:xs="http://www.w3.org/2001/XMLSchema" xmlns:p="http://schemas.microsoft.com/office/2006/metadata/properties" xmlns:ns2="88292104-dd8b-439e-bac2-f6c55ae9ee04" xmlns:ns3="b6491903-5d7b-43da-8119-6ca5c50f8029" targetNamespace="http://schemas.microsoft.com/office/2006/metadata/properties" ma:root="true" ma:fieldsID="74be04869c4d19d1b9b48c42aaa873c7" ns2:_="" ns3:_="">
    <xsd:import namespace="88292104-dd8b-439e-bac2-f6c55ae9ee04"/>
    <xsd:import namespace="b6491903-5d7b-43da-8119-6ca5c50f8029"/>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292104-dd8b-439e-bac2-f6c55ae9ee0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8662ea8d-3d95-4996-9f67-876649615d2b"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descriptio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6491903-5d7b-43da-8119-6ca5c50f8029"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3bd2320f-7cca-406c-af36-5054b0268b7c}" ma:internalName="TaxCatchAll" ma:showField="CatchAllData" ma:web="b6491903-5d7b-43da-8119-6ca5c50f802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B7EDD4C-1B32-4B3A-9579-34C2D17E4F01}"/>
</file>

<file path=customXml/itemProps2.xml><?xml version="1.0" encoding="utf-8"?>
<ds:datastoreItem xmlns:ds="http://schemas.openxmlformats.org/officeDocument/2006/customXml" ds:itemID="{EB9C6317-060D-4289-804D-F3B4498DA845}"/>
</file>

<file path=docProps/app.xml><?xml version="1.0" encoding="utf-8"?>
<Properties xmlns="http://schemas.openxmlformats.org/officeDocument/2006/extended-properties" xmlns:vt="http://schemas.openxmlformats.org/officeDocument/2006/docPropsVTypes">
  <Template/>
  <TotalTime>2705</TotalTime>
  <Words>3189</Words>
  <Application>Microsoft Office PowerPoint</Application>
  <PresentationFormat>Widescreen</PresentationFormat>
  <Paragraphs>178</Paragraphs>
  <Slides>16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Arial Rounded MT Bold</vt:lpstr>
      <vt:lpstr>Times New Roman</vt:lpstr>
      <vt:lpstr>Default Design</vt:lpstr>
      <vt:lpstr>PowerPoint Presentation</vt:lpstr>
      <vt:lpstr>AT No. 381</vt:lpstr>
      <vt:lpstr>Background</vt:lpstr>
      <vt:lpstr>Proposed Changes</vt:lpstr>
      <vt:lpstr>2015 Farmworker Housing Changes vs. 2021 Proposal</vt:lpstr>
      <vt:lpstr>Comparison of Changes Continued</vt:lpstr>
      <vt:lpstr>AT No. 381 - Definitions</vt:lpstr>
      <vt:lpstr>AT No. 381- Changes to AE and AL</vt:lpstr>
      <vt:lpstr>AT No. 381- Modifications to 855-O</vt:lpstr>
      <vt:lpstr>Necessary Actions</vt:lpstr>
      <vt:lpstr>PowerPoint Presentation</vt:lpstr>
      <vt:lpstr>PowerPoint Presentation</vt:lpstr>
      <vt:lpstr>PowerPoint Presentation</vt:lpstr>
      <vt:lpstr>PowerPoint Presentation</vt:lpstr>
      <vt:lpstr>PowerPoint Presentation</vt:lpstr>
      <vt:lpstr>PowerPoint Presentation</vt:lpstr>
    </vt:vector>
  </TitlesOfParts>
  <Company>County of Fresno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 Hernandez</dc:creator>
  <cp:lastModifiedBy>Motta, Chris</cp:lastModifiedBy>
  <cp:revision>174</cp:revision>
  <cp:lastPrinted>2021-07-14T23:03:47Z</cp:lastPrinted>
  <dcterms:created xsi:type="dcterms:W3CDTF">2004-04-19T19:39:45Z</dcterms:created>
  <dcterms:modified xsi:type="dcterms:W3CDTF">2021-07-14T23:04:31Z</dcterms:modified>
</cp:coreProperties>
</file>