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6" r:id="rId2"/>
    <p:sldId id="339" r:id="rId3"/>
    <p:sldId id="320" r:id="rId4"/>
    <p:sldId id="322" r:id="rId5"/>
    <p:sldId id="321" r:id="rId6"/>
    <p:sldId id="323" r:id="rId7"/>
    <p:sldId id="333" r:id="rId8"/>
    <p:sldId id="338" r:id="rId9"/>
    <p:sldId id="300" r:id="rId10"/>
    <p:sldId id="335" r:id="rId11"/>
    <p:sldId id="326" r:id="rId12"/>
    <p:sldId id="327" r:id="rId13"/>
    <p:sldId id="319" r:id="rId14"/>
    <p:sldId id="329" r:id="rId15"/>
    <p:sldId id="330" r:id="rId16"/>
    <p:sldId id="331" r:id="rId17"/>
  </p:sldIdLst>
  <p:sldSz cx="12192000" cy="6858000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66FF"/>
    <a:srgbClr val="D9D9D9"/>
    <a:srgbClr val="F2F2F2"/>
    <a:srgbClr val="FF0000"/>
    <a:srgbClr val="A6A6A6"/>
    <a:srgbClr val="000082"/>
    <a:srgbClr val="00CC99"/>
    <a:srgbClr val="BFBFB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641" autoAdjust="0"/>
  </p:normalViewPr>
  <p:slideViewPr>
    <p:cSldViewPr>
      <p:cViewPr varScale="1">
        <p:scale>
          <a:sx n="155" d="100"/>
          <a:sy n="155" d="100"/>
        </p:scale>
        <p:origin x="372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716" y="-84"/>
      </p:cViewPr>
      <p:guideLst>
        <p:guide orient="horz" pos="2904"/>
        <p:guide pos="218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fld id="{E1E6BCF9-3E0B-43CE-B37B-6A2113EE64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71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3700" y="692150"/>
            <a:ext cx="61468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fld id="{DB343B90-F427-4BDA-9268-A9A5DF58FA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911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68769-BB1A-4DD1-8611-EE68D712555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43B90-F427-4BDA-9268-A9A5DF58FAC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686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68769-BB1A-4DD1-8611-EE68D712555D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12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37CD5-EE18-4788-91D6-8BB3C728E2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827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AF644-E73C-4786-A5DA-1FD98050E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02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E54EB-5442-455B-8B75-4E5BBC427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8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50E9C-E24D-4BBF-ACB3-D5BA25D199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07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97C42-4B5C-4067-ABF1-F0C73766E6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77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FEF11-DC12-4217-A9A4-A499509901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525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13E0D-FD13-417C-8DB9-A13E11C735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4658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F9CB7-8FAC-46E5-8E24-9BCC1B3444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38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EB856-80B2-48F9-B378-212936ECEC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39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3EB0C-FED7-4031-A91E-C581596A0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63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0D936-ECB6-4444-AF86-1FDA3430BD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87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934E5A4-DA15-4DC8-9F3E-67C6F866159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Fresno County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765175"/>
            <a:ext cx="6516687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ounty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1"/>
            <a:ext cx="1055688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263352" y="260350"/>
            <a:ext cx="11665296" cy="6324600"/>
          </a:xfrm>
          <a:prstGeom prst="rect">
            <a:avLst/>
          </a:prstGeom>
          <a:noFill/>
          <a:ln w="57150">
            <a:solidFill>
              <a:srgbClr val="004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3124200" y="609600"/>
            <a:ext cx="754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u="sng">
                <a:solidFill>
                  <a:srgbClr val="006600"/>
                </a:solidFill>
                <a:latin typeface="Times New Roman" pitchFamily="18" charset="0"/>
              </a:rPr>
              <a:t>DEPARTMENT of PUBLIC WORKS and PLANNING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159125" y="925513"/>
            <a:ext cx="449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006600"/>
                </a:solidFill>
                <a:latin typeface="Times New Roman" pitchFamily="18" charset="0"/>
              </a:rPr>
              <a:t>DEVELOPMENT SERVICES DIVISION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3792539" y="1628776"/>
            <a:ext cx="4770437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47FF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Arial Black"/>
              </a:rPr>
              <a:t>VA 4106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engineering drawing&#10;&#10;Description automatically generated">
            <a:extLst>
              <a:ext uri="{FF2B5EF4-FFF2-40B4-BE49-F238E27FC236}">
                <a16:creationId xmlns:a16="http://schemas.microsoft.com/office/drawing/2014/main" id="{F848873D-6794-4FBF-BD05-95FE538E5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806871"/>
            <a:ext cx="10905066" cy="324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70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ground, dirt&#10;&#10;Description automatically generated">
            <a:extLst>
              <a:ext uri="{FF2B5EF4-FFF2-40B4-BE49-F238E27FC236}">
                <a16:creationId xmlns:a16="http://schemas.microsoft.com/office/drawing/2014/main" id="{AB0F229E-BE05-431F-81E7-31A8A4ED6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9" y="0"/>
            <a:ext cx="11749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29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B4C8E930-5240-43E4-949C-D4D78E072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54" y="0"/>
            <a:ext cx="10317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9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33AACCD-57F8-426F-BE31-745A6BA5C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1" y="-16403"/>
            <a:ext cx="101663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995CD4-159E-48D8-A78F-0E5AE18C0AE0}"/>
              </a:ext>
            </a:extLst>
          </p:cNvPr>
          <p:cNvSpPr txBox="1"/>
          <p:nvPr/>
        </p:nvSpPr>
        <p:spPr>
          <a:xfrm>
            <a:off x="5951984" y="2852936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Site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20F1C8-5D71-40C6-94D4-33E3DEDCD3AD}"/>
              </a:ext>
            </a:extLst>
          </p:cNvPr>
          <p:cNvCxnSpPr/>
          <p:nvPr/>
        </p:nvCxnSpPr>
        <p:spPr bwMode="auto">
          <a:xfrm flipH="1">
            <a:off x="6023992" y="3140968"/>
            <a:ext cx="144016" cy="2160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4A9C24-39CD-4828-BC94-D0207FFCB653}"/>
              </a:ext>
            </a:extLst>
          </p:cNvPr>
          <p:cNvSpPr txBox="1"/>
          <p:nvPr/>
        </p:nvSpPr>
        <p:spPr>
          <a:xfrm rot="16549636">
            <a:off x="5287520" y="4492446"/>
            <a:ext cx="1463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Radius 1.5 Miles</a:t>
            </a:r>
          </a:p>
        </p:txBody>
      </p:sp>
    </p:spTree>
    <p:extLst>
      <p:ext uri="{BB962C8B-B14F-4D97-AF65-F5344CB8AC3E}">
        <p14:creationId xmlns:p14="http://schemas.microsoft.com/office/powerpoint/2010/main" val="1399238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DE6F2BAE-2FC0-43BC-AC1E-2D7B2A95C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775"/>
            <a:ext cx="12192000" cy="569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09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road, day&#10;&#10;Description automatically generated">
            <a:extLst>
              <a:ext uri="{FF2B5EF4-FFF2-40B4-BE49-F238E27FC236}">
                <a16:creationId xmlns:a16="http://schemas.microsoft.com/office/drawing/2014/main" id="{E7EBFF63-69CA-4E44-BBC0-999854E21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1629"/>
            <a:ext cx="12192000" cy="54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54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cars on it&#10;&#10;Description automatically generated with low confidence">
            <a:extLst>
              <a:ext uri="{FF2B5EF4-FFF2-40B4-BE49-F238E27FC236}">
                <a16:creationId xmlns:a16="http://schemas.microsoft.com/office/drawing/2014/main" id="{28C98834-D9D4-4258-98EC-2DB7994B5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" y="1081158"/>
            <a:ext cx="12192000" cy="47560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BC10A4-3023-49FF-AE1A-D54AF9F411E1}"/>
              </a:ext>
            </a:extLst>
          </p:cNvPr>
          <p:cNvSpPr txBox="1"/>
          <p:nvPr/>
        </p:nvSpPr>
        <p:spPr>
          <a:xfrm>
            <a:off x="4799856" y="6237312"/>
            <a:ext cx="4084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View from approximately one-half mile west of the project site; </a:t>
            </a:r>
          </a:p>
          <a:p>
            <a:r>
              <a:rPr lang="en-US" dirty="0"/>
              <a:t>eastbound lanes of Kings Canyon Road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16722E-CD23-4F4E-B25A-70DD1D04D124}"/>
              </a:ext>
            </a:extLst>
          </p:cNvPr>
          <p:cNvCxnSpPr/>
          <p:nvPr/>
        </p:nvCxnSpPr>
        <p:spPr bwMode="auto">
          <a:xfrm>
            <a:off x="6312024" y="3501008"/>
            <a:ext cx="288032" cy="3582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CA04AD1-492E-4835-BA2B-DAD38FF7685E}"/>
              </a:ext>
            </a:extLst>
          </p:cNvPr>
          <p:cNvSpPr txBox="1"/>
          <p:nvPr/>
        </p:nvSpPr>
        <p:spPr>
          <a:xfrm>
            <a:off x="5951984" y="3212976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site</a:t>
            </a:r>
          </a:p>
        </p:txBody>
      </p:sp>
    </p:spTree>
    <p:extLst>
      <p:ext uri="{BB962C8B-B14F-4D97-AF65-F5344CB8AC3E}">
        <p14:creationId xmlns:p14="http://schemas.microsoft.com/office/powerpoint/2010/main" val="1374965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uilding, brick&#10;&#10;Description automatically generated">
            <a:extLst>
              <a:ext uri="{FF2B5EF4-FFF2-40B4-BE49-F238E27FC236}">
                <a16:creationId xmlns:a16="http://schemas.microsoft.com/office/drawing/2014/main" id="{2FE20D13-FFE1-48FB-8D4E-98F073777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186"/>
            <a:ext cx="12192000" cy="5671627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876DC78-D233-47F7-BB9E-45AD0A860CAB}"/>
              </a:ext>
            </a:extLst>
          </p:cNvPr>
          <p:cNvSpPr/>
          <p:nvPr/>
        </p:nvSpPr>
        <p:spPr bwMode="auto">
          <a:xfrm>
            <a:off x="5616829" y="1627373"/>
            <a:ext cx="994719" cy="1952367"/>
          </a:xfrm>
          <a:custGeom>
            <a:avLst/>
            <a:gdLst>
              <a:gd name="connsiteX0" fmla="*/ 6179 w 994719"/>
              <a:gd name="connsiteY0" fmla="*/ 1136821 h 1952367"/>
              <a:gd name="connsiteX1" fmla="*/ 0 w 994719"/>
              <a:gd name="connsiteY1" fmla="*/ 18535 h 1952367"/>
              <a:gd name="connsiteX2" fmla="*/ 951470 w 994719"/>
              <a:gd name="connsiteY2" fmla="*/ 0 h 1952367"/>
              <a:gd name="connsiteX3" fmla="*/ 994719 w 994719"/>
              <a:gd name="connsiteY3" fmla="*/ 1952367 h 1952367"/>
              <a:gd name="connsiteX4" fmla="*/ 957649 w 994719"/>
              <a:gd name="connsiteY4" fmla="*/ 1952367 h 1952367"/>
              <a:gd name="connsiteX5" fmla="*/ 939114 w 994719"/>
              <a:gd name="connsiteY5" fmla="*/ 1933832 h 1952367"/>
              <a:gd name="connsiteX6" fmla="*/ 908222 w 994719"/>
              <a:gd name="connsiteY6" fmla="*/ 1902940 h 1952367"/>
              <a:gd name="connsiteX7" fmla="*/ 877330 w 994719"/>
              <a:gd name="connsiteY7" fmla="*/ 1865870 h 1952367"/>
              <a:gd name="connsiteX8" fmla="*/ 846438 w 994719"/>
              <a:gd name="connsiteY8" fmla="*/ 1816443 h 1952367"/>
              <a:gd name="connsiteX9" fmla="*/ 821725 w 994719"/>
              <a:gd name="connsiteY9" fmla="*/ 1767016 h 1952367"/>
              <a:gd name="connsiteX10" fmla="*/ 803189 w 994719"/>
              <a:gd name="connsiteY10" fmla="*/ 1736124 h 1952367"/>
              <a:gd name="connsiteX11" fmla="*/ 790833 w 994719"/>
              <a:gd name="connsiteY11" fmla="*/ 1717589 h 1952367"/>
              <a:gd name="connsiteX12" fmla="*/ 747584 w 994719"/>
              <a:gd name="connsiteY12" fmla="*/ 1643448 h 1952367"/>
              <a:gd name="connsiteX13" fmla="*/ 729049 w 994719"/>
              <a:gd name="connsiteY13" fmla="*/ 1550772 h 1952367"/>
              <a:gd name="connsiteX14" fmla="*/ 667265 w 994719"/>
              <a:gd name="connsiteY14" fmla="*/ 1482810 h 1952367"/>
              <a:gd name="connsiteX15" fmla="*/ 605481 w 994719"/>
              <a:gd name="connsiteY15" fmla="*/ 1439562 h 1952367"/>
              <a:gd name="connsiteX16" fmla="*/ 531341 w 994719"/>
              <a:gd name="connsiteY16" fmla="*/ 1390135 h 1952367"/>
              <a:gd name="connsiteX17" fmla="*/ 451022 w 994719"/>
              <a:gd name="connsiteY17" fmla="*/ 1334529 h 1952367"/>
              <a:gd name="connsiteX18" fmla="*/ 383060 w 994719"/>
              <a:gd name="connsiteY18" fmla="*/ 1297459 h 1952367"/>
              <a:gd name="connsiteX19" fmla="*/ 308919 w 994719"/>
              <a:gd name="connsiteY19" fmla="*/ 1254210 h 1952367"/>
              <a:gd name="connsiteX20" fmla="*/ 203887 w 994719"/>
              <a:gd name="connsiteY20" fmla="*/ 1235675 h 1952367"/>
              <a:gd name="connsiteX21" fmla="*/ 123568 w 994719"/>
              <a:gd name="connsiteY21" fmla="*/ 1210962 h 1952367"/>
              <a:gd name="connsiteX22" fmla="*/ 37070 w 994719"/>
              <a:gd name="connsiteY22" fmla="*/ 1186248 h 1952367"/>
              <a:gd name="connsiteX23" fmla="*/ 6179 w 994719"/>
              <a:gd name="connsiteY23" fmla="*/ 1136821 h 195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94719" h="1952367">
                <a:moveTo>
                  <a:pt x="6179" y="1136821"/>
                </a:moveTo>
                <a:cubicBezTo>
                  <a:pt x="4119" y="764059"/>
                  <a:pt x="2060" y="391297"/>
                  <a:pt x="0" y="18535"/>
                </a:cubicBezTo>
                <a:lnTo>
                  <a:pt x="951470" y="0"/>
                </a:lnTo>
                <a:lnTo>
                  <a:pt x="994719" y="1952367"/>
                </a:lnTo>
                <a:lnTo>
                  <a:pt x="957649" y="1952367"/>
                </a:lnTo>
                <a:lnTo>
                  <a:pt x="939114" y="1933832"/>
                </a:lnTo>
                <a:lnTo>
                  <a:pt x="908222" y="1902940"/>
                </a:lnTo>
                <a:lnTo>
                  <a:pt x="877330" y="1865870"/>
                </a:lnTo>
                <a:lnTo>
                  <a:pt x="846438" y="1816443"/>
                </a:lnTo>
                <a:lnTo>
                  <a:pt x="821725" y="1767016"/>
                </a:lnTo>
                <a:lnTo>
                  <a:pt x="803189" y="1736124"/>
                </a:lnTo>
                <a:lnTo>
                  <a:pt x="790833" y="1717589"/>
                </a:lnTo>
                <a:lnTo>
                  <a:pt x="747584" y="1643448"/>
                </a:lnTo>
                <a:lnTo>
                  <a:pt x="729049" y="1550772"/>
                </a:lnTo>
                <a:lnTo>
                  <a:pt x="667265" y="1482810"/>
                </a:lnTo>
                <a:lnTo>
                  <a:pt x="605481" y="1439562"/>
                </a:lnTo>
                <a:lnTo>
                  <a:pt x="531341" y="1390135"/>
                </a:lnTo>
                <a:lnTo>
                  <a:pt x="451022" y="1334529"/>
                </a:lnTo>
                <a:lnTo>
                  <a:pt x="383060" y="1297459"/>
                </a:lnTo>
                <a:lnTo>
                  <a:pt x="308919" y="1254210"/>
                </a:lnTo>
                <a:lnTo>
                  <a:pt x="203887" y="1235675"/>
                </a:lnTo>
                <a:lnTo>
                  <a:pt x="123568" y="1210962"/>
                </a:lnTo>
                <a:lnTo>
                  <a:pt x="37070" y="1186248"/>
                </a:lnTo>
                <a:lnTo>
                  <a:pt x="6179" y="1136821"/>
                </a:lnTo>
                <a:close/>
              </a:path>
            </a:pathLst>
          </a:custGeom>
          <a:noFill/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6FEE4-1701-4C01-A88A-34F79D2BE7F6}"/>
              </a:ext>
            </a:extLst>
          </p:cNvPr>
          <p:cNvSpPr txBox="1"/>
          <p:nvPr/>
        </p:nvSpPr>
        <p:spPr>
          <a:xfrm>
            <a:off x="5663952" y="620688"/>
            <a:ext cx="1440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Project Site/</a:t>
            </a:r>
          </a:p>
          <a:p>
            <a:r>
              <a:rPr lang="en-US" dirty="0">
                <a:solidFill>
                  <a:srgbClr val="FFFF00"/>
                </a:solidFill>
              </a:rPr>
              <a:t>Existing Commercial </a:t>
            </a:r>
          </a:p>
          <a:p>
            <a:r>
              <a:rPr lang="en-US" dirty="0">
                <a:solidFill>
                  <a:srgbClr val="FFFF00"/>
                </a:solidFill>
              </a:rPr>
              <a:t>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36C572-FDDE-4A0A-957D-D415449E9AD2}"/>
              </a:ext>
            </a:extLst>
          </p:cNvPr>
          <p:cNvSpPr txBox="1"/>
          <p:nvPr/>
        </p:nvSpPr>
        <p:spPr>
          <a:xfrm>
            <a:off x="6744072" y="2586970"/>
            <a:ext cx="864096" cy="55399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Proposed sign location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C1F5B29-A883-4F86-AE6F-69705BB77587}"/>
              </a:ext>
            </a:extLst>
          </p:cNvPr>
          <p:cNvCxnSpPr/>
          <p:nvPr/>
        </p:nvCxnSpPr>
        <p:spPr bwMode="auto">
          <a:xfrm flipH="1">
            <a:off x="6538114" y="3140968"/>
            <a:ext cx="349974" cy="1440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403DDF-2AF1-4070-8835-493ADED5FF2D}"/>
              </a:ext>
            </a:extLst>
          </p:cNvPr>
          <p:cNvCxnSpPr/>
          <p:nvPr/>
        </p:nvCxnSpPr>
        <p:spPr bwMode="auto">
          <a:xfrm>
            <a:off x="6431328" y="3188264"/>
            <a:ext cx="0" cy="14401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Arrow: Down 4">
            <a:extLst>
              <a:ext uri="{FF2B5EF4-FFF2-40B4-BE49-F238E27FC236}">
                <a16:creationId xmlns:a16="http://schemas.microsoft.com/office/drawing/2014/main" id="{C9A636FA-896A-46FB-92DD-6622FFA524D4}"/>
              </a:ext>
            </a:extLst>
          </p:cNvPr>
          <p:cNvSpPr/>
          <p:nvPr/>
        </p:nvSpPr>
        <p:spPr bwMode="auto">
          <a:xfrm>
            <a:off x="6023992" y="1268760"/>
            <a:ext cx="288032" cy="358613"/>
          </a:xfrm>
          <a:prstGeom prst="down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noFill/>
              <a:effectLst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350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535A404-318C-422F-8D9B-D3AB7A073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50" y="0"/>
            <a:ext cx="8966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05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D4686B1-7879-4CAE-9EF6-CC50E689E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78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1B861790-DA60-4D6E-9E9E-4710FBC72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30" y="0"/>
            <a:ext cx="8793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43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EBA9F73C-B3FB-457F-A7B1-6F91524CE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21" y="0"/>
            <a:ext cx="10289958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EFE398-6140-43C0-9771-C77D40937624}"/>
              </a:ext>
            </a:extLst>
          </p:cNvPr>
          <p:cNvCxnSpPr/>
          <p:nvPr/>
        </p:nvCxnSpPr>
        <p:spPr bwMode="auto">
          <a:xfrm>
            <a:off x="7268300" y="6349664"/>
            <a:ext cx="0" cy="21602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3C1D91D-1A4A-4413-845D-48C300096BBE}"/>
              </a:ext>
            </a:extLst>
          </p:cNvPr>
          <p:cNvSpPr txBox="1"/>
          <p:nvPr/>
        </p:nvSpPr>
        <p:spPr>
          <a:xfrm>
            <a:off x="4655840" y="6074132"/>
            <a:ext cx="1368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66FF"/>
                </a:solidFill>
              </a:rPr>
              <a:t>Proposed sign location 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BE7B063-DE9E-41F4-A817-C7C95C4A35CC}"/>
              </a:ext>
            </a:extLst>
          </p:cNvPr>
          <p:cNvSpPr/>
          <p:nvPr/>
        </p:nvSpPr>
        <p:spPr bwMode="auto">
          <a:xfrm>
            <a:off x="5951984" y="6381328"/>
            <a:ext cx="576059" cy="216024"/>
          </a:xfrm>
          <a:prstGeom prst="rightArrow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3EF86E7-EECA-40FE-813F-4D635A6A857E}"/>
              </a:ext>
            </a:extLst>
          </p:cNvPr>
          <p:cNvSpPr/>
          <p:nvPr/>
        </p:nvSpPr>
        <p:spPr bwMode="auto">
          <a:xfrm>
            <a:off x="5674659" y="3355041"/>
            <a:ext cx="726141" cy="1163171"/>
          </a:xfrm>
          <a:custGeom>
            <a:avLst/>
            <a:gdLst>
              <a:gd name="connsiteX0" fmla="*/ 0 w 726141"/>
              <a:gd name="connsiteY0" fmla="*/ 0 h 1163171"/>
              <a:gd name="connsiteX1" fmla="*/ 20170 w 726141"/>
              <a:gd name="connsiteY1" fmla="*/ 1163171 h 1163171"/>
              <a:gd name="connsiteX2" fmla="*/ 719417 w 726141"/>
              <a:gd name="connsiteY2" fmla="*/ 1143000 h 1163171"/>
              <a:gd name="connsiteX3" fmla="*/ 726141 w 726141"/>
              <a:gd name="connsiteY3" fmla="*/ 0 h 1163171"/>
              <a:gd name="connsiteX4" fmla="*/ 0 w 726141"/>
              <a:gd name="connsiteY4" fmla="*/ 0 h 116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141" h="1163171">
                <a:moveTo>
                  <a:pt x="0" y="0"/>
                </a:moveTo>
                <a:lnTo>
                  <a:pt x="20170" y="1163171"/>
                </a:lnTo>
                <a:lnTo>
                  <a:pt x="719417" y="1143000"/>
                </a:lnTo>
                <a:cubicBezTo>
                  <a:pt x="721658" y="762000"/>
                  <a:pt x="723900" y="381000"/>
                  <a:pt x="726141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1EA667-E90B-4022-9F25-14B3CFC8CDF3}"/>
              </a:ext>
            </a:extLst>
          </p:cNvPr>
          <p:cNvSpPr txBox="1"/>
          <p:nvPr/>
        </p:nvSpPr>
        <p:spPr>
          <a:xfrm>
            <a:off x="5674659" y="3501008"/>
            <a:ext cx="726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Bldg. A.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B28341-9199-4A4B-8994-16EADC40429E}"/>
              </a:ext>
            </a:extLst>
          </p:cNvPr>
          <p:cNvSpPr/>
          <p:nvPr/>
        </p:nvSpPr>
        <p:spPr bwMode="auto">
          <a:xfrm>
            <a:off x="4223792" y="3298433"/>
            <a:ext cx="576064" cy="116317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C2DEA3-0B9E-4A25-A9D3-4E87C86B8BD8}"/>
              </a:ext>
            </a:extLst>
          </p:cNvPr>
          <p:cNvSpPr txBox="1"/>
          <p:nvPr/>
        </p:nvSpPr>
        <p:spPr>
          <a:xfrm>
            <a:off x="4223792" y="3532946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Fuel Pumps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96841F-C8DC-4F17-91CE-0713187917D1}"/>
              </a:ext>
            </a:extLst>
          </p:cNvPr>
          <p:cNvSpPr/>
          <p:nvPr/>
        </p:nvSpPr>
        <p:spPr bwMode="auto">
          <a:xfrm>
            <a:off x="4237240" y="1484784"/>
            <a:ext cx="1080120" cy="576064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DE3ADA8-E9AC-412E-A7B6-3B3CB544EFF6}"/>
              </a:ext>
            </a:extLst>
          </p:cNvPr>
          <p:cNvSpPr/>
          <p:nvPr/>
        </p:nvSpPr>
        <p:spPr bwMode="auto">
          <a:xfrm>
            <a:off x="5688106" y="1438835"/>
            <a:ext cx="1008529" cy="1237130"/>
          </a:xfrm>
          <a:custGeom>
            <a:avLst/>
            <a:gdLst>
              <a:gd name="connsiteX0" fmla="*/ 0 w 1008529"/>
              <a:gd name="connsiteY0" fmla="*/ 0 h 1237130"/>
              <a:gd name="connsiteX1" fmla="*/ 0 w 1008529"/>
              <a:gd name="connsiteY1" fmla="*/ 625289 h 1237130"/>
              <a:gd name="connsiteX2" fmla="*/ 497541 w 1008529"/>
              <a:gd name="connsiteY2" fmla="*/ 625289 h 1237130"/>
              <a:gd name="connsiteX3" fmla="*/ 510988 w 1008529"/>
              <a:gd name="connsiteY3" fmla="*/ 1237130 h 1237130"/>
              <a:gd name="connsiteX4" fmla="*/ 995082 w 1008529"/>
              <a:gd name="connsiteY4" fmla="*/ 1237130 h 1237130"/>
              <a:gd name="connsiteX5" fmla="*/ 1008529 w 1008529"/>
              <a:gd name="connsiteY5" fmla="*/ 0 h 1237130"/>
              <a:gd name="connsiteX6" fmla="*/ 0 w 1008529"/>
              <a:gd name="connsiteY6" fmla="*/ 0 h 123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529" h="1237130">
                <a:moveTo>
                  <a:pt x="0" y="0"/>
                </a:moveTo>
                <a:lnTo>
                  <a:pt x="0" y="625289"/>
                </a:lnTo>
                <a:lnTo>
                  <a:pt x="497541" y="625289"/>
                </a:lnTo>
                <a:lnTo>
                  <a:pt x="510988" y="1237130"/>
                </a:lnTo>
                <a:lnTo>
                  <a:pt x="995082" y="1237130"/>
                </a:lnTo>
                <a:lnTo>
                  <a:pt x="100852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312313-0258-4EB2-9B32-690B8AE54458}"/>
              </a:ext>
            </a:extLst>
          </p:cNvPr>
          <p:cNvSpPr txBox="1"/>
          <p:nvPr/>
        </p:nvSpPr>
        <p:spPr>
          <a:xfrm>
            <a:off x="5735960" y="1556792"/>
            <a:ext cx="7920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Bldg.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ECE9BC-77ED-4739-95D4-F7B11953971C}"/>
              </a:ext>
            </a:extLst>
          </p:cNvPr>
          <p:cNvSpPr txBox="1"/>
          <p:nvPr/>
        </p:nvSpPr>
        <p:spPr>
          <a:xfrm>
            <a:off x="4367808" y="1628800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Bldg. B</a:t>
            </a:r>
          </a:p>
        </p:txBody>
      </p:sp>
    </p:spTree>
    <p:extLst>
      <p:ext uri="{BB962C8B-B14F-4D97-AF65-F5344CB8AC3E}">
        <p14:creationId xmlns:p14="http://schemas.microsoft.com/office/powerpoint/2010/main" val="1636726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43450-E664-4ADC-A5DB-3556370C2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4664"/>
            <a:ext cx="10363200" cy="1143000"/>
          </a:xfrm>
        </p:spPr>
        <p:txBody>
          <a:bodyPr/>
          <a:lstStyle/>
          <a:p>
            <a:r>
              <a:rPr lang="en-US" dirty="0"/>
              <a:t>Proposed Sign </a:t>
            </a:r>
            <a:br>
              <a:rPr lang="en-US" dirty="0"/>
            </a:br>
            <a:r>
              <a:rPr lang="en-US" dirty="0"/>
              <a:t>Elevation drawings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AB5663-FF91-4991-91C9-B9AD882DB2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12" y="1981200"/>
            <a:ext cx="4210176" cy="4114800"/>
          </a:xfrm>
        </p:spPr>
      </p:pic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806576DA-AF27-4126-B8E4-FF646F4CE6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19" y="1628800"/>
            <a:ext cx="3151761" cy="4114800"/>
          </a:xfrm>
        </p:spPr>
      </p:pic>
    </p:spTree>
    <p:extLst>
      <p:ext uri="{BB962C8B-B14F-4D97-AF65-F5344CB8AC3E}">
        <p14:creationId xmlns:p14="http://schemas.microsoft.com/office/powerpoint/2010/main" val="1340350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uilding, brick&#10;&#10;Description automatically generated">
            <a:extLst>
              <a:ext uri="{FF2B5EF4-FFF2-40B4-BE49-F238E27FC236}">
                <a16:creationId xmlns:a16="http://schemas.microsoft.com/office/drawing/2014/main" id="{2FE20D13-FFE1-48FB-8D4E-98F073777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186"/>
            <a:ext cx="12192000" cy="5671627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876DC78-D233-47F7-BB9E-45AD0A860CAB}"/>
              </a:ext>
            </a:extLst>
          </p:cNvPr>
          <p:cNvSpPr/>
          <p:nvPr/>
        </p:nvSpPr>
        <p:spPr bwMode="auto">
          <a:xfrm>
            <a:off x="5616829" y="1627373"/>
            <a:ext cx="994719" cy="1952367"/>
          </a:xfrm>
          <a:custGeom>
            <a:avLst/>
            <a:gdLst>
              <a:gd name="connsiteX0" fmla="*/ 6179 w 994719"/>
              <a:gd name="connsiteY0" fmla="*/ 1136821 h 1952367"/>
              <a:gd name="connsiteX1" fmla="*/ 0 w 994719"/>
              <a:gd name="connsiteY1" fmla="*/ 18535 h 1952367"/>
              <a:gd name="connsiteX2" fmla="*/ 951470 w 994719"/>
              <a:gd name="connsiteY2" fmla="*/ 0 h 1952367"/>
              <a:gd name="connsiteX3" fmla="*/ 994719 w 994719"/>
              <a:gd name="connsiteY3" fmla="*/ 1952367 h 1952367"/>
              <a:gd name="connsiteX4" fmla="*/ 957649 w 994719"/>
              <a:gd name="connsiteY4" fmla="*/ 1952367 h 1952367"/>
              <a:gd name="connsiteX5" fmla="*/ 939114 w 994719"/>
              <a:gd name="connsiteY5" fmla="*/ 1933832 h 1952367"/>
              <a:gd name="connsiteX6" fmla="*/ 908222 w 994719"/>
              <a:gd name="connsiteY6" fmla="*/ 1902940 h 1952367"/>
              <a:gd name="connsiteX7" fmla="*/ 877330 w 994719"/>
              <a:gd name="connsiteY7" fmla="*/ 1865870 h 1952367"/>
              <a:gd name="connsiteX8" fmla="*/ 846438 w 994719"/>
              <a:gd name="connsiteY8" fmla="*/ 1816443 h 1952367"/>
              <a:gd name="connsiteX9" fmla="*/ 821725 w 994719"/>
              <a:gd name="connsiteY9" fmla="*/ 1767016 h 1952367"/>
              <a:gd name="connsiteX10" fmla="*/ 803189 w 994719"/>
              <a:gd name="connsiteY10" fmla="*/ 1736124 h 1952367"/>
              <a:gd name="connsiteX11" fmla="*/ 790833 w 994719"/>
              <a:gd name="connsiteY11" fmla="*/ 1717589 h 1952367"/>
              <a:gd name="connsiteX12" fmla="*/ 747584 w 994719"/>
              <a:gd name="connsiteY12" fmla="*/ 1643448 h 1952367"/>
              <a:gd name="connsiteX13" fmla="*/ 729049 w 994719"/>
              <a:gd name="connsiteY13" fmla="*/ 1550772 h 1952367"/>
              <a:gd name="connsiteX14" fmla="*/ 667265 w 994719"/>
              <a:gd name="connsiteY14" fmla="*/ 1482810 h 1952367"/>
              <a:gd name="connsiteX15" fmla="*/ 605481 w 994719"/>
              <a:gd name="connsiteY15" fmla="*/ 1439562 h 1952367"/>
              <a:gd name="connsiteX16" fmla="*/ 531341 w 994719"/>
              <a:gd name="connsiteY16" fmla="*/ 1390135 h 1952367"/>
              <a:gd name="connsiteX17" fmla="*/ 451022 w 994719"/>
              <a:gd name="connsiteY17" fmla="*/ 1334529 h 1952367"/>
              <a:gd name="connsiteX18" fmla="*/ 383060 w 994719"/>
              <a:gd name="connsiteY18" fmla="*/ 1297459 h 1952367"/>
              <a:gd name="connsiteX19" fmla="*/ 308919 w 994719"/>
              <a:gd name="connsiteY19" fmla="*/ 1254210 h 1952367"/>
              <a:gd name="connsiteX20" fmla="*/ 203887 w 994719"/>
              <a:gd name="connsiteY20" fmla="*/ 1235675 h 1952367"/>
              <a:gd name="connsiteX21" fmla="*/ 123568 w 994719"/>
              <a:gd name="connsiteY21" fmla="*/ 1210962 h 1952367"/>
              <a:gd name="connsiteX22" fmla="*/ 37070 w 994719"/>
              <a:gd name="connsiteY22" fmla="*/ 1186248 h 1952367"/>
              <a:gd name="connsiteX23" fmla="*/ 6179 w 994719"/>
              <a:gd name="connsiteY23" fmla="*/ 1136821 h 195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94719" h="1952367">
                <a:moveTo>
                  <a:pt x="6179" y="1136821"/>
                </a:moveTo>
                <a:cubicBezTo>
                  <a:pt x="4119" y="764059"/>
                  <a:pt x="2060" y="391297"/>
                  <a:pt x="0" y="18535"/>
                </a:cubicBezTo>
                <a:lnTo>
                  <a:pt x="951470" y="0"/>
                </a:lnTo>
                <a:lnTo>
                  <a:pt x="994719" y="1952367"/>
                </a:lnTo>
                <a:lnTo>
                  <a:pt x="957649" y="1952367"/>
                </a:lnTo>
                <a:lnTo>
                  <a:pt x="939114" y="1933832"/>
                </a:lnTo>
                <a:lnTo>
                  <a:pt x="908222" y="1902940"/>
                </a:lnTo>
                <a:lnTo>
                  <a:pt x="877330" y="1865870"/>
                </a:lnTo>
                <a:lnTo>
                  <a:pt x="846438" y="1816443"/>
                </a:lnTo>
                <a:lnTo>
                  <a:pt x="821725" y="1767016"/>
                </a:lnTo>
                <a:lnTo>
                  <a:pt x="803189" y="1736124"/>
                </a:lnTo>
                <a:lnTo>
                  <a:pt x="790833" y="1717589"/>
                </a:lnTo>
                <a:lnTo>
                  <a:pt x="747584" y="1643448"/>
                </a:lnTo>
                <a:lnTo>
                  <a:pt x="729049" y="1550772"/>
                </a:lnTo>
                <a:lnTo>
                  <a:pt x="667265" y="1482810"/>
                </a:lnTo>
                <a:lnTo>
                  <a:pt x="605481" y="1439562"/>
                </a:lnTo>
                <a:lnTo>
                  <a:pt x="531341" y="1390135"/>
                </a:lnTo>
                <a:lnTo>
                  <a:pt x="451022" y="1334529"/>
                </a:lnTo>
                <a:lnTo>
                  <a:pt x="383060" y="1297459"/>
                </a:lnTo>
                <a:lnTo>
                  <a:pt x="308919" y="1254210"/>
                </a:lnTo>
                <a:lnTo>
                  <a:pt x="203887" y="1235675"/>
                </a:lnTo>
                <a:lnTo>
                  <a:pt x="123568" y="1210962"/>
                </a:lnTo>
                <a:lnTo>
                  <a:pt x="37070" y="1186248"/>
                </a:lnTo>
                <a:lnTo>
                  <a:pt x="6179" y="1136821"/>
                </a:lnTo>
                <a:close/>
              </a:path>
            </a:pathLst>
          </a:custGeom>
          <a:noFill/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6FEE4-1701-4C01-A88A-34F79D2BE7F6}"/>
              </a:ext>
            </a:extLst>
          </p:cNvPr>
          <p:cNvSpPr txBox="1"/>
          <p:nvPr/>
        </p:nvSpPr>
        <p:spPr>
          <a:xfrm>
            <a:off x="5663952" y="620688"/>
            <a:ext cx="1440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Project Site/</a:t>
            </a:r>
          </a:p>
          <a:p>
            <a:r>
              <a:rPr lang="en-US" dirty="0">
                <a:solidFill>
                  <a:srgbClr val="FFFF00"/>
                </a:solidFill>
              </a:rPr>
              <a:t>Existing Commercial </a:t>
            </a:r>
          </a:p>
          <a:p>
            <a:r>
              <a:rPr lang="en-US" dirty="0">
                <a:solidFill>
                  <a:srgbClr val="FFFF00"/>
                </a:solidFill>
              </a:rPr>
              <a:t>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36C572-FDDE-4A0A-957D-D415449E9AD2}"/>
              </a:ext>
            </a:extLst>
          </p:cNvPr>
          <p:cNvSpPr txBox="1"/>
          <p:nvPr/>
        </p:nvSpPr>
        <p:spPr>
          <a:xfrm>
            <a:off x="6744072" y="2586970"/>
            <a:ext cx="864096" cy="55399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Proposed sign location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C1F5B29-A883-4F86-AE6F-69705BB77587}"/>
              </a:ext>
            </a:extLst>
          </p:cNvPr>
          <p:cNvCxnSpPr/>
          <p:nvPr/>
        </p:nvCxnSpPr>
        <p:spPr bwMode="auto">
          <a:xfrm flipH="1">
            <a:off x="6538114" y="3140968"/>
            <a:ext cx="349974" cy="1440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403DDF-2AF1-4070-8835-493ADED5FF2D}"/>
              </a:ext>
            </a:extLst>
          </p:cNvPr>
          <p:cNvCxnSpPr/>
          <p:nvPr/>
        </p:nvCxnSpPr>
        <p:spPr bwMode="auto">
          <a:xfrm>
            <a:off x="6431328" y="3188264"/>
            <a:ext cx="0" cy="14401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A358637-41F7-46EC-9175-5CEF0EEA7B44}"/>
              </a:ext>
            </a:extLst>
          </p:cNvPr>
          <p:cNvSpPr txBox="1"/>
          <p:nvPr/>
        </p:nvSpPr>
        <p:spPr>
          <a:xfrm>
            <a:off x="7032104" y="3721176"/>
            <a:ext cx="5184576" cy="2588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Variance Findings</a:t>
            </a: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457200" algn="l"/>
              </a:tabLst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atang"/>
                <a:cs typeface="Times New Roman" panose="02020603050405020304" pitchFamily="18" charset="0"/>
              </a:rPr>
              <a:t>There are exceptional or extraordinary circumstances or conditions applicable to the property involved which do not apply generally to other properties in the vicinity having the identical zoning classification.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457200" algn="l"/>
              </a:tabLst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atang"/>
                <a:cs typeface="Times New Roman" panose="02020603050405020304" pitchFamily="18" charset="0"/>
              </a:rPr>
              <a:t>Such variance is necessary for the preservation and enjoyment of a substantial property right of the applicant, which right is possessed by other property owners under like conditions in the vicinity having the identical zoning classification.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457200" algn="l"/>
              </a:tabLst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atang"/>
                <a:cs typeface="Times New Roman" panose="02020603050405020304" pitchFamily="18" charset="0"/>
              </a:rPr>
              <a:t>The granting of the variance will not be materially detrimental to the public welfare or injurious to property and improvement in the vicinity having the identical zoning classification.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457200" algn="l"/>
              </a:tabLst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atang"/>
                <a:cs typeface="Times New Roman" panose="02020603050405020304" pitchFamily="18" charset="0"/>
              </a:rPr>
              <a:t>The granting of such a variance will not be contrary to the objectives of the General Plan.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9A636FA-896A-46FB-92DD-6622FFA524D4}"/>
              </a:ext>
            </a:extLst>
          </p:cNvPr>
          <p:cNvSpPr/>
          <p:nvPr/>
        </p:nvSpPr>
        <p:spPr bwMode="auto">
          <a:xfrm>
            <a:off x="6023992" y="1268760"/>
            <a:ext cx="288032" cy="358613"/>
          </a:xfrm>
          <a:prstGeom prst="down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noFill/>
              <a:effectLst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6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Fresno County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765175"/>
            <a:ext cx="6516687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ounty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1"/>
            <a:ext cx="1055688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263352" y="260350"/>
            <a:ext cx="11665296" cy="6324600"/>
          </a:xfrm>
          <a:prstGeom prst="rect">
            <a:avLst/>
          </a:prstGeom>
          <a:noFill/>
          <a:ln w="57150">
            <a:solidFill>
              <a:srgbClr val="004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3124200" y="609600"/>
            <a:ext cx="754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u="sng">
                <a:solidFill>
                  <a:srgbClr val="006600"/>
                </a:solidFill>
                <a:latin typeface="Times New Roman" pitchFamily="18" charset="0"/>
              </a:rPr>
              <a:t>DEPARTMENT of PUBLIC WORKS and PLANNING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159125" y="925513"/>
            <a:ext cx="449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006600"/>
                </a:solidFill>
                <a:latin typeface="Times New Roman" pitchFamily="18" charset="0"/>
              </a:rPr>
              <a:t>DEVELOPMENT SERVICES DIVISION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3792539" y="1628776"/>
            <a:ext cx="4770437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47FF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Arial Black"/>
              </a:rPr>
              <a:t>VA 4106</a:t>
            </a:r>
          </a:p>
        </p:txBody>
      </p:sp>
    </p:spTree>
    <p:extLst>
      <p:ext uri="{BB962C8B-B14F-4D97-AF65-F5344CB8AC3E}">
        <p14:creationId xmlns:p14="http://schemas.microsoft.com/office/powerpoint/2010/main" val="252721598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39AC0B034BAD4C9F0F327BE421C22C" ma:contentTypeVersion="10" ma:contentTypeDescription="Create a new document." ma:contentTypeScope="" ma:versionID="c2aeffbb0b89dbbd7efc41ceabb23e3e">
  <xsd:schema xmlns:xsd="http://www.w3.org/2001/XMLSchema" xmlns:xs="http://www.w3.org/2001/XMLSchema" xmlns:p="http://schemas.microsoft.com/office/2006/metadata/properties" xmlns:ns2="88292104-dd8b-439e-bac2-f6c55ae9ee04" xmlns:ns3="b6491903-5d7b-43da-8119-6ca5c50f8029" targetNamespace="http://schemas.microsoft.com/office/2006/metadata/properties" ma:root="true" ma:fieldsID="74be04869c4d19d1b9b48c42aaa873c7" ns2:_="" ns3:_="">
    <xsd:import namespace="88292104-dd8b-439e-bac2-f6c55ae9ee04"/>
    <xsd:import namespace="b6491903-5d7b-43da-8119-6ca5c50f80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92104-dd8b-439e-bac2-f6c55ae9ee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662ea8d-3d95-4996-9f67-876649615d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491903-5d7b-43da-8119-6ca5c50f802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bd2320f-7cca-406c-af36-5054b0268b7c}" ma:internalName="TaxCatchAll" ma:showField="CatchAllData" ma:web="b6491903-5d7b-43da-8119-6ca5c50f80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7BA605-4C78-4E5A-981A-B2097677F56F}"/>
</file>

<file path=customXml/itemProps2.xml><?xml version="1.0" encoding="utf-8"?>
<ds:datastoreItem xmlns:ds="http://schemas.openxmlformats.org/officeDocument/2006/customXml" ds:itemID="{B4541FC7-6C6E-4BD9-B1CB-B52A1C7A8CE4}"/>
</file>

<file path=docProps/app.xml><?xml version="1.0" encoding="utf-8"?>
<Properties xmlns="http://schemas.openxmlformats.org/officeDocument/2006/extended-properties" xmlns:vt="http://schemas.openxmlformats.org/officeDocument/2006/docPropsVTypes">
  <TotalTime>3029</TotalTime>
  <Words>204</Words>
  <Application>Microsoft Office PowerPoint</Application>
  <PresentationFormat>Widescreen</PresentationFormat>
  <Paragraphs>33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Arial Rounded MT Bold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Sign  Elevation drawings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Fresno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 Hernandez</dc:creator>
  <cp:lastModifiedBy>Shaw, Jeremy</cp:lastModifiedBy>
  <cp:revision>223</cp:revision>
  <cp:lastPrinted>2004-10-07T15:08:16Z</cp:lastPrinted>
  <dcterms:created xsi:type="dcterms:W3CDTF">2004-04-19T19:39:45Z</dcterms:created>
  <dcterms:modified xsi:type="dcterms:W3CDTF">2021-08-11T23:13:42Z</dcterms:modified>
</cp:coreProperties>
</file>