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319" r:id="rId3"/>
    <p:sldId id="337" r:id="rId4"/>
    <p:sldId id="320" r:id="rId5"/>
    <p:sldId id="321" r:id="rId6"/>
    <p:sldId id="310" r:id="rId7"/>
    <p:sldId id="329" r:id="rId8"/>
    <p:sldId id="338" r:id="rId9"/>
    <p:sldId id="339" r:id="rId10"/>
    <p:sldId id="304" r:id="rId11"/>
    <p:sldId id="331" r:id="rId12"/>
    <p:sldId id="336" r:id="rId13"/>
    <p:sldId id="334" r:id="rId14"/>
    <p:sldId id="335" r:id="rId15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F2F"/>
    <a:srgbClr val="FF0000"/>
    <a:srgbClr val="000000"/>
    <a:srgbClr val="0047FF"/>
    <a:srgbClr val="000082"/>
    <a:srgbClr val="0066FF"/>
    <a:srgbClr val="0099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41" autoAdjust="0"/>
  </p:normalViewPr>
  <p:slideViewPr>
    <p:cSldViewPr>
      <p:cViewPr varScale="1">
        <p:scale>
          <a:sx n="154" d="100"/>
          <a:sy n="154" d="100"/>
        </p:scale>
        <p:origin x="114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84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E1E6BCF9-3E0B-43CE-B37B-6A2113EE6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7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DB343B90-F427-4BDA-9268-A9A5DF58F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1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43B90-F427-4BDA-9268-A9A5DF58FAC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1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43B90-F427-4BDA-9268-A9A5DF58FAC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51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850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7CD5-EE18-4788-91D6-8BB3C728E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AF644-E73C-4786-A5DA-1FD98050E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54EB-5442-455B-8B75-4E5BBC42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0E9C-E24D-4BBF-ACB3-D5BA25D1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7C42-4B5C-4067-ABF1-F0C73766E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EF11-DC12-4217-A9A4-A49950990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2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3E0D-FD13-417C-8DB9-A13E11C73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9CB7-8FAC-46E5-8E24-9BCC1B344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B856-80B2-48F9-B378-212936ECE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EB0C-FED7-4031-A91E-C581596A0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D936-ECB6-4444-AF86-1FDA3430B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34E5A4-DA15-4DC8-9F3E-67C6F86615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5288" y="260350"/>
            <a:ext cx="8382000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00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635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2186781" y="2997994"/>
            <a:ext cx="4770437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AA 3815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5288" y="260350"/>
            <a:ext cx="8382000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00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635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2201069" y="3232690"/>
            <a:ext cx="4770437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AA 3815</a:t>
            </a:r>
          </a:p>
        </p:txBody>
      </p:sp>
    </p:spTree>
    <p:extLst>
      <p:ext uri="{BB962C8B-B14F-4D97-AF65-F5344CB8AC3E}">
        <p14:creationId xmlns:p14="http://schemas.microsoft.com/office/powerpoint/2010/main" val="23626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F03F-DDB5-4352-BCE2-B98B3F42B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00808"/>
            <a:ext cx="7772400" cy="4267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FC9EB46A-5163-4885-8243-2B369FCAC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8987"/>
            <a:ext cx="8856984" cy="53000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ED8B83-A319-44FE-ADAE-AAEE9F435ECF}"/>
              </a:ext>
            </a:extLst>
          </p:cNvPr>
          <p:cNvCxnSpPr/>
          <p:nvPr/>
        </p:nvCxnSpPr>
        <p:spPr bwMode="auto">
          <a:xfrm>
            <a:off x="4572000" y="2132856"/>
            <a:ext cx="648072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B486468-6345-40C1-917F-7D20A25A6B04}"/>
              </a:ext>
            </a:extLst>
          </p:cNvPr>
          <p:cNvSpPr/>
          <p:nvPr/>
        </p:nvSpPr>
        <p:spPr bwMode="auto">
          <a:xfrm>
            <a:off x="5118360" y="2132856"/>
            <a:ext cx="113256" cy="329938"/>
          </a:xfrm>
          <a:custGeom>
            <a:avLst/>
            <a:gdLst>
              <a:gd name="connsiteX0" fmla="*/ 94268 w 113256"/>
              <a:gd name="connsiteY0" fmla="*/ 0 h 329938"/>
              <a:gd name="connsiteX1" fmla="*/ 113121 w 113256"/>
              <a:gd name="connsiteY1" fmla="*/ 113121 h 329938"/>
              <a:gd name="connsiteX2" fmla="*/ 84841 w 113256"/>
              <a:gd name="connsiteY2" fmla="*/ 197963 h 329938"/>
              <a:gd name="connsiteX3" fmla="*/ 75414 w 113256"/>
              <a:gd name="connsiteY3" fmla="*/ 235670 h 329938"/>
              <a:gd name="connsiteX4" fmla="*/ 47134 w 113256"/>
              <a:gd name="connsiteY4" fmla="*/ 254523 h 329938"/>
              <a:gd name="connsiteX5" fmla="*/ 37707 w 113256"/>
              <a:gd name="connsiteY5" fmla="*/ 282804 h 329938"/>
              <a:gd name="connsiteX6" fmla="*/ 9427 w 113256"/>
              <a:gd name="connsiteY6" fmla="*/ 311084 h 329938"/>
              <a:gd name="connsiteX7" fmla="*/ 0 w 113256"/>
              <a:gd name="connsiteY7" fmla="*/ 329938 h 32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256" h="329938">
                <a:moveTo>
                  <a:pt x="94268" y="0"/>
                </a:moveTo>
                <a:cubicBezTo>
                  <a:pt x="98324" y="20279"/>
                  <a:pt x="114920" y="98727"/>
                  <a:pt x="113121" y="113121"/>
                </a:cubicBezTo>
                <a:cubicBezTo>
                  <a:pt x="109423" y="142701"/>
                  <a:pt x="92071" y="169043"/>
                  <a:pt x="84841" y="197963"/>
                </a:cubicBezTo>
                <a:cubicBezTo>
                  <a:pt x="81699" y="210532"/>
                  <a:pt x="82601" y="224890"/>
                  <a:pt x="75414" y="235670"/>
                </a:cubicBezTo>
                <a:cubicBezTo>
                  <a:pt x="69130" y="245097"/>
                  <a:pt x="56561" y="248239"/>
                  <a:pt x="47134" y="254523"/>
                </a:cubicBezTo>
                <a:cubicBezTo>
                  <a:pt x="43992" y="263950"/>
                  <a:pt x="43219" y="274536"/>
                  <a:pt x="37707" y="282804"/>
                </a:cubicBezTo>
                <a:cubicBezTo>
                  <a:pt x="30312" y="293896"/>
                  <a:pt x="17755" y="300674"/>
                  <a:pt x="9427" y="311084"/>
                </a:cubicBezTo>
                <a:cubicBezTo>
                  <a:pt x="5038" y="316571"/>
                  <a:pt x="3142" y="323653"/>
                  <a:pt x="0" y="329938"/>
                </a:cubicBezTo>
              </a:path>
            </a:pathLst>
          </a:cu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B3E7F4-BBC3-4AFE-AA8A-9AF2CD2F81F0}"/>
              </a:ext>
            </a:extLst>
          </p:cNvPr>
          <p:cNvCxnSpPr/>
          <p:nvPr/>
        </p:nvCxnSpPr>
        <p:spPr bwMode="auto">
          <a:xfrm>
            <a:off x="4572000" y="2132856"/>
            <a:ext cx="0" cy="32993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73BDAD-45A7-4D5E-818C-1A6741687BF5}"/>
              </a:ext>
            </a:extLst>
          </p:cNvPr>
          <p:cNvCxnSpPr/>
          <p:nvPr/>
        </p:nvCxnSpPr>
        <p:spPr bwMode="auto">
          <a:xfrm>
            <a:off x="4572000" y="2447180"/>
            <a:ext cx="324036" cy="15614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3DA38F-E59F-426D-B5DD-52E4EF429549}"/>
              </a:ext>
            </a:extLst>
          </p:cNvPr>
          <p:cNvCxnSpPr>
            <a:cxnSpLocks/>
            <a:stCxn id="13" idx="7"/>
          </p:cNvCxnSpPr>
          <p:nvPr/>
        </p:nvCxnSpPr>
        <p:spPr bwMode="auto">
          <a:xfrm>
            <a:off x="5118360" y="2462794"/>
            <a:ext cx="0" cy="53415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169801-9D24-4540-8C9E-0D2071E0EACF}"/>
              </a:ext>
            </a:extLst>
          </p:cNvPr>
          <p:cNvCxnSpPr/>
          <p:nvPr/>
        </p:nvCxnSpPr>
        <p:spPr bwMode="auto">
          <a:xfrm>
            <a:off x="4896036" y="2447180"/>
            <a:ext cx="0" cy="549772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F3EFA0-BC11-4A38-97D3-89A22A584928}"/>
              </a:ext>
            </a:extLst>
          </p:cNvPr>
          <p:cNvCxnSpPr/>
          <p:nvPr/>
        </p:nvCxnSpPr>
        <p:spPr bwMode="auto">
          <a:xfrm>
            <a:off x="4896036" y="2996952"/>
            <a:ext cx="222324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0BD85CC-DA09-48E7-B798-53A11D70ACC2}"/>
              </a:ext>
            </a:extLst>
          </p:cNvPr>
          <p:cNvSpPr/>
          <p:nvPr/>
        </p:nvSpPr>
        <p:spPr bwMode="auto">
          <a:xfrm>
            <a:off x="4135487" y="2055509"/>
            <a:ext cx="364505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1C4577-E0C1-43B3-A9E9-F4DCB09F6E81}"/>
              </a:ext>
            </a:extLst>
          </p:cNvPr>
          <p:cNvSpPr txBox="1"/>
          <p:nvPr/>
        </p:nvSpPr>
        <p:spPr>
          <a:xfrm>
            <a:off x="3224475" y="1974659"/>
            <a:ext cx="115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Site</a:t>
            </a:r>
          </a:p>
        </p:txBody>
      </p:sp>
    </p:spTree>
    <p:extLst>
      <p:ext uri="{BB962C8B-B14F-4D97-AF65-F5344CB8AC3E}">
        <p14:creationId xmlns:p14="http://schemas.microsoft.com/office/powerpoint/2010/main" val="357452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5F454B-94AA-481E-B282-0AAA5E77E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5698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5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321FA-BE9B-479B-88FA-0993669FB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34629"/>
            <a:ext cx="8856984" cy="47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99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8E688-DB2A-4B44-8389-4330618FF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44837"/>
            <a:ext cx="8856984" cy="59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8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BBFA6-58C7-4363-8976-EE816A1BB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5" y="0"/>
            <a:ext cx="893134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06C601-C654-4D48-9C38-9646F81A6E01}"/>
              </a:ext>
            </a:extLst>
          </p:cNvPr>
          <p:cNvSpPr/>
          <p:nvPr/>
        </p:nvSpPr>
        <p:spPr bwMode="auto">
          <a:xfrm>
            <a:off x="2339752" y="3212976"/>
            <a:ext cx="2088232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 Ave.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76F16-AA5B-405B-B5D1-CFD72F738635}"/>
              </a:ext>
            </a:extLst>
          </p:cNvPr>
          <p:cNvSpPr/>
          <p:nvPr/>
        </p:nvSpPr>
        <p:spPr bwMode="auto">
          <a:xfrm rot="16200000">
            <a:off x="3383868" y="4761148"/>
            <a:ext cx="2088232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7D762-975B-465B-8DFD-8334235BC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79" b="38126"/>
          <a:stretch/>
        </p:blipFill>
        <p:spPr>
          <a:xfrm>
            <a:off x="6012160" y="4523666"/>
            <a:ext cx="2884339" cy="2190942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5E98BC60-E4DD-4397-9FD5-0CB65918D726}"/>
              </a:ext>
            </a:extLst>
          </p:cNvPr>
          <p:cNvSpPr/>
          <p:nvPr/>
        </p:nvSpPr>
        <p:spPr bwMode="auto">
          <a:xfrm>
            <a:off x="7346317" y="5589240"/>
            <a:ext cx="216024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5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ground, sky, outdoor&#10;&#10;Description automatically generated">
            <a:extLst>
              <a:ext uri="{FF2B5EF4-FFF2-40B4-BE49-F238E27FC236}">
                <a16:creationId xmlns:a16="http://schemas.microsoft.com/office/drawing/2014/main" id="{BFCF7D51-6A51-4C6D-9F01-7D602CD6B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8987"/>
            <a:ext cx="8784976" cy="53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2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906C8E2-0530-44D6-A4B3-7133D18F3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8987"/>
            <a:ext cx="8928992" cy="53000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179FE0-913C-4221-AF29-A31D812CABBF}"/>
              </a:ext>
            </a:extLst>
          </p:cNvPr>
          <p:cNvCxnSpPr>
            <a:cxnSpLocks/>
          </p:cNvCxnSpPr>
          <p:nvPr/>
        </p:nvCxnSpPr>
        <p:spPr bwMode="auto">
          <a:xfrm>
            <a:off x="3491880" y="1772816"/>
            <a:ext cx="2160240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1A669B41-4F6C-425E-B469-AC95B872D77A}"/>
              </a:ext>
            </a:extLst>
          </p:cNvPr>
          <p:cNvSpPr/>
          <p:nvPr/>
        </p:nvSpPr>
        <p:spPr bwMode="auto">
          <a:xfrm>
            <a:off x="5580112" y="1772816"/>
            <a:ext cx="72008" cy="45719"/>
          </a:xfrm>
          <a:prstGeom prst="arc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D3FE094-5A3F-445E-AA57-3360117B333E}"/>
              </a:ext>
            </a:extLst>
          </p:cNvPr>
          <p:cNvSpPr/>
          <p:nvPr/>
        </p:nvSpPr>
        <p:spPr bwMode="auto">
          <a:xfrm>
            <a:off x="5316718" y="1781666"/>
            <a:ext cx="339364" cy="830183"/>
          </a:xfrm>
          <a:custGeom>
            <a:avLst/>
            <a:gdLst>
              <a:gd name="connsiteX0" fmla="*/ 329938 w 339364"/>
              <a:gd name="connsiteY0" fmla="*/ 0 h 830183"/>
              <a:gd name="connsiteX1" fmla="*/ 339364 w 339364"/>
              <a:gd name="connsiteY1" fmla="*/ 65988 h 830183"/>
              <a:gd name="connsiteX2" fmla="*/ 320511 w 339364"/>
              <a:gd name="connsiteY2" fmla="*/ 197963 h 830183"/>
              <a:gd name="connsiteX3" fmla="*/ 301657 w 339364"/>
              <a:gd name="connsiteY3" fmla="*/ 301658 h 830183"/>
              <a:gd name="connsiteX4" fmla="*/ 282804 w 339364"/>
              <a:gd name="connsiteY4" fmla="*/ 367645 h 830183"/>
              <a:gd name="connsiteX5" fmla="*/ 263950 w 339364"/>
              <a:gd name="connsiteY5" fmla="*/ 471340 h 830183"/>
              <a:gd name="connsiteX6" fmla="*/ 235670 w 339364"/>
              <a:gd name="connsiteY6" fmla="*/ 527901 h 830183"/>
              <a:gd name="connsiteX7" fmla="*/ 226243 w 339364"/>
              <a:gd name="connsiteY7" fmla="*/ 556181 h 830183"/>
              <a:gd name="connsiteX8" fmla="*/ 131975 w 339364"/>
              <a:gd name="connsiteY8" fmla="*/ 669303 h 830183"/>
              <a:gd name="connsiteX9" fmla="*/ 131975 w 339364"/>
              <a:gd name="connsiteY9" fmla="*/ 669303 h 830183"/>
              <a:gd name="connsiteX10" fmla="*/ 113121 w 339364"/>
              <a:gd name="connsiteY10" fmla="*/ 697583 h 830183"/>
              <a:gd name="connsiteX11" fmla="*/ 65987 w 339364"/>
              <a:gd name="connsiteY11" fmla="*/ 754144 h 830183"/>
              <a:gd name="connsiteX12" fmla="*/ 37707 w 339364"/>
              <a:gd name="connsiteY12" fmla="*/ 810705 h 830183"/>
              <a:gd name="connsiteX13" fmla="*/ 9426 w 339364"/>
              <a:gd name="connsiteY13" fmla="*/ 829559 h 830183"/>
              <a:gd name="connsiteX14" fmla="*/ 0 w 339364"/>
              <a:gd name="connsiteY14" fmla="*/ 829559 h 83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9364" h="830183">
                <a:moveTo>
                  <a:pt x="329938" y="0"/>
                </a:moveTo>
                <a:cubicBezTo>
                  <a:pt x="333080" y="21996"/>
                  <a:pt x="339364" y="43769"/>
                  <a:pt x="339364" y="65988"/>
                </a:cubicBezTo>
                <a:cubicBezTo>
                  <a:pt x="339364" y="161221"/>
                  <a:pt x="333201" y="134513"/>
                  <a:pt x="320511" y="197963"/>
                </a:cubicBezTo>
                <a:cubicBezTo>
                  <a:pt x="300045" y="300290"/>
                  <a:pt x="321878" y="210666"/>
                  <a:pt x="301657" y="301658"/>
                </a:cubicBezTo>
                <a:cubicBezTo>
                  <a:pt x="286923" y="367958"/>
                  <a:pt x="298548" y="312538"/>
                  <a:pt x="282804" y="367645"/>
                </a:cubicBezTo>
                <a:cubicBezTo>
                  <a:pt x="264171" y="432862"/>
                  <a:pt x="281755" y="382318"/>
                  <a:pt x="263950" y="471340"/>
                </a:cubicBezTo>
                <a:cubicBezTo>
                  <a:pt x="256052" y="510831"/>
                  <a:pt x="254207" y="490826"/>
                  <a:pt x="235670" y="527901"/>
                </a:cubicBezTo>
                <a:cubicBezTo>
                  <a:pt x="231226" y="536789"/>
                  <a:pt x="231069" y="547495"/>
                  <a:pt x="226243" y="556181"/>
                </a:cubicBezTo>
                <a:cubicBezTo>
                  <a:pt x="193431" y="615242"/>
                  <a:pt x="181395" y="619883"/>
                  <a:pt x="131975" y="669303"/>
                </a:cubicBezTo>
                <a:lnTo>
                  <a:pt x="131975" y="669303"/>
                </a:lnTo>
                <a:cubicBezTo>
                  <a:pt x="125690" y="678730"/>
                  <a:pt x="120374" y="688879"/>
                  <a:pt x="113121" y="697583"/>
                </a:cubicBezTo>
                <a:cubicBezTo>
                  <a:pt x="52635" y="770166"/>
                  <a:pt x="112798" y="683930"/>
                  <a:pt x="65987" y="754144"/>
                </a:cubicBezTo>
                <a:cubicBezTo>
                  <a:pt x="58320" y="777144"/>
                  <a:pt x="55980" y="792432"/>
                  <a:pt x="37707" y="810705"/>
                </a:cubicBezTo>
                <a:cubicBezTo>
                  <a:pt x="29696" y="818716"/>
                  <a:pt x="19560" y="824492"/>
                  <a:pt x="9426" y="829559"/>
                </a:cubicBezTo>
                <a:cubicBezTo>
                  <a:pt x="6616" y="830964"/>
                  <a:pt x="3142" y="829559"/>
                  <a:pt x="0" y="829559"/>
                </a:cubicBezTo>
              </a:path>
            </a:pathLst>
          </a:cu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3EF72B-6ED8-4B6A-BFD7-7DAC811C0819}"/>
              </a:ext>
            </a:extLst>
          </p:cNvPr>
          <p:cNvCxnSpPr>
            <a:stCxn id="10" idx="14"/>
          </p:cNvCxnSpPr>
          <p:nvPr/>
        </p:nvCxnSpPr>
        <p:spPr bwMode="auto">
          <a:xfrm>
            <a:off x="5316718" y="2611225"/>
            <a:ext cx="0" cy="1681871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A08139-D3D8-48CF-8F54-ED1F52E63045}"/>
              </a:ext>
            </a:extLst>
          </p:cNvPr>
          <p:cNvCxnSpPr/>
          <p:nvPr/>
        </p:nvCxnSpPr>
        <p:spPr bwMode="auto">
          <a:xfrm flipH="1">
            <a:off x="4644008" y="4293096"/>
            <a:ext cx="672710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D8A32A-D6E3-4AC1-B0ED-C4E0045A4FBD}"/>
              </a:ext>
            </a:extLst>
          </p:cNvPr>
          <p:cNvCxnSpPr/>
          <p:nvPr/>
        </p:nvCxnSpPr>
        <p:spPr bwMode="auto">
          <a:xfrm flipH="1">
            <a:off x="3487918" y="1772816"/>
            <a:ext cx="3962" cy="914399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33E92F-C6A7-4A1C-9FA8-78753CA9D1A5}"/>
              </a:ext>
            </a:extLst>
          </p:cNvPr>
          <p:cNvCxnSpPr/>
          <p:nvPr/>
        </p:nvCxnSpPr>
        <p:spPr bwMode="auto">
          <a:xfrm>
            <a:off x="3491879" y="2687214"/>
            <a:ext cx="1152129" cy="79432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A83F778-6959-4497-9DEA-F9588A16761E}"/>
              </a:ext>
            </a:extLst>
          </p:cNvPr>
          <p:cNvCxnSpPr/>
          <p:nvPr/>
        </p:nvCxnSpPr>
        <p:spPr bwMode="auto">
          <a:xfrm>
            <a:off x="4640046" y="2766645"/>
            <a:ext cx="0" cy="1526451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0541CCE-E8A7-4AC1-BD88-9ADCC10A3652}"/>
              </a:ext>
            </a:extLst>
          </p:cNvPr>
          <p:cNvSpPr/>
          <p:nvPr/>
        </p:nvSpPr>
        <p:spPr bwMode="auto">
          <a:xfrm>
            <a:off x="3071718" y="1818535"/>
            <a:ext cx="412238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4D8551-5376-49E1-9AF5-48302A8174DB}"/>
              </a:ext>
            </a:extLst>
          </p:cNvPr>
          <p:cNvSpPr txBox="1"/>
          <p:nvPr/>
        </p:nvSpPr>
        <p:spPr>
          <a:xfrm>
            <a:off x="1475656" y="1895026"/>
            <a:ext cx="177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Site</a:t>
            </a:r>
          </a:p>
        </p:txBody>
      </p:sp>
    </p:spTree>
    <p:extLst>
      <p:ext uri="{BB962C8B-B14F-4D97-AF65-F5344CB8AC3E}">
        <p14:creationId xmlns:p14="http://schemas.microsoft.com/office/powerpoint/2010/main" val="133993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A767AC-512F-4AB2-A27E-09F6D206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17"/>
            <a:ext cx="9144000" cy="67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3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2F1F2B-894B-436B-AC7F-6A9437E9E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51" y="22515"/>
            <a:ext cx="885129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492BF9-3137-4222-BC18-6596EEB4AE12}"/>
              </a:ext>
            </a:extLst>
          </p:cNvPr>
          <p:cNvSpPr/>
          <p:nvPr/>
        </p:nvSpPr>
        <p:spPr bwMode="auto">
          <a:xfrm>
            <a:off x="1187624" y="3717032"/>
            <a:ext cx="2088232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 Ave.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16C421-4DEB-4174-8AB3-93DF92B85BDD}"/>
              </a:ext>
            </a:extLst>
          </p:cNvPr>
          <p:cNvSpPr/>
          <p:nvPr/>
        </p:nvSpPr>
        <p:spPr bwMode="auto">
          <a:xfrm rot="16200000">
            <a:off x="2735796" y="5193196"/>
            <a:ext cx="2088232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Peach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Ave.</a:t>
            </a:r>
          </a:p>
        </p:txBody>
      </p:sp>
    </p:spTree>
    <p:extLst>
      <p:ext uri="{BB962C8B-B14F-4D97-AF65-F5344CB8AC3E}">
        <p14:creationId xmlns:p14="http://schemas.microsoft.com/office/powerpoint/2010/main" val="216601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405774-C308-4728-98FA-E69F0D686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58"/>
            <a:ext cx="8244408" cy="4947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FF5D35-ACB5-45DE-9C33-71753F0A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3786004"/>
            <a:ext cx="2304256" cy="3022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F89A78-E87C-4EFE-91A3-F06F4A06D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0" y="4005064"/>
            <a:ext cx="3064857" cy="3941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FE632-3BBA-4958-ABBB-360C74AAB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020" y="5297486"/>
            <a:ext cx="3164973" cy="10827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A46F57-CDF3-4F62-8849-B55BD7E3D79A}"/>
              </a:ext>
            </a:extLst>
          </p:cNvPr>
          <p:cNvSpPr txBox="1"/>
          <p:nvPr/>
        </p:nvSpPr>
        <p:spPr>
          <a:xfrm rot="16200000">
            <a:off x="4067944" y="2132856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Peach Ave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58EEF7-A4A1-4600-B415-702C429DAA40}"/>
              </a:ext>
            </a:extLst>
          </p:cNvPr>
          <p:cNvSpPr/>
          <p:nvPr/>
        </p:nvSpPr>
        <p:spPr bwMode="auto">
          <a:xfrm>
            <a:off x="4860032" y="3068960"/>
            <a:ext cx="288032" cy="14401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3E565-E913-4835-B7A7-38328622C75E}"/>
              </a:ext>
            </a:extLst>
          </p:cNvPr>
          <p:cNvSpPr/>
          <p:nvPr/>
        </p:nvSpPr>
        <p:spPr bwMode="auto">
          <a:xfrm>
            <a:off x="5004048" y="3212976"/>
            <a:ext cx="144016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5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93F337-3DD3-43BE-B853-62F3ADC6AB0A}"/>
              </a:ext>
            </a:extLst>
          </p:cNvPr>
          <p:cNvSpPr txBox="1"/>
          <p:nvPr/>
        </p:nvSpPr>
        <p:spPr>
          <a:xfrm>
            <a:off x="1259632" y="260648"/>
            <a:ext cx="741682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Animal hospitals and shelters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Automobile repairs</a:t>
            </a:r>
            <a:endParaRPr lang="en-US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Automobile service stations</a:t>
            </a:r>
            <a:endParaRPr lang="en-US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Caretaker's residence</a:t>
            </a:r>
            <a:endParaRPr lang="en-US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ncidental industrial uses.</a:t>
            </a:r>
            <a:endParaRPr lang="en-US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Equipment rental or sale</a:t>
            </a:r>
            <a:endParaRPr lang="en-US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Farm equipment sales and service</a:t>
            </a:r>
            <a:endParaRPr lang="en-US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Ice and cold storage plants</a:t>
            </a:r>
            <a:endParaRPr lang="en-US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Mechanical car, truck, motor &amp; equipment wash, including self-service</a:t>
            </a:r>
            <a:endParaRPr lang="en-US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Offices: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Administrative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Business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General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Medical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Professional</a:t>
            </a:r>
            <a:endParaRPr lang="en-US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New and used recreational vehicle sales and service</a:t>
            </a:r>
            <a:endParaRPr lang="en-US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Signs, subject to the provisions of Section 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Machinery and shop (no punch presses over twenty (20) tons or drophammers)</a:t>
            </a:r>
            <a:endParaRPr lang="en-US" sz="1500" dirty="0"/>
          </a:p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Cabinet or carpenter shops</a:t>
            </a:r>
          </a:p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Fruit and vegetables (packing only)</a:t>
            </a:r>
          </a:p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Honey extraction plant</a:t>
            </a:r>
          </a:p>
          <a:p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Stone monument works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Contractors' storage yard</a:t>
            </a:r>
          </a:p>
          <a:p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Machinery rental 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torage yard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500" dirty="0"/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Motion picture studio storage yard</a:t>
            </a:r>
          </a:p>
          <a:p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Transit storage</a:t>
            </a:r>
          </a:p>
          <a:p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Blueprinting and photocopying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500" dirty="0"/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Laundries</a:t>
            </a:r>
          </a:p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Assembly of small electric and electronic equipment</a:t>
            </a:r>
            <a:endParaRPr lang="en-US" sz="1500" dirty="0"/>
          </a:p>
          <a:p>
            <a:r>
              <a:rPr lang="en-US" sz="1500" dirty="0"/>
              <a:t> </a:t>
            </a:r>
            <a:r>
              <a:rPr lang="en-US" sz="15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Assembly of plastic items made from finished plastic</a:t>
            </a:r>
          </a:p>
          <a:p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</a:rPr>
              <a:t> Communication equipment buildings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1F80BE-D6CB-4A37-B347-CE6170C1048D}"/>
              </a:ext>
            </a:extLst>
          </p:cNvPr>
          <p:cNvSpPr/>
          <p:nvPr/>
        </p:nvSpPr>
        <p:spPr bwMode="auto">
          <a:xfrm>
            <a:off x="5148064" y="476672"/>
            <a:ext cx="2952328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Arial Rounded MT Bold" pitchFamily="34" charset="0"/>
              </a:rPr>
              <a:t>See Exhibit 8</a:t>
            </a:r>
          </a:p>
        </p:txBody>
      </p:sp>
    </p:spTree>
    <p:extLst>
      <p:ext uri="{BB962C8B-B14F-4D97-AF65-F5344CB8AC3E}">
        <p14:creationId xmlns:p14="http://schemas.microsoft.com/office/powerpoint/2010/main" val="118547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DBAB49-FEF9-4DEA-A3D5-3FD822188355}"/>
              </a:ext>
            </a:extLst>
          </p:cNvPr>
          <p:cNvSpPr txBox="1"/>
          <p:nvPr/>
        </p:nvSpPr>
        <p:spPr>
          <a:xfrm>
            <a:off x="611560" y="620688"/>
            <a:ext cx="792088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Recommended Motion (</a:t>
            </a:r>
            <a:r>
              <a:rPr lang="en-US" sz="1800" b="1" dirty="0">
                <a:solidFill>
                  <a:srgbClr val="72A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Action)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Recommend adoption of the Mitigated Negative Declaration prepared based on Initial Study No. 7071; and 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Recommend that the Board of Supervisors determine that the proposed rezone to the M1(c) (Light Manufacturing, Conditional) Zone District is consistent with the General Plan and the County-adopted Roosevelt Community Plan and approve Amendment Application No. 3815, subject to the recommended Mitigation Measures, and Conditions of Approval; and 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Direct the Secretary to prepare a Resolution documenting the Commission’s action. 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Alternative Motion (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Action)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Determine that the M-1(c) (Light Manufacturing, Conditional) zoning is not appropriate for the property based on (state basis for denial), and deny Amendment Application No. 3815; and 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Direct the Secretary to prepare a Resolution documenting the Commission’s action</a:t>
            </a:r>
          </a:p>
        </p:txBody>
      </p:sp>
    </p:spTree>
    <p:extLst>
      <p:ext uri="{BB962C8B-B14F-4D97-AF65-F5344CB8AC3E}">
        <p14:creationId xmlns:p14="http://schemas.microsoft.com/office/powerpoint/2010/main" val="5141971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9AC0B034BAD4C9F0F327BE421C22C" ma:contentTypeVersion="10" ma:contentTypeDescription="Create a new document." ma:contentTypeScope="" ma:versionID="c2aeffbb0b89dbbd7efc41ceabb23e3e">
  <xsd:schema xmlns:xsd="http://www.w3.org/2001/XMLSchema" xmlns:xs="http://www.w3.org/2001/XMLSchema" xmlns:p="http://schemas.microsoft.com/office/2006/metadata/properties" xmlns:ns2="88292104-dd8b-439e-bac2-f6c55ae9ee04" xmlns:ns3="b6491903-5d7b-43da-8119-6ca5c50f8029" targetNamespace="http://schemas.microsoft.com/office/2006/metadata/properties" ma:root="true" ma:fieldsID="74be04869c4d19d1b9b48c42aaa873c7" ns2:_="" ns3:_="">
    <xsd:import namespace="88292104-dd8b-439e-bac2-f6c55ae9ee04"/>
    <xsd:import namespace="b6491903-5d7b-43da-8119-6ca5c50f8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2104-dd8b-439e-bac2-f6c55ae9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662ea8d-3d95-4996-9f67-876649615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1903-5d7b-43da-8119-6ca5c50f80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d2320f-7cca-406c-af36-5054b0268b7c}" ma:internalName="TaxCatchAll" ma:showField="CatchAllData" ma:web="b6491903-5d7b-43da-8119-6ca5c50f8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006762-DEF0-4111-9DA7-F836D1A9C325}"/>
</file>

<file path=customXml/itemProps2.xml><?xml version="1.0" encoding="utf-8"?>
<ds:datastoreItem xmlns:ds="http://schemas.openxmlformats.org/officeDocument/2006/customXml" ds:itemID="{E0AB51A6-3AC9-4382-BFDB-4CFA058A445D}"/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358</Words>
  <Application>Microsoft Office PowerPoint</Application>
  <PresentationFormat>On-screen Show (4:3)</PresentationFormat>
  <Paragraphs>56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Arial Rounded MT 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 Hernandez</dc:creator>
  <cp:lastModifiedBy>Randall , David A.</cp:lastModifiedBy>
  <cp:revision>231</cp:revision>
  <cp:lastPrinted>2004-10-07T15:08:16Z</cp:lastPrinted>
  <dcterms:created xsi:type="dcterms:W3CDTF">2004-04-19T19:39:45Z</dcterms:created>
  <dcterms:modified xsi:type="dcterms:W3CDTF">2021-08-26T14:49:31Z</dcterms:modified>
</cp:coreProperties>
</file>