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78" r:id="rId3"/>
    <p:sldId id="275" r:id="rId4"/>
    <p:sldId id="266" r:id="rId5"/>
    <p:sldId id="276" r:id="rId6"/>
    <p:sldId id="277" r:id="rId7"/>
    <p:sldId id="280" r:id="rId8"/>
    <p:sldId id="279" r:id="rId9"/>
    <p:sldId id="261" r:id="rId10"/>
    <p:sldId id="268" r:id="rId11"/>
    <p:sldId id="269" r:id="rId12"/>
    <p:sldId id="272" r:id="rId13"/>
    <p:sldId id="271" r:id="rId14"/>
    <p:sldId id="265" r:id="rId15"/>
    <p:sldId id="264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3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9EF09-6E9F-46EA-9647-B0ABB12DDDC0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19EE2-4EB0-42EC-8BE3-0E8856156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257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9EF09-6E9F-46EA-9647-B0ABB12DDDC0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19EE2-4EB0-42EC-8BE3-0E8856156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966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9EF09-6E9F-46EA-9647-B0ABB12DDDC0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19EE2-4EB0-42EC-8BE3-0E88561560BF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1512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9EF09-6E9F-46EA-9647-B0ABB12DDDC0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19EE2-4EB0-42EC-8BE3-0E8856156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0471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9EF09-6E9F-46EA-9647-B0ABB12DDDC0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19EE2-4EB0-42EC-8BE3-0E88561560BF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056475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9EF09-6E9F-46EA-9647-B0ABB12DDDC0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19EE2-4EB0-42EC-8BE3-0E8856156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9285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9EF09-6E9F-46EA-9647-B0ABB12DDDC0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19EE2-4EB0-42EC-8BE3-0E8856156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0433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9EF09-6E9F-46EA-9647-B0ABB12DDDC0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19EE2-4EB0-42EC-8BE3-0E8856156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040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9EF09-6E9F-46EA-9647-B0ABB12DDDC0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19EE2-4EB0-42EC-8BE3-0E8856156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52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9EF09-6E9F-46EA-9647-B0ABB12DDDC0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19EE2-4EB0-42EC-8BE3-0E8856156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210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9EF09-6E9F-46EA-9647-B0ABB12DDDC0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19EE2-4EB0-42EC-8BE3-0E8856156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821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9EF09-6E9F-46EA-9647-B0ABB12DDDC0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19EE2-4EB0-42EC-8BE3-0E8856156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00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9EF09-6E9F-46EA-9647-B0ABB12DDDC0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19EE2-4EB0-42EC-8BE3-0E8856156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750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9EF09-6E9F-46EA-9647-B0ABB12DDDC0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19EE2-4EB0-42EC-8BE3-0E8856156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345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9EF09-6E9F-46EA-9647-B0ABB12DDDC0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19EE2-4EB0-42EC-8BE3-0E8856156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37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9EF09-6E9F-46EA-9647-B0ABB12DDDC0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19EE2-4EB0-42EC-8BE3-0E8856156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638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9EF09-6E9F-46EA-9647-B0ABB12DDDC0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5C19EE2-4EB0-42EC-8BE3-0E8856156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14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info.forefrontpower.com/ca-communitysolar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7">
            <a:extLst>
              <a:ext uri="{FF2B5EF4-FFF2-40B4-BE49-F238E27FC236}">
                <a16:creationId xmlns:a16="http://schemas.microsoft.com/office/drawing/2014/main" id="{9B8A5A16-7BE9-4AA1-9B5E-00FAFA5C8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BB0AEA-B80F-4074-9CB0-7EF1A559AF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CUP 3607 Initial One-Year Time Extension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552C44-5044-48B6-9544-3008CC08EF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>
            <a:normAutofit/>
          </a:bodyPr>
          <a:lstStyle/>
          <a:p>
            <a:endParaRPr lang="en-US" sz="2800" b="1" dirty="0">
              <a:solidFill>
                <a:srgbClr val="FFFFFF"/>
              </a:solidFill>
            </a:endParaRPr>
          </a:p>
        </p:txBody>
      </p:sp>
      <p:grpSp>
        <p:nvGrpSpPr>
          <p:cNvPr id="22" name="Group 9">
            <a:extLst>
              <a:ext uri="{FF2B5EF4-FFF2-40B4-BE49-F238E27FC236}">
                <a16:creationId xmlns:a16="http://schemas.microsoft.com/office/drawing/2014/main" id="{C55D27F9-7623-4A6E-89FF-87E6C4E0D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92EF457-D744-4C61-8670-518EC1D2D5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7B7CFC0-1E17-41C5-BF93-16E99B1F89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FFFFF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8640594F-E37B-4D91-8E95-9DA62A9B96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93C9D004-5359-4937-9D4B-EC89888063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0DE8B4BF-A71A-4324-A033-7886CF70A0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5697F627-1058-435C-96D4-98AB552C6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49E61018-BC96-47DC-B47F-FFBA96BAD8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3CA434EC-618C-4787-86BA-1BF47478EE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18">
              <a:extLst>
                <a:ext uri="{FF2B5EF4-FFF2-40B4-BE49-F238E27FC236}">
                  <a16:creationId xmlns:a16="http://schemas.microsoft.com/office/drawing/2014/main" id="{97378863-CDB3-4B0F-A65C-98A1252DD0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7561351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5E64226-BD51-42F7-A07D-15FCD54E18A9}"/>
              </a:ext>
            </a:extLst>
          </p:cNvPr>
          <p:cNvSpPr txBox="1">
            <a:spLocks/>
          </p:cNvSpPr>
          <p:nvPr/>
        </p:nvSpPr>
        <p:spPr>
          <a:xfrm>
            <a:off x="643467" y="129707"/>
            <a:ext cx="8596668" cy="13208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Site Plan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9A8270-9EC1-444E-9245-8EFD242A8692}"/>
              </a:ext>
            </a:extLst>
          </p:cNvPr>
          <p:cNvSpPr txBox="1"/>
          <p:nvPr/>
        </p:nvSpPr>
        <p:spPr>
          <a:xfrm>
            <a:off x="4830199" y="1011877"/>
            <a:ext cx="2017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Parcel Boundary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B9A6F48-036D-4F45-9701-E9F3DAA971C2}"/>
              </a:ext>
            </a:extLst>
          </p:cNvPr>
          <p:cNvGrpSpPr/>
          <p:nvPr/>
        </p:nvGrpSpPr>
        <p:grpSpPr>
          <a:xfrm>
            <a:off x="756217" y="6063543"/>
            <a:ext cx="352527" cy="664750"/>
            <a:chOff x="3472853" y="5756030"/>
            <a:chExt cx="352527" cy="664750"/>
          </a:xfrm>
        </p:grpSpPr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A8C6EF50-566B-4634-8FEE-BD97FBA51108}"/>
                </a:ext>
              </a:extLst>
            </p:cNvPr>
            <p:cNvSpPr/>
            <p:nvPr/>
          </p:nvSpPr>
          <p:spPr>
            <a:xfrm rot="16200000">
              <a:off x="3484819" y="5837230"/>
              <a:ext cx="321791" cy="159392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2F84032-32BA-4DAB-8DFA-97BF35240BDA}"/>
                </a:ext>
              </a:extLst>
            </p:cNvPr>
            <p:cNvSpPr txBox="1"/>
            <p:nvPr/>
          </p:nvSpPr>
          <p:spPr>
            <a:xfrm>
              <a:off x="3472853" y="6051448"/>
              <a:ext cx="3525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N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1C96C8B-96FE-479D-8677-C81F02226C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83"/>
          <a:stretch/>
        </p:blipFill>
        <p:spPr>
          <a:xfrm>
            <a:off x="2304660" y="678431"/>
            <a:ext cx="9797335" cy="6179569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CD50BD8F-2A60-495C-8E0B-6C5486AFAF35}"/>
              </a:ext>
            </a:extLst>
          </p:cNvPr>
          <p:cNvSpPr/>
          <p:nvPr/>
        </p:nvSpPr>
        <p:spPr>
          <a:xfrm>
            <a:off x="5202374" y="1697882"/>
            <a:ext cx="6140244" cy="5598657"/>
          </a:xfrm>
          <a:custGeom>
            <a:avLst/>
            <a:gdLst>
              <a:gd name="connsiteX0" fmla="*/ 0 w 3540154"/>
              <a:gd name="connsiteY0" fmla="*/ 0 h 4857225"/>
              <a:gd name="connsiteX1" fmla="*/ 3540154 w 3540154"/>
              <a:gd name="connsiteY1" fmla="*/ 16777 h 4857225"/>
              <a:gd name="connsiteX2" fmla="*/ 3389152 w 3540154"/>
              <a:gd name="connsiteY2" fmla="*/ 4823669 h 4857225"/>
              <a:gd name="connsiteX3" fmla="*/ 2298583 w 3540154"/>
              <a:gd name="connsiteY3" fmla="*/ 4857225 h 4857225"/>
              <a:gd name="connsiteX4" fmla="*/ 2265027 w 3540154"/>
              <a:gd name="connsiteY4" fmla="*/ 2583809 h 4857225"/>
              <a:gd name="connsiteX5" fmla="*/ 41945 w 3540154"/>
              <a:gd name="connsiteY5" fmla="*/ 2575420 h 4857225"/>
              <a:gd name="connsiteX6" fmla="*/ 0 w 3540154"/>
              <a:gd name="connsiteY6" fmla="*/ 0 h 4857225"/>
              <a:gd name="connsiteX0" fmla="*/ 0 w 3540154"/>
              <a:gd name="connsiteY0" fmla="*/ 0 h 10454073"/>
              <a:gd name="connsiteX1" fmla="*/ 3540154 w 3540154"/>
              <a:gd name="connsiteY1" fmla="*/ 16777 h 10454073"/>
              <a:gd name="connsiteX2" fmla="*/ 3389152 w 3540154"/>
              <a:gd name="connsiteY2" fmla="*/ 4823669 h 10454073"/>
              <a:gd name="connsiteX3" fmla="*/ 2298583 w 3540154"/>
              <a:gd name="connsiteY3" fmla="*/ 4857225 h 10454073"/>
              <a:gd name="connsiteX4" fmla="*/ 2265027 w 3540154"/>
              <a:gd name="connsiteY4" fmla="*/ 2583809 h 10454073"/>
              <a:gd name="connsiteX5" fmla="*/ 63295 w 3540154"/>
              <a:gd name="connsiteY5" fmla="*/ 10454073 h 10454073"/>
              <a:gd name="connsiteX6" fmla="*/ 0 w 3540154"/>
              <a:gd name="connsiteY6" fmla="*/ 0 h 10454073"/>
              <a:gd name="connsiteX0" fmla="*/ 0 w 3540154"/>
              <a:gd name="connsiteY0" fmla="*/ 0 h 10687565"/>
              <a:gd name="connsiteX1" fmla="*/ 3540154 w 3540154"/>
              <a:gd name="connsiteY1" fmla="*/ 16777 h 10687565"/>
              <a:gd name="connsiteX2" fmla="*/ 3389152 w 3540154"/>
              <a:gd name="connsiteY2" fmla="*/ 4823669 h 10687565"/>
              <a:gd name="connsiteX3" fmla="*/ 2298583 w 3540154"/>
              <a:gd name="connsiteY3" fmla="*/ 4857225 h 10687565"/>
              <a:gd name="connsiteX4" fmla="*/ 3261371 w 3540154"/>
              <a:gd name="connsiteY4" fmla="*/ 10687565 h 10687565"/>
              <a:gd name="connsiteX5" fmla="*/ 63295 w 3540154"/>
              <a:gd name="connsiteY5" fmla="*/ 10454073 h 10687565"/>
              <a:gd name="connsiteX6" fmla="*/ 0 w 3540154"/>
              <a:gd name="connsiteY6" fmla="*/ 0 h 10687565"/>
              <a:gd name="connsiteX0" fmla="*/ 0 w 3540154"/>
              <a:gd name="connsiteY0" fmla="*/ 0 h 10552502"/>
              <a:gd name="connsiteX1" fmla="*/ 3540154 w 3540154"/>
              <a:gd name="connsiteY1" fmla="*/ 16777 h 10552502"/>
              <a:gd name="connsiteX2" fmla="*/ 3389152 w 3540154"/>
              <a:gd name="connsiteY2" fmla="*/ 4823669 h 10552502"/>
              <a:gd name="connsiteX3" fmla="*/ 2298583 w 3540154"/>
              <a:gd name="connsiteY3" fmla="*/ 4857225 h 10552502"/>
              <a:gd name="connsiteX4" fmla="*/ 3247138 w 3540154"/>
              <a:gd name="connsiteY4" fmla="*/ 10552502 h 10552502"/>
              <a:gd name="connsiteX5" fmla="*/ 63295 w 3540154"/>
              <a:gd name="connsiteY5" fmla="*/ 10454073 h 10552502"/>
              <a:gd name="connsiteX6" fmla="*/ 0 w 3540154"/>
              <a:gd name="connsiteY6" fmla="*/ 0 h 10552502"/>
              <a:gd name="connsiteX0" fmla="*/ 0 w 3540154"/>
              <a:gd name="connsiteY0" fmla="*/ 0 h 13276127"/>
              <a:gd name="connsiteX1" fmla="*/ 3540154 w 3540154"/>
              <a:gd name="connsiteY1" fmla="*/ 16777 h 13276127"/>
              <a:gd name="connsiteX2" fmla="*/ 3389152 w 3540154"/>
              <a:gd name="connsiteY2" fmla="*/ 4823669 h 13276127"/>
              <a:gd name="connsiteX3" fmla="*/ 3280693 w 3540154"/>
              <a:gd name="connsiteY3" fmla="*/ 13276127 h 13276127"/>
              <a:gd name="connsiteX4" fmla="*/ 3247138 w 3540154"/>
              <a:gd name="connsiteY4" fmla="*/ 10552502 h 13276127"/>
              <a:gd name="connsiteX5" fmla="*/ 63295 w 3540154"/>
              <a:gd name="connsiteY5" fmla="*/ 10454073 h 13276127"/>
              <a:gd name="connsiteX6" fmla="*/ 0 w 3540154"/>
              <a:gd name="connsiteY6" fmla="*/ 0 h 13276127"/>
              <a:gd name="connsiteX0" fmla="*/ 0 w 3902755"/>
              <a:gd name="connsiteY0" fmla="*/ 0 h 13276127"/>
              <a:gd name="connsiteX1" fmla="*/ 3540154 w 3902755"/>
              <a:gd name="connsiteY1" fmla="*/ 16777 h 13276127"/>
              <a:gd name="connsiteX2" fmla="*/ 3389152 w 3902755"/>
              <a:gd name="connsiteY2" fmla="*/ 4823669 h 13276127"/>
              <a:gd name="connsiteX3" fmla="*/ 3280693 w 3902755"/>
              <a:gd name="connsiteY3" fmla="*/ 13276127 h 13276127"/>
              <a:gd name="connsiteX4" fmla="*/ 3247138 w 3902755"/>
              <a:gd name="connsiteY4" fmla="*/ 10552502 h 13276127"/>
              <a:gd name="connsiteX5" fmla="*/ 63295 w 3902755"/>
              <a:gd name="connsiteY5" fmla="*/ 10454073 h 13276127"/>
              <a:gd name="connsiteX6" fmla="*/ 0 w 3902755"/>
              <a:gd name="connsiteY6" fmla="*/ 0 h 13276127"/>
              <a:gd name="connsiteX0" fmla="*/ 0 w 4456663"/>
              <a:gd name="connsiteY0" fmla="*/ 0 h 13276127"/>
              <a:gd name="connsiteX1" fmla="*/ 3540154 w 4456663"/>
              <a:gd name="connsiteY1" fmla="*/ 16777 h 13276127"/>
              <a:gd name="connsiteX2" fmla="*/ 4456663 w 4456663"/>
              <a:gd name="connsiteY2" fmla="*/ 5093794 h 13276127"/>
              <a:gd name="connsiteX3" fmla="*/ 3280693 w 4456663"/>
              <a:gd name="connsiteY3" fmla="*/ 13276127 h 13276127"/>
              <a:gd name="connsiteX4" fmla="*/ 3247138 w 4456663"/>
              <a:gd name="connsiteY4" fmla="*/ 10552502 h 13276127"/>
              <a:gd name="connsiteX5" fmla="*/ 63295 w 4456663"/>
              <a:gd name="connsiteY5" fmla="*/ 10454073 h 13276127"/>
              <a:gd name="connsiteX6" fmla="*/ 0 w 4456663"/>
              <a:gd name="connsiteY6" fmla="*/ 0 h 13276127"/>
              <a:gd name="connsiteX0" fmla="*/ 0 w 4456663"/>
              <a:gd name="connsiteY0" fmla="*/ 0 h 13276127"/>
              <a:gd name="connsiteX1" fmla="*/ 3540154 w 4456663"/>
              <a:gd name="connsiteY1" fmla="*/ 16777 h 13276127"/>
              <a:gd name="connsiteX2" fmla="*/ 4456663 w 4456663"/>
              <a:gd name="connsiteY2" fmla="*/ 5093794 h 13276127"/>
              <a:gd name="connsiteX3" fmla="*/ 3280693 w 4456663"/>
              <a:gd name="connsiteY3" fmla="*/ 13276127 h 13276127"/>
              <a:gd name="connsiteX4" fmla="*/ 3247138 w 4456663"/>
              <a:gd name="connsiteY4" fmla="*/ 10552502 h 13276127"/>
              <a:gd name="connsiteX5" fmla="*/ 63295 w 4456663"/>
              <a:gd name="connsiteY5" fmla="*/ 10454073 h 13276127"/>
              <a:gd name="connsiteX6" fmla="*/ 0 w 4456663"/>
              <a:gd name="connsiteY6" fmla="*/ 0 h 13276127"/>
              <a:gd name="connsiteX0" fmla="*/ 0 w 3540154"/>
              <a:gd name="connsiteY0" fmla="*/ 0 h 13276127"/>
              <a:gd name="connsiteX1" fmla="*/ 3540154 w 3540154"/>
              <a:gd name="connsiteY1" fmla="*/ 16777 h 13276127"/>
              <a:gd name="connsiteX2" fmla="*/ 3280693 w 3540154"/>
              <a:gd name="connsiteY2" fmla="*/ 13276127 h 13276127"/>
              <a:gd name="connsiteX3" fmla="*/ 3247138 w 3540154"/>
              <a:gd name="connsiteY3" fmla="*/ 10552502 h 13276127"/>
              <a:gd name="connsiteX4" fmla="*/ 63295 w 3540154"/>
              <a:gd name="connsiteY4" fmla="*/ 10454073 h 13276127"/>
              <a:gd name="connsiteX5" fmla="*/ 0 w 3540154"/>
              <a:gd name="connsiteY5" fmla="*/ 0 h 13276127"/>
              <a:gd name="connsiteX0" fmla="*/ 0 w 3540154"/>
              <a:gd name="connsiteY0" fmla="*/ 0 h 13276127"/>
              <a:gd name="connsiteX1" fmla="*/ 3540154 w 3540154"/>
              <a:gd name="connsiteY1" fmla="*/ 16777 h 13276127"/>
              <a:gd name="connsiteX2" fmla="*/ 3397819 w 3540154"/>
              <a:gd name="connsiteY2" fmla="*/ 6522992 h 13276127"/>
              <a:gd name="connsiteX3" fmla="*/ 3280693 w 3540154"/>
              <a:gd name="connsiteY3" fmla="*/ 13276127 h 13276127"/>
              <a:gd name="connsiteX4" fmla="*/ 3247138 w 3540154"/>
              <a:gd name="connsiteY4" fmla="*/ 10552502 h 13276127"/>
              <a:gd name="connsiteX5" fmla="*/ 63295 w 3540154"/>
              <a:gd name="connsiteY5" fmla="*/ 10454073 h 13276127"/>
              <a:gd name="connsiteX6" fmla="*/ 0 w 3540154"/>
              <a:gd name="connsiteY6" fmla="*/ 0 h 13276127"/>
              <a:gd name="connsiteX0" fmla="*/ 0 w 4251828"/>
              <a:gd name="connsiteY0" fmla="*/ 0 h 13276127"/>
              <a:gd name="connsiteX1" fmla="*/ 3540154 w 4251828"/>
              <a:gd name="connsiteY1" fmla="*/ 16777 h 13276127"/>
              <a:gd name="connsiteX2" fmla="*/ 4251828 w 4251828"/>
              <a:gd name="connsiteY2" fmla="*/ 8886586 h 13276127"/>
              <a:gd name="connsiteX3" fmla="*/ 3280693 w 4251828"/>
              <a:gd name="connsiteY3" fmla="*/ 13276127 h 13276127"/>
              <a:gd name="connsiteX4" fmla="*/ 3247138 w 4251828"/>
              <a:gd name="connsiteY4" fmla="*/ 10552502 h 13276127"/>
              <a:gd name="connsiteX5" fmla="*/ 63295 w 4251828"/>
              <a:gd name="connsiteY5" fmla="*/ 10454073 h 13276127"/>
              <a:gd name="connsiteX6" fmla="*/ 0 w 4251828"/>
              <a:gd name="connsiteY6" fmla="*/ 0 h 13276127"/>
              <a:gd name="connsiteX0" fmla="*/ 0 w 4564965"/>
              <a:gd name="connsiteY0" fmla="*/ 0 h 13321142"/>
              <a:gd name="connsiteX1" fmla="*/ 3540154 w 4564965"/>
              <a:gd name="connsiteY1" fmla="*/ 16777 h 13321142"/>
              <a:gd name="connsiteX2" fmla="*/ 4564965 w 4564965"/>
              <a:gd name="connsiteY2" fmla="*/ 13321142 h 13321142"/>
              <a:gd name="connsiteX3" fmla="*/ 3280693 w 4564965"/>
              <a:gd name="connsiteY3" fmla="*/ 13276127 h 13321142"/>
              <a:gd name="connsiteX4" fmla="*/ 3247138 w 4564965"/>
              <a:gd name="connsiteY4" fmla="*/ 10552502 h 13321142"/>
              <a:gd name="connsiteX5" fmla="*/ 63295 w 4564965"/>
              <a:gd name="connsiteY5" fmla="*/ 10454073 h 13321142"/>
              <a:gd name="connsiteX6" fmla="*/ 0 w 4564965"/>
              <a:gd name="connsiteY6" fmla="*/ 0 h 13321142"/>
              <a:gd name="connsiteX0" fmla="*/ 0 w 4564965"/>
              <a:gd name="connsiteY0" fmla="*/ 73264 h 13394406"/>
              <a:gd name="connsiteX1" fmla="*/ 4387046 w 4564965"/>
              <a:gd name="connsiteY1" fmla="*/ 0 h 13394406"/>
              <a:gd name="connsiteX2" fmla="*/ 4564965 w 4564965"/>
              <a:gd name="connsiteY2" fmla="*/ 13394406 h 13394406"/>
              <a:gd name="connsiteX3" fmla="*/ 3280693 w 4564965"/>
              <a:gd name="connsiteY3" fmla="*/ 13349391 h 13394406"/>
              <a:gd name="connsiteX4" fmla="*/ 3247138 w 4564965"/>
              <a:gd name="connsiteY4" fmla="*/ 10625766 h 13394406"/>
              <a:gd name="connsiteX5" fmla="*/ 63295 w 4564965"/>
              <a:gd name="connsiteY5" fmla="*/ 10527337 h 13394406"/>
              <a:gd name="connsiteX6" fmla="*/ 0 w 4564965"/>
              <a:gd name="connsiteY6" fmla="*/ 73264 h 13394406"/>
              <a:gd name="connsiteX0" fmla="*/ 0 w 4564965"/>
              <a:gd name="connsiteY0" fmla="*/ 185816 h 13506958"/>
              <a:gd name="connsiteX1" fmla="*/ 4486681 w 4564965"/>
              <a:gd name="connsiteY1" fmla="*/ 0 h 13506958"/>
              <a:gd name="connsiteX2" fmla="*/ 4564965 w 4564965"/>
              <a:gd name="connsiteY2" fmla="*/ 13506958 h 13506958"/>
              <a:gd name="connsiteX3" fmla="*/ 3280693 w 4564965"/>
              <a:gd name="connsiteY3" fmla="*/ 13461943 h 13506958"/>
              <a:gd name="connsiteX4" fmla="*/ 3247138 w 4564965"/>
              <a:gd name="connsiteY4" fmla="*/ 10738318 h 13506958"/>
              <a:gd name="connsiteX5" fmla="*/ 63295 w 4564965"/>
              <a:gd name="connsiteY5" fmla="*/ 10639889 h 13506958"/>
              <a:gd name="connsiteX6" fmla="*/ 0 w 4564965"/>
              <a:gd name="connsiteY6" fmla="*/ 185816 h 13506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64965" h="13506958">
                <a:moveTo>
                  <a:pt x="0" y="185816"/>
                </a:moveTo>
                <a:lnTo>
                  <a:pt x="4486681" y="0"/>
                </a:lnTo>
                <a:lnTo>
                  <a:pt x="4564965" y="13506958"/>
                </a:lnTo>
                <a:lnTo>
                  <a:pt x="3280693" y="13461943"/>
                </a:lnTo>
                <a:lnTo>
                  <a:pt x="3247138" y="10738318"/>
                </a:lnTo>
                <a:lnTo>
                  <a:pt x="63295" y="10639889"/>
                </a:lnTo>
                <a:lnTo>
                  <a:pt x="0" y="185816"/>
                </a:lnTo>
                <a:close/>
              </a:path>
            </a:pathLst>
          </a:custGeom>
          <a:noFill/>
          <a:ln w="7620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0DFDEA-267E-46D5-986C-83FEB04D0A91}"/>
              </a:ext>
            </a:extLst>
          </p:cNvPr>
          <p:cNvSpPr txBox="1"/>
          <p:nvPr/>
        </p:nvSpPr>
        <p:spPr>
          <a:xfrm rot="18366441">
            <a:off x="1972297" y="1051912"/>
            <a:ext cx="2197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Shell Road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13BE25-EC9C-44C9-9EF1-626464C9EBDB}"/>
              </a:ext>
            </a:extLst>
          </p:cNvPr>
          <p:cNvSpPr txBox="1"/>
          <p:nvPr/>
        </p:nvSpPr>
        <p:spPr>
          <a:xfrm>
            <a:off x="211635" y="2726620"/>
            <a:ext cx="3254896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Project Summary</a:t>
            </a:r>
          </a:p>
          <a:p>
            <a:pPr marL="285750" indent="-285750">
              <a:buFontTx/>
              <a:buChar char="-"/>
            </a:pPr>
            <a:r>
              <a:rPr lang="en-US" dirty="0"/>
              <a:t>5 MW Solar </a:t>
            </a:r>
          </a:p>
          <a:p>
            <a:pPr marL="285750" indent="-285750">
              <a:buFontTx/>
              <a:buChar char="-"/>
            </a:pPr>
            <a:r>
              <a:rPr lang="en-US" dirty="0"/>
              <a:t>47 acres on a 88-acre site</a:t>
            </a:r>
          </a:p>
          <a:p>
            <a:pPr marL="285750" indent="-285750">
              <a:buFontTx/>
              <a:buChar char="-"/>
            </a:pPr>
            <a:r>
              <a:rPr lang="en-US" dirty="0"/>
              <a:t>Local area highly disturbed by oil production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Community Solar Program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Reduction in utility bills for subscribers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Small-scale</a:t>
            </a:r>
          </a:p>
        </p:txBody>
      </p:sp>
    </p:spTree>
    <p:extLst>
      <p:ext uri="{BB962C8B-B14F-4D97-AF65-F5344CB8AC3E}">
        <p14:creationId xmlns:p14="http://schemas.microsoft.com/office/powerpoint/2010/main" val="708605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2391960-2B49-F746-BA95-930B371652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2593" y="-8404"/>
            <a:ext cx="679476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9E0690-4DC3-45EB-AC3B-EAD6CF0755C4}"/>
              </a:ext>
            </a:extLst>
          </p:cNvPr>
          <p:cNvSpPr txBox="1"/>
          <p:nvPr/>
        </p:nvSpPr>
        <p:spPr>
          <a:xfrm>
            <a:off x="4997042" y="4630589"/>
            <a:ext cx="219791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PV SOLAR ARRAY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EA149D-754B-4116-BB2F-0988A1C9CE65}"/>
              </a:ext>
            </a:extLst>
          </p:cNvPr>
          <p:cNvSpPr txBox="1"/>
          <p:nvPr/>
        </p:nvSpPr>
        <p:spPr>
          <a:xfrm>
            <a:off x="9412104" y="131746"/>
            <a:ext cx="2032933" cy="2385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950" dirty="0">
                <a:latin typeface="Arial" panose="020B0604020202020204" pitchFamily="34" charset="0"/>
                <a:cs typeface="Arial" panose="020B0604020202020204" pitchFamily="34" charset="0"/>
              </a:rPr>
              <a:t>POINT OF INTERCONNECTION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E4B57D9-C388-4786-9F57-CC0BB5C17FA7}"/>
              </a:ext>
            </a:extLst>
          </p:cNvPr>
          <p:cNvSpPr txBox="1">
            <a:spLocks/>
          </p:cNvSpPr>
          <p:nvPr/>
        </p:nvSpPr>
        <p:spPr>
          <a:xfrm>
            <a:off x="643467" y="129707"/>
            <a:ext cx="8596668" cy="13208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Site Plan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07AA25-6EBE-47E7-A3BD-747D976AFEA9}"/>
              </a:ext>
            </a:extLst>
          </p:cNvPr>
          <p:cNvSpPr txBox="1"/>
          <p:nvPr/>
        </p:nvSpPr>
        <p:spPr>
          <a:xfrm>
            <a:off x="1810140" y="2999354"/>
            <a:ext cx="2266824" cy="2385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950" dirty="0">
                <a:latin typeface="Arial" panose="020B0604020202020204" pitchFamily="34" charset="0"/>
                <a:cs typeface="Arial" panose="020B0604020202020204" pitchFamily="34" charset="0"/>
              </a:rPr>
              <a:t>20-FOOT WIDE ACCESS ROADS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BEBF3B9-B98D-4CB3-BA7A-A26EF2AEA0B9}"/>
              </a:ext>
            </a:extLst>
          </p:cNvPr>
          <p:cNvCxnSpPr>
            <a:cxnSpLocks/>
          </p:cNvCxnSpPr>
          <p:nvPr/>
        </p:nvCxnSpPr>
        <p:spPr>
          <a:xfrm>
            <a:off x="4076964" y="3097763"/>
            <a:ext cx="57901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758ACE4-3FE2-40D3-AA14-1377002E8228}"/>
              </a:ext>
            </a:extLst>
          </p:cNvPr>
          <p:cNvSpPr txBox="1"/>
          <p:nvPr/>
        </p:nvSpPr>
        <p:spPr>
          <a:xfrm rot="19161455">
            <a:off x="8009000" y="670844"/>
            <a:ext cx="796754" cy="238527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b" anchorCtr="0">
            <a:spAutoFit/>
          </a:bodyPr>
          <a:lstStyle/>
          <a:p>
            <a:pPr algn="ctr"/>
            <a:r>
              <a:rPr lang="en-US" sz="950" dirty="0">
                <a:latin typeface="Arial" panose="020B0604020202020204" pitchFamily="34" charset="0"/>
                <a:cs typeface="Arial" panose="020B0604020202020204" pitchFamily="34" charset="0"/>
              </a:rPr>
              <a:t>1050 FEET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D1037A-BF29-4AFA-945E-684ED3C53F3C}"/>
              </a:ext>
            </a:extLst>
          </p:cNvPr>
          <p:cNvSpPr/>
          <p:nvPr/>
        </p:nvSpPr>
        <p:spPr>
          <a:xfrm>
            <a:off x="4076964" y="-121298"/>
            <a:ext cx="2613085" cy="1091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BE15771F-4E56-407B-AE34-85F59668A961}"/>
              </a:ext>
            </a:extLst>
          </p:cNvPr>
          <p:cNvSpPr/>
          <p:nvPr/>
        </p:nvSpPr>
        <p:spPr>
          <a:xfrm rot="16200000">
            <a:off x="3203813" y="6144744"/>
            <a:ext cx="321791" cy="15939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21A9FB-B770-4C10-8247-7A52492BB046}"/>
              </a:ext>
            </a:extLst>
          </p:cNvPr>
          <p:cNvSpPr txBox="1"/>
          <p:nvPr/>
        </p:nvSpPr>
        <p:spPr>
          <a:xfrm>
            <a:off x="3191847" y="6358962"/>
            <a:ext cx="352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15494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5E64226-BD51-42F7-A07D-15FCD54E18A9}"/>
              </a:ext>
            </a:extLst>
          </p:cNvPr>
          <p:cNvSpPr txBox="1">
            <a:spLocks/>
          </p:cNvSpPr>
          <p:nvPr/>
        </p:nvSpPr>
        <p:spPr>
          <a:xfrm>
            <a:off x="643467" y="129707"/>
            <a:ext cx="8596668" cy="13208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Rendering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A8C6EF50-566B-4634-8FEE-BD97FBA51108}"/>
              </a:ext>
            </a:extLst>
          </p:cNvPr>
          <p:cNvSpPr/>
          <p:nvPr/>
        </p:nvSpPr>
        <p:spPr>
          <a:xfrm rot="16200000">
            <a:off x="3484819" y="5837230"/>
            <a:ext cx="321791" cy="15939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F84032-32BA-4DAB-8DFA-97BF35240BDA}"/>
              </a:ext>
            </a:extLst>
          </p:cNvPr>
          <p:cNvSpPr txBox="1"/>
          <p:nvPr/>
        </p:nvSpPr>
        <p:spPr>
          <a:xfrm>
            <a:off x="3472853" y="6051448"/>
            <a:ext cx="2017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A564CF-FD85-4DFE-9350-6B76E6F5B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107"/>
            <a:ext cx="12192000" cy="6078257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B234BA19-47D0-4734-809D-66D82E8424FB}"/>
              </a:ext>
            </a:extLst>
          </p:cNvPr>
          <p:cNvSpPr/>
          <p:nvPr/>
        </p:nvSpPr>
        <p:spPr>
          <a:xfrm rot="1967279">
            <a:off x="6032343" y="6341084"/>
            <a:ext cx="321791" cy="15939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5E8A96-F498-430C-AEF5-E142AB3F46DF}"/>
              </a:ext>
            </a:extLst>
          </p:cNvPr>
          <p:cNvSpPr txBox="1"/>
          <p:nvPr/>
        </p:nvSpPr>
        <p:spPr>
          <a:xfrm rot="7367279">
            <a:off x="5694528" y="6051448"/>
            <a:ext cx="352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613651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8AE10-941F-4BB3-8A1F-8B38EA54C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Compatibility with Adjacent Land 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E89E23-E574-472E-8D2B-B223C4226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525437"/>
          </a:xfrm>
        </p:spPr>
        <p:txBody>
          <a:bodyPr>
            <a:normAutofit/>
          </a:bodyPr>
          <a:lstStyle/>
          <a:p>
            <a:r>
              <a:rPr lang="en-US" dirty="0"/>
              <a:t>Local land uses are predominantly oil production and grazing.</a:t>
            </a:r>
          </a:p>
          <a:p>
            <a:r>
              <a:rPr lang="en-US" dirty="0"/>
              <a:t>Grazing lands to the south have the same property owner.</a:t>
            </a:r>
          </a:p>
          <a:p>
            <a:r>
              <a:rPr lang="en-US" dirty="0"/>
              <a:t>No compatibility issues with either use are anticipated.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254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8AE10-941F-4BB3-8A1F-8B38EA54C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Beneficial Temporary 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E89E23-E574-472E-8D2B-B223C4226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07503"/>
            <a:ext cx="8596668" cy="4978524"/>
          </a:xfrm>
        </p:spPr>
        <p:txBody>
          <a:bodyPr>
            <a:normAutofit/>
          </a:bodyPr>
          <a:lstStyle/>
          <a:p>
            <a:r>
              <a:rPr lang="en-US" dirty="0"/>
              <a:t>The solar facility is planned and permitted for 25 years, after which it will be removed per the CUP requirements </a:t>
            </a:r>
          </a:p>
          <a:p>
            <a:r>
              <a:rPr lang="en-US" dirty="0"/>
              <a:t>During the solar facility’s lifespan, it will produce clean energy for use in the area and local subscribers will </a:t>
            </a:r>
            <a:r>
              <a:rPr lang="en-US" b="1" u="sng" dirty="0"/>
              <a:t>benefit by receiving a discount on their electric bills</a:t>
            </a:r>
          </a:p>
          <a:p>
            <a:endParaRPr lang="en-US" b="1" u="sng" dirty="0"/>
          </a:p>
          <a:p>
            <a:endParaRPr lang="en-US" b="1" u="sng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7272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0044033F-9728-47E1-B3D3-54BABB8C1F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3" b="31320"/>
          <a:stretch/>
        </p:blipFill>
        <p:spPr>
          <a:xfrm>
            <a:off x="-1" y="-1"/>
            <a:ext cx="7875037" cy="6643397"/>
          </a:xfrm>
          <a:prstGeom prst="rect">
            <a:avLst/>
          </a:prstGeom>
        </p:spPr>
      </p:pic>
      <p:pic>
        <p:nvPicPr>
          <p:cNvPr id="7" name="Content Placeholder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975D823-852A-41CA-A277-2DAAE15173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1" t="69034" r="33097" b="8995"/>
          <a:stretch/>
        </p:blipFill>
        <p:spPr>
          <a:xfrm>
            <a:off x="7875036" y="2536964"/>
            <a:ext cx="4354286" cy="22390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017B97-8698-42FC-9103-36A7A657BA98}"/>
              </a:ext>
            </a:extLst>
          </p:cNvPr>
          <p:cNvSpPr txBox="1"/>
          <p:nvPr/>
        </p:nvSpPr>
        <p:spPr>
          <a:xfrm>
            <a:off x="5731498" y="214604"/>
            <a:ext cx="6345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chemeClr val="accent2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http://info.forefrontpower.com/ca-communitysolar</a:t>
            </a:r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173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21B04-BDFD-4DEB-ACDA-9E9AB6DA1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Background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502977-55E7-4A09-84C4-408E03D3C5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48967"/>
            <a:ext cx="8596668" cy="469239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tabLst>
                <a:tab pos="0" algn="l"/>
              </a:tabLst>
            </a:pPr>
            <a:endParaRPr lang="en-US" sz="1800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tabLst>
                <a:tab pos="0" algn="l"/>
              </a:tabLst>
            </a:pPr>
            <a:endParaRPr lang="en-US" sz="1800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tabLst>
                <a:tab pos="0" algn="l"/>
              </a:tabLst>
            </a:pPr>
            <a:endParaRPr lang="en-US" sz="1800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tabLst>
                <a:tab pos="0" algn="l"/>
              </a:tabLst>
            </a:pPr>
            <a:endParaRPr lang="en-US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tabLst>
                <a:tab pos="0" algn="l"/>
              </a:tabLst>
            </a:pPr>
            <a:endParaRPr lang="en-US" sz="1800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tabLst>
                <a:tab pos="0" algn="l"/>
              </a:tabLst>
            </a:pPr>
            <a:endParaRPr lang="en-US" sz="1800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tabLst>
                <a:tab pos="0" algn="l"/>
              </a:tabLst>
            </a:pPr>
            <a:endParaRPr lang="en-US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tabLst>
                <a:tab pos="0" algn="l"/>
              </a:tabLst>
            </a:pPr>
            <a:endParaRPr lang="en-US" sz="1800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tabLst>
                <a:tab pos="0" algn="l"/>
              </a:tabLs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71BB9761-D651-449A-8946-C7E944372E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7106211"/>
              </p:ext>
            </p:extLst>
          </p:nvPr>
        </p:nvGraphicFramePr>
        <p:xfrm>
          <a:off x="514272" y="2193123"/>
          <a:ext cx="9589396" cy="24717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9760">
                  <a:extLst>
                    <a:ext uri="{9D8B030D-6E8A-4147-A177-3AD203B41FA5}">
                      <a16:colId xmlns:a16="http://schemas.microsoft.com/office/drawing/2014/main" val="404217084"/>
                    </a:ext>
                  </a:extLst>
                </a:gridCol>
                <a:gridCol w="4539636">
                  <a:extLst>
                    <a:ext uri="{9D8B030D-6E8A-4147-A177-3AD203B41FA5}">
                      <a16:colId xmlns:a16="http://schemas.microsoft.com/office/drawing/2014/main" val="1981870529"/>
                    </a:ext>
                  </a:extLst>
                </a:gridCol>
              </a:tblGrid>
              <a:tr h="61111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RESULT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470503"/>
                  </a:ext>
                </a:extLst>
              </a:tr>
              <a:tr h="80583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PC Approved CUP 3607 </a:t>
                      </a:r>
                      <a:r>
                        <a:rPr lang="en-US" sz="1800" b="1" u="sng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July 18th, 2019</a:t>
                      </a:r>
                      <a:endParaRPr lang="en-US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Finalized </a:t>
                      </a:r>
                      <a:r>
                        <a:rPr lang="en-US" sz="1800" b="1" u="sng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August 6th, 2019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3464496"/>
                  </a:ext>
                </a:extLst>
              </a:tr>
              <a:tr h="105480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Applicant submitted time extension </a:t>
                      </a:r>
                      <a:r>
                        <a:rPr lang="en-US" sz="1800" b="1" u="sng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July 1, 2021</a:t>
                      </a:r>
                      <a:endParaRPr lang="en-US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Would extend date </a:t>
                      </a:r>
                      <a:r>
                        <a:rPr lang="en-US" sz="1800" b="1" u="sng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August 6th, 2022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7317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225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B0ACF-2AA3-49AA-BA96-9A500124B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ED950-4DC7-4197-889B-F7A8DB577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0F338F-EADF-4647-A0D3-4B3C69B28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510" y="0"/>
            <a:ext cx="89364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919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7F72E56-A08D-4C48-8526-BBCF70DBA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9255" y="0"/>
            <a:ext cx="7633304" cy="6865457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EE93B06-2CE5-492E-A325-9E3255F3ED97}"/>
              </a:ext>
            </a:extLst>
          </p:cNvPr>
          <p:cNvSpPr/>
          <p:nvPr/>
        </p:nvSpPr>
        <p:spPr>
          <a:xfrm>
            <a:off x="7004808" y="1853967"/>
            <a:ext cx="1921079" cy="1753299"/>
          </a:xfrm>
          <a:custGeom>
            <a:avLst/>
            <a:gdLst>
              <a:gd name="connsiteX0" fmla="*/ 0 w 1921079"/>
              <a:gd name="connsiteY0" fmla="*/ 16778 h 1753299"/>
              <a:gd name="connsiteX1" fmla="*/ 16778 w 1921079"/>
              <a:gd name="connsiteY1" fmla="*/ 1728132 h 1753299"/>
              <a:gd name="connsiteX2" fmla="*/ 1921079 w 1921079"/>
              <a:gd name="connsiteY2" fmla="*/ 1753299 h 1753299"/>
              <a:gd name="connsiteX3" fmla="*/ 1904301 w 1921079"/>
              <a:gd name="connsiteY3" fmla="*/ 1258349 h 1753299"/>
              <a:gd name="connsiteX4" fmla="*/ 1501630 w 1921079"/>
              <a:gd name="connsiteY4" fmla="*/ 1249960 h 1753299"/>
              <a:gd name="connsiteX5" fmla="*/ 1468074 w 1921079"/>
              <a:gd name="connsiteY5" fmla="*/ 419450 h 1753299"/>
              <a:gd name="connsiteX6" fmla="*/ 1082180 w 1921079"/>
              <a:gd name="connsiteY6" fmla="*/ 419450 h 1753299"/>
              <a:gd name="connsiteX7" fmla="*/ 1073791 w 1921079"/>
              <a:gd name="connsiteY7" fmla="*/ 0 h 1753299"/>
              <a:gd name="connsiteX8" fmla="*/ 0 w 1921079"/>
              <a:gd name="connsiteY8" fmla="*/ 16778 h 1753299"/>
              <a:gd name="connsiteX0" fmla="*/ 0 w 1929468"/>
              <a:gd name="connsiteY0" fmla="*/ 16778 h 1753299"/>
              <a:gd name="connsiteX1" fmla="*/ 16778 w 1929468"/>
              <a:gd name="connsiteY1" fmla="*/ 1728132 h 1753299"/>
              <a:gd name="connsiteX2" fmla="*/ 1921079 w 1929468"/>
              <a:gd name="connsiteY2" fmla="*/ 1753299 h 1753299"/>
              <a:gd name="connsiteX3" fmla="*/ 1929468 w 1929468"/>
              <a:gd name="connsiteY3" fmla="*/ 1266738 h 1753299"/>
              <a:gd name="connsiteX4" fmla="*/ 1501630 w 1929468"/>
              <a:gd name="connsiteY4" fmla="*/ 1249960 h 1753299"/>
              <a:gd name="connsiteX5" fmla="*/ 1468074 w 1929468"/>
              <a:gd name="connsiteY5" fmla="*/ 419450 h 1753299"/>
              <a:gd name="connsiteX6" fmla="*/ 1082180 w 1929468"/>
              <a:gd name="connsiteY6" fmla="*/ 419450 h 1753299"/>
              <a:gd name="connsiteX7" fmla="*/ 1073791 w 1929468"/>
              <a:gd name="connsiteY7" fmla="*/ 0 h 1753299"/>
              <a:gd name="connsiteX8" fmla="*/ 0 w 1929468"/>
              <a:gd name="connsiteY8" fmla="*/ 16778 h 1753299"/>
              <a:gd name="connsiteX0" fmla="*/ 0 w 1929468"/>
              <a:gd name="connsiteY0" fmla="*/ 16778 h 1753299"/>
              <a:gd name="connsiteX1" fmla="*/ 16778 w 1929468"/>
              <a:gd name="connsiteY1" fmla="*/ 1728132 h 1753299"/>
              <a:gd name="connsiteX2" fmla="*/ 1921079 w 1929468"/>
              <a:gd name="connsiteY2" fmla="*/ 1753299 h 1753299"/>
              <a:gd name="connsiteX3" fmla="*/ 1929468 w 1929468"/>
              <a:gd name="connsiteY3" fmla="*/ 1266738 h 1753299"/>
              <a:gd name="connsiteX4" fmla="*/ 1493241 w 1929468"/>
              <a:gd name="connsiteY4" fmla="*/ 1266738 h 1753299"/>
              <a:gd name="connsiteX5" fmla="*/ 1468074 w 1929468"/>
              <a:gd name="connsiteY5" fmla="*/ 419450 h 1753299"/>
              <a:gd name="connsiteX6" fmla="*/ 1082180 w 1929468"/>
              <a:gd name="connsiteY6" fmla="*/ 419450 h 1753299"/>
              <a:gd name="connsiteX7" fmla="*/ 1073791 w 1929468"/>
              <a:gd name="connsiteY7" fmla="*/ 0 h 1753299"/>
              <a:gd name="connsiteX8" fmla="*/ 0 w 1929468"/>
              <a:gd name="connsiteY8" fmla="*/ 16778 h 1753299"/>
              <a:gd name="connsiteX0" fmla="*/ 0 w 1929468"/>
              <a:gd name="connsiteY0" fmla="*/ 16778 h 1753299"/>
              <a:gd name="connsiteX1" fmla="*/ 16778 w 1929468"/>
              <a:gd name="connsiteY1" fmla="*/ 1728132 h 1753299"/>
              <a:gd name="connsiteX2" fmla="*/ 1921079 w 1929468"/>
              <a:gd name="connsiteY2" fmla="*/ 1753299 h 1753299"/>
              <a:gd name="connsiteX3" fmla="*/ 1929468 w 1929468"/>
              <a:gd name="connsiteY3" fmla="*/ 1266738 h 1753299"/>
              <a:gd name="connsiteX4" fmla="*/ 1493241 w 1929468"/>
              <a:gd name="connsiteY4" fmla="*/ 1266738 h 1753299"/>
              <a:gd name="connsiteX5" fmla="*/ 1493241 w 1929468"/>
              <a:gd name="connsiteY5" fmla="*/ 419450 h 1753299"/>
              <a:gd name="connsiteX6" fmla="*/ 1082180 w 1929468"/>
              <a:gd name="connsiteY6" fmla="*/ 419450 h 1753299"/>
              <a:gd name="connsiteX7" fmla="*/ 1073791 w 1929468"/>
              <a:gd name="connsiteY7" fmla="*/ 0 h 1753299"/>
              <a:gd name="connsiteX8" fmla="*/ 0 w 1929468"/>
              <a:gd name="connsiteY8" fmla="*/ 16778 h 1753299"/>
              <a:gd name="connsiteX0" fmla="*/ 0 w 1929468"/>
              <a:gd name="connsiteY0" fmla="*/ 16778 h 1753299"/>
              <a:gd name="connsiteX1" fmla="*/ 16778 w 1929468"/>
              <a:gd name="connsiteY1" fmla="*/ 1728132 h 1753299"/>
              <a:gd name="connsiteX2" fmla="*/ 1921079 w 1929468"/>
              <a:gd name="connsiteY2" fmla="*/ 1753299 h 1753299"/>
              <a:gd name="connsiteX3" fmla="*/ 1929468 w 1929468"/>
              <a:gd name="connsiteY3" fmla="*/ 1266738 h 1753299"/>
              <a:gd name="connsiteX4" fmla="*/ 1493241 w 1929468"/>
              <a:gd name="connsiteY4" fmla="*/ 1266738 h 1753299"/>
              <a:gd name="connsiteX5" fmla="*/ 1493241 w 1929468"/>
              <a:gd name="connsiteY5" fmla="*/ 419450 h 1753299"/>
              <a:gd name="connsiteX6" fmla="*/ 1073791 w 1929468"/>
              <a:gd name="connsiteY6" fmla="*/ 402672 h 1753299"/>
              <a:gd name="connsiteX7" fmla="*/ 1073791 w 1929468"/>
              <a:gd name="connsiteY7" fmla="*/ 0 h 1753299"/>
              <a:gd name="connsiteX8" fmla="*/ 0 w 1929468"/>
              <a:gd name="connsiteY8" fmla="*/ 16778 h 1753299"/>
              <a:gd name="connsiteX0" fmla="*/ 0 w 1946246"/>
              <a:gd name="connsiteY0" fmla="*/ 8389 h 1753299"/>
              <a:gd name="connsiteX1" fmla="*/ 33556 w 1946246"/>
              <a:gd name="connsiteY1" fmla="*/ 1728132 h 1753299"/>
              <a:gd name="connsiteX2" fmla="*/ 1937857 w 1946246"/>
              <a:gd name="connsiteY2" fmla="*/ 1753299 h 1753299"/>
              <a:gd name="connsiteX3" fmla="*/ 1946246 w 1946246"/>
              <a:gd name="connsiteY3" fmla="*/ 1266738 h 1753299"/>
              <a:gd name="connsiteX4" fmla="*/ 1510019 w 1946246"/>
              <a:gd name="connsiteY4" fmla="*/ 1266738 h 1753299"/>
              <a:gd name="connsiteX5" fmla="*/ 1510019 w 1946246"/>
              <a:gd name="connsiteY5" fmla="*/ 419450 h 1753299"/>
              <a:gd name="connsiteX6" fmla="*/ 1090569 w 1946246"/>
              <a:gd name="connsiteY6" fmla="*/ 402672 h 1753299"/>
              <a:gd name="connsiteX7" fmla="*/ 1090569 w 1946246"/>
              <a:gd name="connsiteY7" fmla="*/ 0 h 1753299"/>
              <a:gd name="connsiteX8" fmla="*/ 0 w 1946246"/>
              <a:gd name="connsiteY8" fmla="*/ 8389 h 1753299"/>
              <a:gd name="connsiteX0" fmla="*/ 0 w 1921079"/>
              <a:gd name="connsiteY0" fmla="*/ 8389 h 1753299"/>
              <a:gd name="connsiteX1" fmla="*/ 8389 w 1921079"/>
              <a:gd name="connsiteY1" fmla="*/ 1728132 h 1753299"/>
              <a:gd name="connsiteX2" fmla="*/ 1912690 w 1921079"/>
              <a:gd name="connsiteY2" fmla="*/ 1753299 h 1753299"/>
              <a:gd name="connsiteX3" fmla="*/ 1921079 w 1921079"/>
              <a:gd name="connsiteY3" fmla="*/ 1266738 h 1753299"/>
              <a:gd name="connsiteX4" fmla="*/ 1484852 w 1921079"/>
              <a:gd name="connsiteY4" fmla="*/ 1266738 h 1753299"/>
              <a:gd name="connsiteX5" fmla="*/ 1484852 w 1921079"/>
              <a:gd name="connsiteY5" fmla="*/ 419450 h 1753299"/>
              <a:gd name="connsiteX6" fmla="*/ 1065402 w 1921079"/>
              <a:gd name="connsiteY6" fmla="*/ 402672 h 1753299"/>
              <a:gd name="connsiteX7" fmla="*/ 1065402 w 1921079"/>
              <a:gd name="connsiteY7" fmla="*/ 0 h 1753299"/>
              <a:gd name="connsiteX8" fmla="*/ 0 w 1921079"/>
              <a:gd name="connsiteY8" fmla="*/ 8389 h 1753299"/>
              <a:gd name="connsiteX0" fmla="*/ 0 w 1921079"/>
              <a:gd name="connsiteY0" fmla="*/ 8389 h 1753299"/>
              <a:gd name="connsiteX1" fmla="*/ 8389 w 1921079"/>
              <a:gd name="connsiteY1" fmla="*/ 1728132 h 1753299"/>
              <a:gd name="connsiteX2" fmla="*/ 1912690 w 1921079"/>
              <a:gd name="connsiteY2" fmla="*/ 1753299 h 1753299"/>
              <a:gd name="connsiteX3" fmla="*/ 1921079 w 1921079"/>
              <a:gd name="connsiteY3" fmla="*/ 1266738 h 1753299"/>
              <a:gd name="connsiteX4" fmla="*/ 1484852 w 1921079"/>
              <a:gd name="connsiteY4" fmla="*/ 1266738 h 1753299"/>
              <a:gd name="connsiteX5" fmla="*/ 1484852 w 1921079"/>
              <a:gd name="connsiteY5" fmla="*/ 419450 h 1753299"/>
              <a:gd name="connsiteX6" fmla="*/ 1073791 w 1921079"/>
              <a:gd name="connsiteY6" fmla="*/ 427839 h 1753299"/>
              <a:gd name="connsiteX7" fmla="*/ 1065402 w 1921079"/>
              <a:gd name="connsiteY7" fmla="*/ 0 h 1753299"/>
              <a:gd name="connsiteX8" fmla="*/ 0 w 1921079"/>
              <a:gd name="connsiteY8" fmla="*/ 8389 h 1753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21079" h="1753299">
                <a:moveTo>
                  <a:pt x="0" y="8389"/>
                </a:moveTo>
                <a:cubicBezTo>
                  <a:pt x="2796" y="581637"/>
                  <a:pt x="5593" y="1154884"/>
                  <a:pt x="8389" y="1728132"/>
                </a:cubicBezTo>
                <a:lnTo>
                  <a:pt x="1912690" y="1753299"/>
                </a:lnTo>
                <a:lnTo>
                  <a:pt x="1921079" y="1266738"/>
                </a:lnTo>
                <a:lnTo>
                  <a:pt x="1484852" y="1266738"/>
                </a:lnTo>
                <a:lnTo>
                  <a:pt x="1484852" y="419450"/>
                </a:lnTo>
                <a:lnTo>
                  <a:pt x="1073791" y="427839"/>
                </a:lnTo>
                <a:lnTo>
                  <a:pt x="1065402" y="0"/>
                </a:lnTo>
                <a:lnTo>
                  <a:pt x="0" y="8389"/>
                </a:ln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1218AA-8C0A-4243-A980-D6A7DD59B3D7}"/>
              </a:ext>
            </a:extLst>
          </p:cNvPr>
          <p:cNvSpPr txBox="1"/>
          <p:nvPr/>
        </p:nvSpPr>
        <p:spPr>
          <a:xfrm>
            <a:off x="7233077" y="1385921"/>
            <a:ext cx="2017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Parcel Boundary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EA52796-570E-4776-81C4-4E9EEBD06A22}"/>
              </a:ext>
            </a:extLst>
          </p:cNvPr>
          <p:cNvSpPr txBox="1">
            <a:spLocks/>
          </p:cNvSpPr>
          <p:nvPr/>
        </p:nvSpPr>
        <p:spPr>
          <a:xfrm>
            <a:off x="678105" y="335739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dirty="0"/>
              <a:t>Location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8CBBFA-D165-46B5-B0A8-4CA420DC2A07}"/>
              </a:ext>
            </a:extLst>
          </p:cNvPr>
          <p:cNvSpPr txBox="1"/>
          <p:nvPr/>
        </p:nvSpPr>
        <p:spPr>
          <a:xfrm>
            <a:off x="6996418" y="2621559"/>
            <a:ext cx="152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Project Site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93EA4B-2916-4D0A-A345-C37AEE0875E0}"/>
              </a:ext>
            </a:extLst>
          </p:cNvPr>
          <p:cNvSpPr txBox="1"/>
          <p:nvPr/>
        </p:nvSpPr>
        <p:spPr>
          <a:xfrm rot="18366441">
            <a:off x="5253320" y="689391"/>
            <a:ext cx="2197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Shell Road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DFC5B480-CD4E-43E7-BA94-C44FF31E2703}"/>
              </a:ext>
            </a:extLst>
          </p:cNvPr>
          <p:cNvSpPr/>
          <p:nvPr/>
        </p:nvSpPr>
        <p:spPr>
          <a:xfrm rot="16200000">
            <a:off x="4375908" y="6185939"/>
            <a:ext cx="321791" cy="15939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DE76AC-502B-42E0-BD35-A85FCB839779}"/>
              </a:ext>
            </a:extLst>
          </p:cNvPr>
          <p:cNvSpPr txBox="1"/>
          <p:nvPr/>
        </p:nvSpPr>
        <p:spPr>
          <a:xfrm>
            <a:off x="4363942" y="6400157"/>
            <a:ext cx="352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36645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CB046-1EA4-4524-A6A7-AD06ACB2C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78904-E3FE-45A4-A630-95E82BA29C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A1982E-7988-4842-B2A0-CEAA64CEB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69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285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CA231-49BF-4B52-AE5B-592D7634C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0FBAF-67F5-4B8B-AA32-E25B9BB49D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4644B2-479B-4E68-BEBD-84E0D76A4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3196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115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2527C-9661-4392-B5E9-274EF740D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Justification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032A06-34B2-4A6E-B28A-A954930B3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84769"/>
            <a:ext cx="8596668" cy="4556594"/>
          </a:xfrm>
        </p:spPr>
        <p:txBody>
          <a:bodyPr/>
          <a:lstStyle/>
          <a:p>
            <a:r>
              <a:rPr lang="en-US" sz="2400" b="1" i="1" dirty="0"/>
              <a:t>CUP 3607 </a:t>
            </a:r>
            <a:r>
              <a:rPr lang="en-US" sz="2400" i="1" dirty="0"/>
              <a:t>was previously </a:t>
            </a:r>
            <a:r>
              <a:rPr lang="en-US" sz="2400" b="1" i="1" dirty="0"/>
              <a:t>reviewed</a:t>
            </a:r>
            <a:r>
              <a:rPr lang="en-US" sz="2400" i="1" dirty="0"/>
              <a:t> and </a:t>
            </a:r>
            <a:r>
              <a:rPr lang="en-US" sz="2400" b="1" i="1" dirty="0"/>
              <a:t>approved</a:t>
            </a:r>
            <a:r>
              <a:rPr lang="en-US" sz="2400" i="1" dirty="0"/>
              <a:t> by the County</a:t>
            </a:r>
          </a:p>
          <a:p>
            <a:endParaRPr lang="en-US" sz="2400" i="1" dirty="0"/>
          </a:p>
          <a:p>
            <a:r>
              <a:rPr lang="en-US" sz="2400" i="1" dirty="0"/>
              <a:t> There is n</a:t>
            </a:r>
            <a:r>
              <a:rPr lang="en-US" sz="2400" b="1" i="1" dirty="0"/>
              <a:t>o change </a:t>
            </a:r>
            <a:r>
              <a:rPr lang="en-US" sz="2400" i="1" dirty="0"/>
              <a:t>to the design and use of the approved project</a:t>
            </a:r>
          </a:p>
          <a:p>
            <a:pPr marL="0" indent="0">
              <a:buNone/>
            </a:pPr>
            <a:endParaRPr lang="en-US" sz="2400" i="1" dirty="0"/>
          </a:p>
          <a:p>
            <a:r>
              <a:rPr lang="en-US" sz="2400" b="1" i="1" dirty="0"/>
              <a:t>No building </a:t>
            </a:r>
            <a:r>
              <a:rPr lang="en-US" sz="2400" i="1" dirty="0"/>
              <a:t>due to </a:t>
            </a:r>
            <a:r>
              <a:rPr lang="en-US" sz="2400" b="1" i="1" dirty="0"/>
              <a:t>Covid-19 restrictions</a:t>
            </a:r>
          </a:p>
          <a:p>
            <a:pPr marL="0" indent="0">
              <a:buNone/>
            </a:pPr>
            <a:endParaRPr lang="en-US" sz="2400" b="1" i="1" dirty="0"/>
          </a:p>
          <a:p>
            <a:r>
              <a:rPr lang="en-US" sz="2400" i="1" dirty="0"/>
              <a:t>A </a:t>
            </a:r>
            <a:r>
              <a:rPr lang="en-US" sz="2400" b="1" i="1" dirty="0"/>
              <a:t>first</a:t>
            </a:r>
            <a:r>
              <a:rPr lang="en-US" sz="2400" i="1" dirty="0"/>
              <a:t> one-year CUP permit extension is </a:t>
            </a:r>
            <a:r>
              <a:rPr lang="en-US" sz="2400" b="1" i="1" dirty="0"/>
              <a:t>needed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628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2A8EA-9F60-46D9-912D-8809884BB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9797525" cy="1320800"/>
          </a:xfrm>
        </p:spPr>
        <p:txBody>
          <a:bodyPr/>
          <a:lstStyle/>
          <a:p>
            <a:r>
              <a:rPr lang="en-US" dirty="0"/>
              <a:t>Conclusion &amp; Planning Commission Motions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9D677-4477-4E81-B381-4C428420C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249379"/>
            <a:ext cx="8596668" cy="5504506"/>
          </a:xfrm>
        </p:spPr>
        <p:txBody>
          <a:bodyPr>
            <a:normAutofit fontScale="92500" lnSpcReduction="20000"/>
          </a:bodyPr>
          <a:lstStyle/>
          <a:p>
            <a:r>
              <a:rPr lang="en-US" sz="2100" dirty="0"/>
              <a:t>Staff recommends that the </a:t>
            </a:r>
            <a:r>
              <a:rPr lang="en-US" sz="2100" b="1" dirty="0"/>
              <a:t>first one-year Time Extension </a:t>
            </a:r>
            <a:r>
              <a:rPr lang="en-US" sz="2100" dirty="0"/>
              <a:t>for </a:t>
            </a:r>
            <a:r>
              <a:rPr lang="en-US" sz="2100" b="1" dirty="0"/>
              <a:t>Unclassified Conditional Use Permit No. 3607 </a:t>
            </a:r>
            <a:r>
              <a:rPr lang="en-US" sz="2100" dirty="0"/>
              <a:t>should be approved based on factors by the applicant regarding Covid-19. </a:t>
            </a:r>
            <a:r>
              <a:rPr lang="en-US" sz="2100" b="1" dirty="0"/>
              <a:t>Approval</a:t>
            </a:r>
            <a:r>
              <a:rPr lang="en-US" sz="2100" dirty="0"/>
              <a:t> of this Time Extension will extend the expiration date </a:t>
            </a:r>
            <a:r>
              <a:rPr lang="en-US" sz="2100" b="1" dirty="0"/>
              <a:t>July 18th, 2022. </a:t>
            </a:r>
          </a:p>
          <a:p>
            <a:endParaRPr lang="en-US" sz="2400" dirty="0"/>
          </a:p>
          <a:p>
            <a:r>
              <a:rPr lang="en-US" sz="2400" b="1" dirty="0"/>
              <a:t>Recommended Motion (Approval Action)</a:t>
            </a:r>
          </a:p>
          <a:p>
            <a:pPr lvl="1"/>
            <a:r>
              <a:rPr lang="en-US" sz="2100" dirty="0"/>
              <a:t>Move to </a:t>
            </a:r>
            <a:r>
              <a:rPr lang="en-US" sz="2100" b="1" dirty="0"/>
              <a:t>approve the first one-year Time Extension</a:t>
            </a:r>
            <a:r>
              <a:rPr lang="en-US" sz="2100" dirty="0"/>
              <a:t> for Unclassified Conditional Use Permit No. 3607</a:t>
            </a:r>
          </a:p>
          <a:p>
            <a:pPr lvl="1"/>
            <a:r>
              <a:rPr lang="en-US" sz="2100" dirty="0"/>
              <a:t>Direct the Secretary to </a:t>
            </a:r>
            <a:r>
              <a:rPr lang="en-US" sz="2100" b="1" dirty="0"/>
              <a:t>prepare a Resolution </a:t>
            </a:r>
            <a:r>
              <a:rPr lang="en-US" sz="2100" dirty="0"/>
              <a:t>documenting the Commission’s action.</a:t>
            </a:r>
          </a:p>
          <a:p>
            <a:endParaRPr lang="en-US" sz="2400" dirty="0"/>
          </a:p>
          <a:p>
            <a:r>
              <a:rPr lang="en-US" sz="2400" b="1" dirty="0"/>
              <a:t>Alternative Motion (Denial Action)</a:t>
            </a:r>
          </a:p>
          <a:p>
            <a:pPr lvl="1"/>
            <a:r>
              <a:rPr lang="en-US" sz="2100" dirty="0"/>
              <a:t>Move to </a:t>
            </a:r>
            <a:r>
              <a:rPr lang="en-US" sz="2100" b="1" dirty="0"/>
              <a:t>deny</a:t>
            </a:r>
            <a:r>
              <a:rPr lang="en-US" sz="2100" dirty="0"/>
              <a:t> the </a:t>
            </a:r>
            <a:r>
              <a:rPr lang="en-US" sz="2100" b="1" dirty="0"/>
              <a:t>first one-year Time Extension </a:t>
            </a:r>
            <a:r>
              <a:rPr lang="en-US" sz="2100" dirty="0"/>
              <a:t>request for Unclassified Conditional Use Permit No. 3607 based on </a:t>
            </a:r>
            <a:r>
              <a:rPr lang="en-US" sz="2100" b="1" dirty="0"/>
              <a:t>(state reason for denial). </a:t>
            </a:r>
          </a:p>
          <a:p>
            <a:pPr lvl="1"/>
            <a:r>
              <a:rPr lang="en-US" sz="2100" dirty="0"/>
              <a:t>Direct the Secretary to </a:t>
            </a:r>
            <a:r>
              <a:rPr lang="en-US" sz="2100" b="1" dirty="0"/>
              <a:t>prepare a Resolution </a:t>
            </a:r>
            <a:r>
              <a:rPr lang="en-US" sz="2100" dirty="0"/>
              <a:t>documenting the Commission’s action.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708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FFAEF-7223-4831-AE70-84563FC3F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129" y="0"/>
            <a:ext cx="8596668" cy="1320800"/>
          </a:xfrm>
        </p:spPr>
        <p:txBody>
          <a:bodyPr/>
          <a:lstStyle/>
          <a:p>
            <a:r>
              <a:rPr lang="en-US" dirty="0"/>
              <a:t>Site Photos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945A41-CB83-40FC-9B43-FD7015FB4D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668" y="1877261"/>
            <a:ext cx="5084396" cy="38143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FF8E85-84BF-4E33-A7F9-0BC31C486C0F}"/>
              </a:ext>
            </a:extLst>
          </p:cNvPr>
          <p:cNvSpPr txBox="1"/>
          <p:nvPr/>
        </p:nvSpPr>
        <p:spPr>
          <a:xfrm>
            <a:off x="200668" y="5704724"/>
            <a:ext cx="5084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Looking southwest from northeast corner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F3201A-51DB-4347-9B36-F934B3020B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4906" y="1877261"/>
            <a:ext cx="5084396" cy="38143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3220F7A-0328-4ED4-8DAE-DAFEF5C83BE0}"/>
              </a:ext>
            </a:extLst>
          </p:cNvPr>
          <p:cNvSpPr txBox="1"/>
          <p:nvPr/>
        </p:nvSpPr>
        <p:spPr>
          <a:xfrm>
            <a:off x="5514906" y="5704934"/>
            <a:ext cx="5084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Looking northwest from southeast corner</a:t>
            </a:r>
          </a:p>
        </p:txBody>
      </p:sp>
    </p:spTree>
    <p:extLst>
      <p:ext uri="{BB962C8B-B14F-4D97-AF65-F5344CB8AC3E}">
        <p14:creationId xmlns:p14="http://schemas.microsoft.com/office/powerpoint/2010/main" val="1131300123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39AC0B034BAD4C9F0F327BE421C22C" ma:contentTypeVersion="10" ma:contentTypeDescription="Create a new document." ma:contentTypeScope="" ma:versionID="c2aeffbb0b89dbbd7efc41ceabb23e3e">
  <xsd:schema xmlns:xsd="http://www.w3.org/2001/XMLSchema" xmlns:xs="http://www.w3.org/2001/XMLSchema" xmlns:p="http://schemas.microsoft.com/office/2006/metadata/properties" xmlns:ns2="88292104-dd8b-439e-bac2-f6c55ae9ee04" xmlns:ns3="b6491903-5d7b-43da-8119-6ca5c50f8029" targetNamespace="http://schemas.microsoft.com/office/2006/metadata/properties" ma:root="true" ma:fieldsID="74be04869c4d19d1b9b48c42aaa873c7" ns2:_="" ns3:_="">
    <xsd:import namespace="88292104-dd8b-439e-bac2-f6c55ae9ee04"/>
    <xsd:import namespace="b6491903-5d7b-43da-8119-6ca5c50f802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292104-dd8b-439e-bac2-f6c55ae9ee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8662ea8d-3d95-4996-9f67-876649615d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491903-5d7b-43da-8119-6ca5c50f802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bd2320f-7cca-406c-af36-5054b0268b7c}" ma:internalName="TaxCatchAll" ma:showField="CatchAllData" ma:web="b6491903-5d7b-43da-8119-6ca5c50f80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888A218-6590-4ACA-907D-727689065207}"/>
</file>

<file path=customXml/itemProps2.xml><?xml version="1.0" encoding="utf-8"?>
<ds:datastoreItem xmlns:ds="http://schemas.openxmlformats.org/officeDocument/2006/customXml" ds:itemID="{A5DE8126-9BF6-4579-9816-0D45363F6C4D}"/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80</TotalTime>
  <Words>372</Words>
  <Application>Microsoft Office PowerPoint</Application>
  <PresentationFormat>Widescreen</PresentationFormat>
  <Paragraphs>71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Times New Roman</vt:lpstr>
      <vt:lpstr>Trebuchet MS</vt:lpstr>
      <vt:lpstr>Wingdings 3</vt:lpstr>
      <vt:lpstr>Facet</vt:lpstr>
      <vt:lpstr>CUP 3607 Initial One-Year Time Extension</vt:lpstr>
      <vt:lpstr>Background Information</vt:lpstr>
      <vt:lpstr>PowerPoint Presentation</vt:lpstr>
      <vt:lpstr>PowerPoint Presentation</vt:lpstr>
      <vt:lpstr>PowerPoint Presentation</vt:lpstr>
      <vt:lpstr>PowerPoint Presentation</vt:lpstr>
      <vt:lpstr>Justification</vt:lpstr>
      <vt:lpstr>Conclusion &amp; Planning Commission Motions</vt:lpstr>
      <vt:lpstr>Site Photos</vt:lpstr>
      <vt:lpstr>PowerPoint Presentation</vt:lpstr>
      <vt:lpstr>PowerPoint Presentation</vt:lpstr>
      <vt:lpstr>PowerPoint Presentation</vt:lpstr>
      <vt:lpstr>Compatibility with Adjacent Land Uses</vt:lpstr>
      <vt:lpstr>Beneficial Temporary Use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Mahal Solar Project</dc:title>
  <dc:creator>Rafik Albert</dc:creator>
  <cp:lastModifiedBy>Racusin, Elliot</cp:lastModifiedBy>
  <cp:revision>50</cp:revision>
  <dcterms:created xsi:type="dcterms:W3CDTF">2018-06-28T19:10:57Z</dcterms:created>
  <dcterms:modified xsi:type="dcterms:W3CDTF">2021-08-25T15:57:39Z</dcterms:modified>
</cp:coreProperties>
</file>