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66" r:id="rId2"/>
    <p:sldId id="267" r:id="rId3"/>
    <p:sldId id="268" r:id="rId4"/>
    <p:sldId id="269" r:id="rId5"/>
    <p:sldId id="282" r:id="rId6"/>
    <p:sldId id="284" r:id="rId7"/>
    <p:sldId id="283" r:id="rId8"/>
    <p:sldId id="295" r:id="rId9"/>
    <p:sldId id="296" r:id="rId10"/>
    <p:sldId id="297" r:id="rId11"/>
    <p:sldId id="298" r:id="rId12"/>
    <p:sldId id="299" r:id="rId13"/>
    <p:sldId id="270" r:id="rId14"/>
    <p:sldId id="301" r:id="rId15"/>
    <p:sldId id="300" r:id="rId16"/>
    <p:sldId id="302" r:id="rId17"/>
  </p:sldIdLst>
  <p:sldSz cx="9144000" cy="6858000" type="screen4x3"/>
  <p:notesSz cx="6934200" cy="9220200"/>
  <p:defaultTextStyle>
    <a:defPPr>
      <a:defRPr lang="en-US"/>
    </a:defPPr>
    <a:lvl1pPr algn="l" rtl="0" eaLnBrk="0" fontAlgn="base" hangingPunct="0">
      <a:spcBef>
        <a:spcPct val="0"/>
      </a:spcBef>
      <a:spcAft>
        <a:spcPct val="0"/>
      </a:spcAft>
      <a:defRPr sz="1000" kern="1200">
        <a:solidFill>
          <a:schemeClr val="tx1"/>
        </a:solidFill>
        <a:latin typeface="Arial Rounded MT Bold"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Rounded MT Bold"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Rounded MT Bold"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Rounded MT Bold"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Rounded MT Bold" pitchFamily="34" charset="0"/>
        <a:ea typeface="+mn-ea"/>
        <a:cs typeface="+mn-cs"/>
      </a:defRPr>
    </a:lvl5pPr>
    <a:lvl6pPr marL="2286000" algn="l" defTabSz="914400" rtl="0" eaLnBrk="1" latinLnBrk="0" hangingPunct="1">
      <a:defRPr sz="1000" kern="1200">
        <a:solidFill>
          <a:schemeClr val="tx1"/>
        </a:solidFill>
        <a:latin typeface="Arial Rounded MT Bold" pitchFamily="34" charset="0"/>
        <a:ea typeface="+mn-ea"/>
        <a:cs typeface="+mn-cs"/>
      </a:defRPr>
    </a:lvl6pPr>
    <a:lvl7pPr marL="2743200" algn="l" defTabSz="914400" rtl="0" eaLnBrk="1" latinLnBrk="0" hangingPunct="1">
      <a:defRPr sz="1000" kern="1200">
        <a:solidFill>
          <a:schemeClr val="tx1"/>
        </a:solidFill>
        <a:latin typeface="Arial Rounded MT Bold" pitchFamily="34" charset="0"/>
        <a:ea typeface="+mn-ea"/>
        <a:cs typeface="+mn-cs"/>
      </a:defRPr>
    </a:lvl7pPr>
    <a:lvl8pPr marL="3200400" algn="l" defTabSz="914400" rtl="0" eaLnBrk="1" latinLnBrk="0" hangingPunct="1">
      <a:defRPr sz="1000" kern="1200">
        <a:solidFill>
          <a:schemeClr val="tx1"/>
        </a:solidFill>
        <a:latin typeface="Arial Rounded MT Bold" pitchFamily="34" charset="0"/>
        <a:ea typeface="+mn-ea"/>
        <a:cs typeface="+mn-cs"/>
      </a:defRPr>
    </a:lvl8pPr>
    <a:lvl9pPr marL="3657600" algn="l" defTabSz="914400" rtl="0" eaLnBrk="1" latinLnBrk="0" hangingPunct="1">
      <a:defRPr sz="1000"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47FF"/>
    <a:srgbClr val="000082"/>
    <a:srgbClr val="0066FF"/>
    <a:srgbClr val="0099FF"/>
    <a:srgbClr val="5F5F5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41" autoAdjust="0"/>
  </p:normalViewPr>
  <p:slideViewPr>
    <p:cSldViewPr>
      <p:cViewPr varScale="1">
        <p:scale>
          <a:sx n="154" d="100"/>
          <a:sy n="154" d="100"/>
        </p:scale>
        <p:origin x="144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1716" y="-84"/>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defTabSz="922338">
              <a:defRPr sz="1200">
                <a:latin typeface="Times New Roman" pitchFamily="18" charset="0"/>
              </a:defRPr>
            </a:lvl1pPr>
          </a:lstStyle>
          <a:p>
            <a:endParaRPr lang="en-US" altLang="en-US"/>
          </a:p>
        </p:txBody>
      </p:sp>
      <p:sp>
        <p:nvSpPr>
          <p:cNvPr id="51203" name="Rectangle 3"/>
          <p:cNvSpPr>
            <a:spLocks noGrp="1" noChangeArrowheads="1"/>
          </p:cNvSpPr>
          <p:nvPr>
            <p:ph type="dt" sz="quarter"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a:defRPr sz="1200">
                <a:latin typeface="Times New Roman" pitchFamily="18" charset="0"/>
              </a:defRPr>
            </a:lvl1pPr>
          </a:lstStyle>
          <a:p>
            <a:endParaRPr lang="en-US" altLang="en-US"/>
          </a:p>
        </p:txBody>
      </p:sp>
      <p:sp>
        <p:nvSpPr>
          <p:cNvPr id="51204" name="Rectangle 4"/>
          <p:cNvSpPr>
            <a:spLocks noGrp="1" noChangeArrowheads="1"/>
          </p:cNvSpPr>
          <p:nvPr>
            <p:ph type="ftr" sz="quarter" idx="2"/>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a:defRPr sz="1200">
                <a:latin typeface="Times New Roman" pitchFamily="18" charset="0"/>
              </a:defRPr>
            </a:lvl1pPr>
          </a:lstStyle>
          <a:p>
            <a:endParaRPr lang="en-US" altLang="en-US"/>
          </a:p>
        </p:txBody>
      </p:sp>
      <p:sp>
        <p:nvSpPr>
          <p:cNvPr id="51205" name="Rectangle 5"/>
          <p:cNvSpPr>
            <a:spLocks noGrp="1" noChangeArrowheads="1"/>
          </p:cNvSpPr>
          <p:nvPr>
            <p:ph type="sldNum" sz="quarter" idx="3"/>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a:defRPr sz="1200">
                <a:latin typeface="Times New Roman" pitchFamily="18" charset="0"/>
              </a:defRPr>
            </a:lvl1pPr>
          </a:lstStyle>
          <a:p>
            <a:fld id="{E1E6BCF9-3E0B-43CE-B37B-6A2113EE648E}" type="slidenum">
              <a:rPr lang="en-US" altLang="en-US"/>
              <a:pPr/>
              <a:t>‹#›</a:t>
            </a:fld>
            <a:endParaRPr lang="en-US" altLang="en-US"/>
          </a:p>
        </p:txBody>
      </p:sp>
    </p:spTree>
    <p:extLst>
      <p:ext uri="{BB962C8B-B14F-4D97-AF65-F5344CB8AC3E}">
        <p14:creationId xmlns:p14="http://schemas.microsoft.com/office/powerpoint/2010/main" val="615571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defTabSz="922338">
              <a:defRPr sz="1200">
                <a:latin typeface="Times New Roman" pitchFamily="18" charset="0"/>
              </a:defRPr>
            </a:lvl1pPr>
          </a:lstStyle>
          <a:p>
            <a:endParaRPr lang="en-US" altLang="en-US"/>
          </a:p>
        </p:txBody>
      </p:sp>
      <p:sp>
        <p:nvSpPr>
          <p:cNvPr id="50179"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a:defRPr sz="1200">
                <a:latin typeface="Times New Roman" pitchFamily="18" charset="0"/>
              </a:defRPr>
            </a:lvl1pPr>
          </a:lstStyle>
          <a:p>
            <a:endParaRPr lang="en-US" altLang="en-US"/>
          </a:p>
        </p:txBody>
      </p:sp>
      <p:sp>
        <p:nvSpPr>
          <p:cNvPr id="5018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2"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a:defRPr sz="1200">
                <a:latin typeface="Times New Roman" pitchFamily="18" charset="0"/>
              </a:defRPr>
            </a:lvl1pPr>
          </a:lstStyle>
          <a:p>
            <a:endParaRPr lang="en-US" altLang="en-US"/>
          </a:p>
        </p:txBody>
      </p:sp>
      <p:sp>
        <p:nvSpPr>
          <p:cNvPr id="50183" name="Rectangle 7"/>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a:defRPr sz="1200">
                <a:latin typeface="Times New Roman" pitchFamily="18" charset="0"/>
              </a:defRPr>
            </a:lvl1pPr>
          </a:lstStyle>
          <a:p>
            <a:fld id="{DB343B90-F427-4BDA-9268-A9A5DF58FACD}" type="slidenum">
              <a:rPr lang="en-US" altLang="en-US"/>
              <a:pPr/>
              <a:t>‹#›</a:t>
            </a:fld>
            <a:endParaRPr lang="en-US" altLang="en-US"/>
          </a:p>
        </p:txBody>
      </p:sp>
    </p:spTree>
    <p:extLst>
      <p:ext uri="{BB962C8B-B14F-4D97-AF65-F5344CB8AC3E}">
        <p14:creationId xmlns:p14="http://schemas.microsoft.com/office/powerpoint/2010/main" val="490911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937CD5-EE18-4788-91D6-8BB3C728E208}" type="slidenum">
              <a:rPr lang="en-US" altLang="en-US"/>
              <a:pPr/>
              <a:t>‹#›</a:t>
            </a:fld>
            <a:endParaRPr lang="en-US" altLang="en-US"/>
          </a:p>
        </p:txBody>
      </p:sp>
    </p:spTree>
    <p:extLst>
      <p:ext uri="{BB962C8B-B14F-4D97-AF65-F5344CB8AC3E}">
        <p14:creationId xmlns:p14="http://schemas.microsoft.com/office/powerpoint/2010/main" val="97382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3AF644-E73C-4786-A5DA-1FD98050ED30}" type="slidenum">
              <a:rPr lang="en-US" altLang="en-US"/>
              <a:pPr/>
              <a:t>‹#›</a:t>
            </a:fld>
            <a:endParaRPr lang="en-US" altLang="en-US"/>
          </a:p>
        </p:txBody>
      </p:sp>
    </p:spTree>
    <p:extLst>
      <p:ext uri="{BB962C8B-B14F-4D97-AF65-F5344CB8AC3E}">
        <p14:creationId xmlns:p14="http://schemas.microsoft.com/office/powerpoint/2010/main" val="116802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EE54EB-5442-455B-8B75-4E5BBC42784D}" type="slidenum">
              <a:rPr lang="en-US" altLang="en-US"/>
              <a:pPr/>
              <a:t>‹#›</a:t>
            </a:fld>
            <a:endParaRPr lang="en-US" altLang="en-US"/>
          </a:p>
        </p:txBody>
      </p:sp>
    </p:spTree>
    <p:extLst>
      <p:ext uri="{BB962C8B-B14F-4D97-AF65-F5344CB8AC3E}">
        <p14:creationId xmlns:p14="http://schemas.microsoft.com/office/powerpoint/2010/main" val="33458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850E9C-E24D-4BBF-ACB3-D5BA25D19911}" type="slidenum">
              <a:rPr lang="en-US" altLang="en-US"/>
              <a:pPr/>
              <a:t>‹#›</a:t>
            </a:fld>
            <a:endParaRPr lang="en-US" altLang="en-US"/>
          </a:p>
        </p:txBody>
      </p:sp>
    </p:spTree>
    <p:extLst>
      <p:ext uri="{BB962C8B-B14F-4D97-AF65-F5344CB8AC3E}">
        <p14:creationId xmlns:p14="http://schemas.microsoft.com/office/powerpoint/2010/main" val="116407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B997C42-4B5C-4067-ABF1-F0C73766E6FA}" type="slidenum">
              <a:rPr lang="en-US" altLang="en-US"/>
              <a:pPr/>
              <a:t>‹#›</a:t>
            </a:fld>
            <a:endParaRPr lang="en-US" altLang="en-US"/>
          </a:p>
        </p:txBody>
      </p:sp>
    </p:spTree>
    <p:extLst>
      <p:ext uri="{BB962C8B-B14F-4D97-AF65-F5344CB8AC3E}">
        <p14:creationId xmlns:p14="http://schemas.microsoft.com/office/powerpoint/2010/main" val="56377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1FEF11-DC12-4217-A9A4-A499509901DA}" type="slidenum">
              <a:rPr lang="en-US" altLang="en-US"/>
              <a:pPr/>
              <a:t>‹#›</a:t>
            </a:fld>
            <a:endParaRPr lang="en-US" altLang="en-US"/>
          </a:p>
        </p:txBody>
      </p:sp>
    </p:spTree>
    <p:extLst>
      <p:ext uri="{BB962C8B-B14F-4D97-AF65-F5344CB8AC3E}">
        <p14:creationId xmlns:p14="http://schemas.microsoft.com/office/powerpoint/2010/main" val="187952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B913E0D-FD13-417C-8DB9-A13E11C735D9}" type="slidenum">
              <a:rPr lang="en-US" altLang="en-US"/>
              <a:pPr/>
              <a:t>‹#›</a:t>
            </a:fld>
            <a:endParaRPr lang="en-US" altLang="en-US"/>
          </a:p>
        </p:txBody>
      </p:sp>
    </p:spTree>
    <p:extLst>
      <p:ext uri="{BB962C8B-B14F-4D97-AF65-F5344CB8AC3E}">
        <p14:creationId xmlns:p14="http://schemas.microsoft.com/office/powerpoint/2010/main" val="423465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85F9CB7-8FAC-46E5-8E24-9BCC1B34443D}" type="slidenum">
              <a:rPr lang="en-US" altLang="en-US"/>
              <a:pPr/>
              <a:t>‹#›</a:t>
            </a:fld>
            <a:endParaRPr lang="en-US" altLang="en-US"/>
          </a:p>
        </p:txBody>
      </p:sp>
    </p:spTree>
    <p:extLst>
      <p:ext uri="{BB962C8B-B14F-4D97-AF65-F5344CB8AC3E}">
        <p14:creationId xmlns:p14="http://schemas.microsoft.com/office/powerpoint/2010/main" val="166738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45EB856-80B2-48F9-B378-212936ECECD5}" type="slidenum">
              <a:rPr lang="en-US" altLang="en-US"/>
              <a:pPr/>
              <a:t>‹#›</a:t>
            </a:fld>
            <a:endParaRPr lang="en-US" altLang="en-US"/>
          </a:p>
        </p:txBody>
      </p:sp>
    </p:spTree>
    <p:extLst>
      <p:ext uri="{BB962C8B-B14F-4D97-AF65-F5344CB8AC3E}">
        <p14:creationId xmlns:p14="http://schemas.microsoft.com/office/powerpoint/2010/main" val="244739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2B3EB0C-FED7-4031-A91E-C581596A0E52}" type="slidenum">
              <a:rPr lang="en-US" altLang="en-US"/>
              <a:pPr/>
              <a:t>‹#›</a:t>
            </a:fld>
            <a:endParaRPr lang="en-US" altLang="en-US"/>
          </a:p>
        </p:txBody>
      </p:sp>
    </p:spTree>
    <p:extLst>
      <p:ext uri="{BB962C8B-B14F-4D97-AF65-F5344CB8AC3E}">
        <p14:creationId xmlns:p14="http://schemas.microsoft.com/office/powerpoint/2010/main" val="264263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00D936-ECB6-4444-AF86-1FDA3430BD4C}" type="slidenum">
              <a:rPr lang="en-US" altLang="en-US"/>
              <a:pPr/>
              <a:t>‹#›</a:t>
            </a:fld>
            <a:endParaRPr lang="en-US" altLang="en-US"/>
          </a:p>
        </p:txBody>
      </p:sp>
    </p:spTree>
    <p:extLst>
      <p:ext uri="{BB962C8B-B14F-4D97-AF65-F5344CB8AC3E}">
        <p14:creationId xmlns:p14="http://schemas.microsoft.com/office/powerpoint/2010/main" val="299287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934E5A4-DA15-4DC8-9F3E-67C6F86615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944" y="939379"/>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1475656" y="2732348"/>
            <a:ext cx="5700563" cy="2539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225"/>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3714</a:t>
            </a:r>
          </a:p>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297C-C217-4196-879F-2A9B330497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8207FA-AF87-4A30-809E-3B8A948D948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FDB0920-388E-4C59-895A-50B3EE095BA2}"/>
              </a:ext>
            </a:extLst>
          </p:cNvPr>
          <p:cNvPicPr>
            <a:picLocks noChangeAspect="1"/>
          </p:cNvPicPr>
          <p:nvPr/>
        </p:nvPicPr>
        <p:blipFill>
          <a:blip r:embed="rId2"/>
          <a:stretch>
            <a:fillRect/>
          </a:stretch>
        </p:blipFill>
        <p:spPr>
          <a:xfrm>
            <a:off x="35496" y="0"/>
            <a:ext cx="9108504" cy="6858000"/>
          </a:xfrm>
          <a:prstGeom prst="rect">
            <a:avLst/>
          </a:prstGeom>
        </p:spPr>
      </p:pic>
    </p:spTree>
    <p:extLst>
      <p:ext uri="{BB962C8B-B14F-4D97-AF65-F5344CB8AC3E}">
        <p14:creationId xmlns:p14="http://schemas.microsoft.com/office/powerpoint/2010/main" val="405244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14A7-90B9-43C5-BD93-0F5ECBBD6E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63985C-EFA5-4DCA-A3F8-3DF1E0D97C4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4F2DAC4-17A2-4B4D-82DC-8D26A6481807}"/>
              </a:ext>
            </a:extLst>
          </p:cNvPr>
          <p:cNvPicPr>
            <a:picLocks noChangeAspect="1"/>
          </p:cNvPicPr>
          <p:nvPr/>
        </p:nvPicPr>
        <p:blipFill>
          <a:blip r:embed="rId2"/>
          <a:stretch>
            <a:fillRect/>
          </a:stretch>
        </p:blipFill>
        <p:spPr>
          <a:xfrm>
            <a:off x="107504" y="0"/>
            <a:ext cx="8928992" cy="6858000"/>
          </a:xfrm>
          <a:prstGeom prst="rect">
            <a:avLst/>
          </a:prstGeom>
        </p:spPr>
      </p:pic>
    </p:spTree>
    <p:extLst>
      <p:ext uri="{BB962C8B-B14F-4D97-AF65-F5344CB8AC3E}">
        <p14:creationId xmlns:p14="http://schemas.microsoft.com/office/powerpoint/2010/main" val="145182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79F9-8828-4687-93D7-239E4DF073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2ADC14-4ED1-4F5D-890B-A3C2694104B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21245B0-63DE-45B0-824F-1300D66620D7}"/>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25256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FBEC-2674-46C1-81B2-9E94F4CB67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6F8ACB-3B14-40B6-BEF0-4EEACD3CC1C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7C3224F-27A6-44E2-830B-2A79C22BD419}"/>
              </a:ext>
            </a:extLst>
          </p:cNvPr>
          <p:cNvPicPr>
            <a:picLocks noChangeAspect="1"/>
          </p:cNvPicPr>
          <p:nvPr/>
        </p:nvPicPr>
        <p:blipFill>
          <a:blip r:embed="rId2"/>
          <a:stretch>
            <a:fillRect/>
          </a:stretch>
        </p:blipFill>
        <p:spPr>
          <a:xfrm>
            <a:off x="91933" y="0"/>
            <a:ext cx="9023517" cy="6950807"/>
          </a:xfrm>
          <a:prstGeom prst="rect">
            <a:avLst/>
          </a:prstGeom>
        </p:spPr>
      </p:pic>
    </p:spTree>
    <p:extLst>
      <p:ext uri="{BB962C8B-B14F-4D97-AF65-F5344CB8AC3E}">
        <p14:creationId xmlns:p14="http://schemas.microsoft.com/office/powerpoint/2010/main" val="388543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96CD04-C21C-420D-862B-7C10F27899F8}"/>
              </a:ext>
            </a:extLst>
          </p:cNvPr>
          <p:cNvPicPr>
            <a:picLocks noChangeAspect="1"/>
          </p:cNvPicPr>
          <p:nvPr/>
        </p:nvPicPr>
        <p:blipFill rotWithShape="1">
          <a:blip r:embed="rId2"/>
          <a:srcRect l="4161" r="3" b="3"/>
          <a:stretch/>
        </p:blipFill>
        <p:spPr>
          <a:xfrm>
            <a:off x="395536" y="764704"/>
            <a:ext cx="6464778" cy="5753994"/>
          </a:xfrm>
          <a:prstGeom prst="rect">
            <a:avLst/>
          </a:prstGeom>
        </p:spPr>
      </p:pic>
      <p:sp>
        <p:nvSpPr>
          <p:cNvPr id="8" name="Content Placeholder 2">
            <a:extLst>
              <a:ext uri="{FF2B5EF4-FFF2-40B4-BE49-F238E27FC236}">
                <a16:creationId xmlns:a16="http://schemas.microsoft.com/office/drawing/2014/main" id="{15467C3D-47CE-41E7-AC57-201F77C4FDAA}"/>
              </a:ext>
            </a:extLst>
          </p:cNvPr>
          <p:cNvSpPr>
            <a:spLocks noGrp="1"/>
          </p:cNvSpPr>
          <p:nvPr>
            <p:ph idx="1"/>
          </p:nvPr>
        </p:nvSpPr>
        <p:spPr>
          <a:xfrm>
            <a:off x="5929845" y="1124744"/>
            <a:ext cx="3232344" cy="4764187"/>
          </a:xfrm>
        </p:spPr>
        <p:txBody>
          <a:bodyPr anchor="ctr">
            <a:normAutofit lnSpcReduction="10000"/>
          </a:bodyPr>
          <a:lstStyle/>
          <a:p>
            <a:r>
              <a:rPr lang="en-US" sz="2400" dirty="0">
                <a:latin typeface="Arial" panose="020B0604020202020204" pitchFamily="34" charset="0"/>
                <a:cs typeface="Arial" panose="020B0604020202020204" pitchFamily="34" charset="0"/>
              </a:rPr>
              <a:t>Most Ideal Location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Least intrusive means to fill significant gap of coverage </a:t>
            </a:r>
          </a:p>
          <a:p>
            <a:pPr marL="0" indent="0">
              <a:buNone/>
            </a:pPr>
            <a:endParaRPr lang="en-US" sz="2400" dirty="0">
              <a:latin typeface="Arial" panose="020B0604020202020204" pitchFamily="34" charset="0"/>
              <a:cs typeface="Arial" panose="020B0604020202020204" pitchFamily="34" charset="0"/>
            </a:endParaRPr>
          </a:p>
          <a:p>
            <a:r>
              <a:rPr lang="en-US" sz="2400" b="0" i="0" u="none" strike="noStrike" baseline="0" dirty="0">
                <a:solidFill>
                  <a:srgbClr val="000000"/>
                </a:solidFill>
                <a:latin typeface="Arial" panose="020B0604020202020204" pitchFamily="34" charset="0"/>
                <a:cs typeface="Arial" panose="020B0604020202020204" pitchFamily="34" charset="0"/>
              </a:rPr>
              <a:t>Provide AT&amp;T’s ability to improve service in this portion of the County </a:t>
            </a:r>
            <a:endParaRPr lang="en-US" sz="2400" dirty="0">
              <a:latin typeface="Arial" panose="020B0604020202020204" pitchFamily="34" charset="0"/>
              <a:cs typeface="Arial" panose="020B0604020202020204" pitchFamily="34" charset="0"/>
            </a:endParaRPr>
          </a:p>
          <a:p>
            <a:pPr marL="0" indent="0">
              <a:buNone/>
            </a:pPr>
            <a:endParaRPr lang="en-US" sz="1900" dirty="0"/>
          </a:p>
        </p:txBody>
      </p:sp>
    </p:spTree>
    <p:extLst>
      <p:ext uri="{BB962C8B-B14F-4D97-AF65-F5344CB8AC3E}">
        <p14:creationId xmlns:p14="http://schemas.microsoft.com/office/powerpoint/2010/main" val="12711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415-F4E6-4EEE-A1BD-A7CA0D24C429}"/>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10454C71-C89C-4D22-973E-6BBCA44E049C}"/>
              </a:ext>
            </a:extLst>
          </p:cNvPr>
          <p:cNvGraphicFramePr>
            <a:graphicFrameLocks noGrp="1"/>
          </p:cNvGraphicFramePr>
          <p:nvPr>
            <p:ph idx="1"/>
            <p:extLst>
              <p:ext uri="{D42A27DB-BD31-4B8C-83A1-F6EECF244321}">
                <p14:modId xmlns:p14="http://schemas.microsoft.com/office/powerpoint/2010/main" val="600384662"/>
              </p:ext>
            </p:extLst>
          </p:nvPr>
        </p:nvGraphicFramePr>
        <p:xfrm>
          <a:off x="0" y="0"/>
          <a:ext cx="9144000" cy="6858990"/>
        </p:xfrm>
        <a:graphic>
          <a:graphicData uri="http://schemas.openxmlformats.org/drawingml/2006/table">
            <a:tbl>
              <a:tblPr firstRow="1" bandRow="1">
                <a:tableStyleId>{5C22544A-7EE6-4342-B048-85BDC9FD1C3A}</a:tableStyleId>
              </a:tblPr>
              <a:tblGrid>
                <a:gridCol w="1475656">
                  <a:extLst>
                    <a:ext uri="{9D8B030D-6E8A-4147-A177-3AD203B41FA5}">
                      <a16:colId xmlns:a16="http://schemas.microsoft.com/office/drawing/2014/main" val="689577034"/>
                    </a:ext>
                  </a:extLst>
                </a:gridCol>
                <a:gridCol w="5301568">
                  <a:extLst>
                    <a:ext uri="{9D8B030D-6E8A-4147-A177-3AD203B41FA5}">
                      <a16:colId xmlns:a16="http://schemas.microsoft.com/office/drawing/2014/main" val="2387279562"/>
                    </a:ext>
                  </a:extLst>
                </a:gridCol>
                <a:gridCol w="2366776">
                  <a:extLst>
                    <a:ext uri="{9D8B030D-6E8A-4147-A177-3AD203B41FA5}">
                      <a16:colId xmlns:a16="http://schemas.microsoft.com/office/drawing/2014/main" val="545701051"/>
                    </a:ext>
                  </a:extLst>
                </a:gridCol>
              </a:tblGrid>
              <a:tr h="591207">
                <a:tc>
                  <a:txBody>
                    <a:bodyPr/>
                    <a:lstStyle/>
                    <a:p>
                      <a:r>
                        <a:rPr lang="en-US" sz="2400" dirty="0">
                          <a:latin typeface="Arial" panose="020B0604020202020204" pitchFamily="34" charset="0"/>
                          <a:cs typeface="Arial" panose="020B0604020202020204" pitchFamily="34" charset="0"/>
                        </a:rPr>
                        <a:t>Findings</a:t>
                      </a:r>
                    </a:p>
                  </a:txBody>
                  <a:tcPr/>
                </a:tc>
                <a:tc>
                  <a:txBody>
                    <a:bodyPr/>
                    <a:lstStyle/>
                    <a:p>
                      <a:r>
                        <a:rPr lang="en-US" sz="2400" dirty="0">
                          <a:latin typeface="Arial" panose="020B0604020202020204" pitchFamily="34" charset="0"/>
                          <a:cs typeface="Arial" panose="020B0604020202020204" pitchFamily="34" charset="0"/>
                        </a:rPr>
                        <a:t>Description</a:t>
                      </a:r>
                    </a:p>
                  </a:txBody>
                  <a:tcPr/>
                </a:tc>
                <a:tc>
                  <a:txBody>
                    <a:bodyPr/>
                    <a:lstStyle/>
                    <a:p>
                      <a:r>
                        <a:rPr lang="en-US" sz="2400" dirty="0">
                          <a:latin typeface="Arial" panose="020B0604020202020204" pitchFamily="34" charset="0"/>
                          <a:cs typeface="Arial" panose="020B0604020202020204" pitchFamily="34" charset="0"/>
                        </a:rPr>
                        <a:t>Findings Met</a:t>
                      </a:r>
                    </a:p>
                  </a:txBody>
                  <a:tcPr/>
                </a:tc>
                <a:extLst>
                  <a:ext uri="{0D108BD9-81ED-4DB2-BD59-A6C34878D82A}">
                    <a16:rowId xmlns:a16="http://schemas.microsoft.com/office/drawing/2014/main" val="2889441829"/>
                  </a:ext>
                </a:extLst>
              </a:tr>
              <a:tr h="1064172">
                <a:tc>
                  <a:txBody>
                    <a:bodyPr/>
                    <a:lstStyle/>
                    <a:p>
                      <a:pPr algn="ctr"/>
                      <a:r>
                        <a:rPr lang="en-US" sz="2400" dirty="0">
                          <a:latin typeface="Arial" panose="020B0604020202020204" pitchFamily="34" charset="0"/>
                          <a:cs typeface="Arial" panose="020B0604020202020204" pitchFamily="34" charset="0"/>
                        </a:rPr>
                        <a:t>1</a:t>
                      </a:r>
                    </a:p>
                  </a:txBody>
                  <a:tcPr/>
                </a:tc>
                <a:tc>
                  <a:txBody>
                    <a:bodyPr/>
                    <a:lstStyle/>
                    <a:p>
                      <a:endParaRPr lang="en-US" sz="1200" i="0" dirty="0">
                        <a:effectLst/>
                        <a:latin typeface="Arial Black" panose="020B0A04020102020204" pitchFamily="34" charset="0"/>
                        <a:ea typeface="+mn-ea"/>
                        <a:cs typeface="Arial" panose="020B0604020202020204" pitchFamily="34" charset="0"/>
                      </a:endParaRPr>
                    </a:p>
                    <a:p>
                      <a:r>
                        <a:rPr lang="en-US" sz="2400" i="0" dirty="0">
                          <a:effectLst/>
                          <a:latin typeface="Arial Black" panose="020B0A04020102020204" pitchFamily="34" charset="0"/>
                          <a:ea typeface="+mn-ea"/>
                          <a:cs typeface="Arial" panose="020B0604020202020204" pitchFamily="34" charset="0"/>
                        </a:rPr>
                        <a:t>Parcel’s size and shape adequate</a:t>
                      </a:r>
                    </a:p>
                    <a:p>
                      <a:endParaRPr lang="en-US" sz="1200" i="0" dirty="0">
                        <a:latin typeface="Arial Black" panose="020B0A040201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260859683"/>
                  </a:ext>
                </a:extLst>
              </a:tr>
              <a:tr h="1289033">
                <a:tc>
                  <a:txBody>
                    <a:bodyPr/>
                    <a:lstStyle/>
                    <a:p>
                      <a:pPr algn="ctr"/>
                      <a:r>
                        <a:rPr lang="en-US" sz="2400" dirty="0">
                          <a:latin typeface="Arial" panose="020B0604020202020204" pitchFamily="34" charset="0"/>
                          <a:cs typeface="Arial" panose="020B0604020202020204" pitchFamily="34" charset="0"/>
                        </a:rPr>
                        <a:t>2</a:t>
                      </a:r>
                    </a:p>
                  </a:txBody>
                  <a:tcPr/>
                </a:tc>
                <a:tc>
                  <a:txBody>
                    <a:bodyPr/>
                    <a:lstStyle/>
                    <a:p>
                      <a:endParaRPr lang="en-US" sz="1200" i="0" dirty="0">
                        <a:latin typeface="Arial Black" panose="020B0A040201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latin typeface="Arial Black" panose="020B0A04020102020204" pitchFamily="34" charset="0"/>
                          <a:cs typeface="Arial" panose="020B0604020202020204" pitchFamily="34" charset="0"/>
                        </a:rPr>
                        <a:t>Site can accommodate negligible traffic increase </a:t>
                      </a:r>
                      <a:endParaRPr lang="en-US" sz="2400" i="0" dirty="0">
                        <a:latin typeface="Arial Black" panose="020B0A040201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953128197"/>
                  </a:ext>
                </a:extLst>
              </a:tr>
              <a:tr h="1064172">
                <a:tc>
                  <a:txBody>
                    <a:bodyPr/>
                    <a:lstStyle/>
                    <a:p>
                      <a:pPr algn="ctr"/>
                      <a:r>
                        <a:rPr lang="en-US" sz="2400" dirty="0">
                          <a:latin typeface="Arial" panose="020B0604020202020204" pitchFamily="34" charset="0"/>
                          <a:cs typeface="Arial" panose="020B0604020202020204" pitchFamily="34" charset="0"/>
                        </a:rPr>
                        <a:t>3</a:t>
                      </a:r>
                    </a:p>
                  </a:txBody>
                  <a:tcPr/>
                </a:tc>
                <a:tc>
                  <a:txBody>
                    <a:bodyPr/>
                    <a:lstStyle/>
                    <a:p>
                      <a:endParaRPr lang="en-US" sz="800" i="0" dirty="0">
                        <a:latin typeface="Arial Black" panose="020B0A04020102020204" pitchFamily="34" charset="0"/>
                      </a:endParaRPr>
                    </a:p>
                    <a:p>
                      <a:r>
                        <a:rPr lang="en-US" sz="2400" i="0" dirty="0">
                          <a:latin typeface="Arial Black" panose="020B0A04020102020204" pitchFamily="34" charset="0"/>
                        </a:rPr>
                        <a:t>No adverse effect on surrounding neighborhood</a:t>
                      </a:r>
                    </a:p>
                  </a:txBody>
                  <a:tcPr/>
                </a:tc>
                <a:tc>
                  <a:txBody>
                    <a:bodyPr/>
                    <a:lstStyle/>
                    <a:p>
                      <a:pPr algn="ctr"/>
                      <a:r>
                        <a:rPr lang="en-US" sz="2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978853097"/>
                  </a:ext>
                </a:extLst>
              </a:tr>
              <a:tr h="591207">
                <a:tc>
                  <a:txBody>
                    <a:bodyPr/>
                    <a:lstStyle/>
                    <a:p>
                      <a:pPr algn="ctr"/>
                      <a:r>
                        <a:rPr lang="en-US" sz="2400" dirty="0">
                          <a:latin typeface="Arial" panose="020B0604020202020204" pitchFamily="34" charset="0"/>
                          <a:cs typeface="Arial" panose="020B0604020202020204" pitchFamily="34" charset="0"/>
                        </a:rPr>
                        <a:t>4</a:t>
                      </a:r>
                    </a:p>
                  </a:txBody>
                  <a:tcPr/>
                </a:tc>
                <a:tc>
                  <a:txBody>
                    <a:bodyPr/>
                    <a:lstStyle/>
                    <a:p>
                      <a:endParaRPr lang="en-US" sz="2400" i="0" dirty="0">
                        <a:latin typeface="Arial Black" panose="020B0A04020102020204" pitchFamily="34" charset="0"/>
                      </a:endParaRPr>
                    </a:p>
                    <a:p>
                      <a:r>
                        <a:rPr lang="en-US" sz="2400" i="0" dirty="0">
                          <a:latin typeface="Arial Black" panose="020B0A04020102020204" pitchFamily="34" charset="0"/>
                        </a:rPr>
                        <a:t>Consistent with General Plan</a:t>
                      </a:r>
                    </a:p>
                    <a:p>
                      <a:endParaRPr lang="en-US" sz="2400" i="0" dirty="0">
                        <a:latin typeface="Arial Black" panose="020B0A040201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355846298"/>
                  </a:ext>
                </a:extLst>
              </a:tr>
              <a:tr h="1537138">
                <a:tc>
                  <a:txBody>
                    <a:bodyPr/>
                    <a:lstStyle/>
                    <a:p>
                      <a:pPr algn="ctr"/>
                      <a:r>
                        <a:rPr lang="en-US" sz="2400" dirty="0">
                          <a:latin typeface="Arial" panose="020B0604020202020204" pitchFamily="34" charset="0"/>
                          <a:cs typeface="Arial" panose="020B0604020202020204" pitchFamily="34" charset="0"/>
                        </a:rPr>
                        <a:t>5</a:t>
                      </a:r>
                    </a:p>
                  </a:txBody>
                  <a:tcPr/>
                </a:tc>
                <a:tc>
                  <a:txBody>
                    <a:bodyPr/>
                    <a:lstStyle/>
                    <a:p>
                      <a:pPr algn="l"/>
                      <a:endParaRPr lang="en-US" sz="600" i="0" dirty="0">
                        <a:latin typeface="Arial Black" panose="020B0A04020102020204" pitchFamily="34" charset="0"/>
                      </a:endParaRPr>
                    </a:p>
                    <a:p>
                      <a:pPr algn="l"/>
                      <a:r>
                        <a:rPr lang="en-US" sz="2400" i="0" dirty="0">
                          <a:latin typeface="Arial Black" panose="020B0A04020102020204" pitchFamily="34" charset="0"/>
                        </a:rPr>
                        <a:t>Condition necessary for public health, safety, and general welfare </a:t>
                      </a:r>
                    </a:p>
                  </a:txBody>
                  <a:tcPr/>
                </a:tc>
                <a:tc>
                  <a:txBody>
                    <a:bodyPr/>
                    <a:lstStyle/>
                    <a:p>
                      <a:pPr algn="ctr"/>
                      <a:r>
                        <a:rPr lang="en-US" sz="2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494171696"/>
                  </a:ext>
                </a:extLst>
              </a:tr>
            </a:tbl>
          </a:graphicData>
        </a:graphic>
      </p:graphicFrame>
    </p:spTree>
    <p:extLst>
      <p:ext uri="{BB962C8B-B14F-4D97-AF65-F5344CB8AC3E}">
        <p14:creationId xmlns:p14="http://schemas.microsoft.com/office/powerpoint/2010/main" val="336538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28A3940-A803-4CE5-AAEA-4D38CBF7AAD0}"/>
              </a:ext>
            </a:extLst>
          </p:cNvPr>
          <p:cNvSpPr>
            <a:spLocks noGrp="1"/>
          </p:cNvSpPr>
          <p:nvPr>
            <p:ph idx="1"/>
          </p:nvPr>
        </p:nvSpPr>
        <p:spPr>
          <a:xfrm>
            <a:off x="590445" y="44624"/>
            <a:ext cx="8335838" cy="6912768"/>
          </a:xfrm>
        </p:spPr>
        <p:txBody>
          <a:bodyPr anchor="ctr">
            <a:noAutofit/>
          </a:bodyPr>
          <a:lstStyle/>
          <a:p>
            <a:pPr marL="0" indent="0">
              <a:buNone/>
            </a:pPr>
            <a:r>
              <a:rPr lang="en-US" sz="2400" b="1" dirty="0">
                <a:latin typeface="Arial" panose="020B0604020202020204" pitchFamily="34" charset="0"/>
                <a:cs typeface="Arial" panose="020B0604020202020204" pitchFamily="34" charset="0"/>
              </a:rPr>
              <a:t>Recommended Motion (Approval Action)</a:t>
            </a:r>
          </a:p>
          <a:p>
            <a:r>
              <a:rPr lang="en-US" sz="2400" i="1" dirty="0">
                <a:latin typeface="Arial" panose="020B0604020202020204" pitchFamily="34" charset="0"/>
                <a:cs typeface="Arial" panose="020B0604020202020204" pitchFamily="34" charset="0"/>
              </a:rPr>
              <a:t>Move to determine the required Findings can be made as recommended by the Staff Report and move to approve Conditional Use Permit No. 3714, subject to the Conditions of Approval and Project Notes listed in Exhibit 1; and</a:t>
            </a:r>
          </a:p>
          <a:p>
            <a:r>
              <a:rPr lang="en-US" sz="2400" i="1" dirty="0">
                <a:latin typeface="Arial" panose="020B0604020202020204" pitchFamily="34" charset="0"/>
                <a:cs typeface="Arial" panose="020B0604020202020204" pitchFamily="34" charset="0"/>
              </a:rPr>
              <a:t>Direct the Secretary to prepare a Resolution documenting the Commission’s action</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Alternative Motion (Denial Action)</a:t>
            </a:r>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Move to determine that the required Findings cannot be made </a:t>
            </a:r>
            <a:r>
              <a:rPr lang="en-US" sz="2400" b="1" i="1" dirty="0">
                <a:latin typeface="Arial" panose="020B0604020202020204" pitchFamily="34" charset="0"/>
                <a:cs typeface="Arial" panose="020B0604020202020204" pitchFamily="34" charset="0"/>
              </a:rPr>
              <a:t>(state basis for not making the Findings) </a:t>
            </a:r>
            <a:r>
              <a:rPr lang="en-US" sz="2400" i="1" dirty="0">
                <a:latin typeface="Arial" panose="020B0604020202020204" pitchFamily="34" charset="0"/>
                <a:cs typeface="Arial" panose="020B0604020202020204" pitchFamily="34" charset="0"/>
              </a:rPr>
              <a:t>and move to deny Conditional Use Permit No. 3714; and</a:t>
            </a:r>
          </a:p>
          <a:p>
            <a:r>
              <a:rPr lang="en-US" sz="2400" i="1" dirty="0">
                <a:latin typeface="Arial" panose="020B0604020202020204" pitchFamily="34" charset="0"/>
                <a:cs typeface="Arial" panose="020B0604020202020204" pitchFamily="34" charset="0"/>
              </a:rPr>
              <a:t>Direct the Secretary to prepare a Resolution documenting the Commission’s action.</a:t>
            </a:r>
          </a:p>
          <a:p>
            <a:pPr marL="0" indent="0">
              <a:buNone/>
            </a:pPr>
            <a:endParaRPr lang="en-US" sz="1600" dirty="0"/>
          </a:p>
        </p:txBody>
      </p:sp>
    </p:spTree>
    <p:extLst>
      <p:ext uri="{BB962C8B-B14F-4D97-AF65-F5344CB8AC3E}">
        <p14:creationId xmlns:p14="http://schemas.microsoft.com/office/powerpoint/2010/main" val="12512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5583934-BF7E-4829-B787-4683E8C52508}"/>
              </a:ext>
            </a:extLst>
          </p:cNvPr>
          <p:cNvSpPr/>
          <p:nvPr/>
        </p:nvSpPr>
        <p:spPr bwMode="auto">
          <a:xfrm>
            <a:off x="4199867" y="3350196"/>
            <a:ext cx="576064" cy="43884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
        <p:nvSpPr>
          <p:cNvPr id="24"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Content Placeholder 1">
            <a:extLst>
              <a:ext uri="{FF2B5EF4-FFF2-40B4-BE49-F238E27FC236}">
                <a16:creationId xmlns:a16="http://schemas.microsoft.com/office/drawing/2014/main" id="{90162010-C2F6-4C87-A6C6-1E618CE8215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CD86FD4-A463-4064-B728-E57344CF24C0}"/>
              </a:ext>
            </a:extLst>
          </p:cNvPr>
          <p:cNvPicPr>
            <a:picLocks noChangeAspect="1"/>
          </p:cNvPicPr>
          <p:nvPr/>
        </p:nvPicPr>
        <p:blipFill>
          <a:blip r:embed="rId2"/>
          <a:stretch>
            <a:fillRect/>
          </a:stretch>
        </p:blipFill>
        <p:spPr>
          <a:xfrm>
            <a:off x="0" y="-130968"/>
            <a:ext cx="8975799" cy="6988968"/>
          </a:xfrm>
          <a:prstGeom prst="rect">
            <a:avLst/>
          </a:prstGeom>
        </p:spPr>
      </p:pic>
      <p:sp>
        <p:nvSpPr>
          <p:cNvPr id="5" name="Arrow: Down 4">
            <a:extLst>
              <a:ext uri="{FF2B5EF4-FFF2-40B4-BE49-F238E27FC236}">
                <a16:creationId xmlns:a16="http://schemas.microsoft.com/office/drawing/2014/main" id="{3183E3E1-EEAF-477A-96B2-7325F44430CA}"/>
              </a:ext>
            </a:extLst>
          </p:cNvPr>
          <p:cNvSpPr/>
          <p:nvPr/>
        </p:nvSpPr>
        <p:spPr bwMode="auto">
          <a:xfrm>
            <a:off x="3695811" y="1974404"/>
            <a:ext cx="1584176" cy="1375792"/>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Tree>
    <p:extLst>
      <p:ext uri="{BB962C8B-B14F-4D97-AF65-F5344CB8AC3E}">
        <p14:creationId xmlns:p14="http://schemas.microsoft.com/office/powerpoint/2010/main" val="290372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46CA-2EFA-42BC-B657-77F24F6355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9C9015-DFFA-460E-9612-D101EE6F731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62D5F5D-462E-43F2-A08F-C5D6E68E3E85}"/>
              </a:ext>
            </a:extLst>
          </p:cNvPr>
          <p:cNvPicPr>
            <a:picLocks noChangeAspect="1"/>
          </p:cNvPicPr>
          <p:nvPr/>
        </p:nvPicPr>
        <p:blipFill>
          <a:blip r:embed="rId2"/>
          <a:stretch>
            <a:fillRect/>
          </a:stretch>
        </p:blipFill>
        <p:spPr>
          <a:xfrm>
            <a:off x="107504" y="26640"/>
            <a:ext cx="9036496" cy="6973818"/>
          </a:xfrm>
          <a:prstGeom prst="rect">
            <a:avLst/>
          </a:prstGeom>
        </p:spPr>
      </p:pic>
    </p:spTree>
    <p:extLst>
      <p:ext uri="{BB962C8B-B14F-4D97-AF65-F5344CB8AC3E}">
        <p14:creationId xmlns:p14="http://schemas.microsoft.com/office/powerpoint/2010/main" val="136672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DD9B-0BBC-4BE0-B021-DBB5C2D6B7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07F99D-43BE-4C9C-BC7D-4BD15F79119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373CA85-CB4D-4F75-A5AD-7A00B148A193}"/>
              </a:ext>
            </a:extLst>
          </p:cNvPr>
          <p:cNvPicPr>
            <a:picLocks noChangeAspect="1"/>
          </p:cNvPicPr>
          <p:nvPr/>
        </p:nvPicPr>
        <p:blipFill>
          <a:blip r:embed="rId2"/>
          <a:stretch>
            <a:fillRect/>
          </a:stretch>
        </p:blipFill>
        <p:spPr>
          <a:xfrm>
            <a:off x="182304" y="0"/>
            <a:ext cx="8961696" cy="6804771"/>
          </a:xfrm>
          <a:prstGeom prst="rect">
            <a:avLst/>
          </a:prstGeom>
        </p:spPr>
      </p:pic>
    </p:spTree>
    <p:extLst>
      <p:ext uri="{BB962C8B-B14F-4D97-AF65-F5344CB8AC3E}">
        <p14:creationId xmlns:p14="http://schemas.microsoft.com/office/powerpoint/2010/main" val="202918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FB52-5892-49A2-BEA3-57909C0DF1C5}"/>
              </a:ext>
            </a:extLst>
          </p:cNvPr>
          <p:cNvSpPr>
            <a:spLocks noGrp="1"/>
          </p:cNvSpPr>
          <p:nvPr>
            <p:ph type="title"/>
          </p:nvPr>
        </p:nvSpPr>
        <p:spPr/>
        <p:txBody>
          <a:bodyPr/>
          <a:lstStyle/>
          <a:p>
            <a:r>
              <a:rPr lang="en-US" dirty="0"/>
              <a:t>SITE PLAN</a:t>
            </a:r>
          </a:p>
        </p:txBody>
      </p:sp>
      <p:sp>
        <p:nvSpPr>
          <p:cNvPr id="3" name="Content Placeholder 2">
            <a:extLst>
              <a:ext uri="{FF2B5EF4-FFF2-40B4-BE49-F238E27FC236}">
                <a16:creationId xmlns:a16="http://schemas.microsoft.com/office/drawing/2014/main" id="{11C679DF-A459-4B7E-8141-74DBA3C2A75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D2FA6B9-2070-4E76-B611-20E22B9ADF61}"/>
              </a:ext>
            </a:extLst>
          </p:cNvPr>
          <p:cNvPicPr>
            <a:picLocks noChangeAspect="1"/>
          </p:cNvPicPr>
          <p:nvPr/>
        </p:nvPicPr>
        <p:blipFill>
          <a:blip r:embed="rId2"/>
          <a:stretch>
            <a:fillRect/>
          </a:stretch>
        </p:blipFill>
        <p:spPr>
          <a:xfrm>
            <a:off x="0" y="466668"/>
            <a:ext cx="9144000" cy="5924663"/>
          </a:xfrm>
          <a:prstGeom prst="rect">
            <a:avLst/>
          </a:prstGeom>
        </p:spPr>
      </p:pic>
    </p:spTree>
    <p:extLst>
      <p:ext uri="{BB962C8B-B14F-4D97-AF65-F5344CB8AC3E}">
        <p14:creationId xmlns:p14="http://schemas.microsoft.com/office/powerpoint/2010/main" val="313606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C770-2852-43D7-BC2C-877D15249C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E72436-3109-4EFA-986E-478854456E6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36379BF-4201-4BB7-80CE-528EC55E1792}"/>
              </a:ext>
            </a:extLst>
          </p:cNvPr>
          <p:cNvPicPr>
            <a:picLocks noChangeAspect="1"/>
          </p:cNvPicPr>
          <p:nvPr/>
        </p:nvPicPr>
        <p:blipFill>
          <a:blip r:embed="rId2"/>
          <a:stretch>
            <a:fillRect/>
          </a:stretch>
        </p:blipFill>
        <p:spPr>
          <a:xfrm>
            <a:off x="96634" y="0"/>
            <a:ext cx="8950732" cy="6858000"/>
          </a:xfrm>
          <a:prstGeom prst="rect">
            <a:avLst/>
          </a:prstGeom>
        </p:spPr>
      </p:pic>
      <p:sp>
        <p:nvSpPr>
          <p:cNvPr id="7" name="Arrow: Left 6">
            <a:extLst>
              <a:ext uri="{FF2B5EF4-FFF2-40B4-BE49-F238E27FC236}">
                <a16:creationId xmlns:a16="http://schemas.microsoft.com/office/drawing/2014/main" id="{20AEBF2C-D69C-4BD8-B682-4BC8CC0F6EEE}"/>
              </a:ext>
            </a:extLst>
          </p:cNvPr>
          <p:cNvSpPr/>
          <p:nvPr/>
        </p:nvSpPr>
        <p:spPr bwMode="auto">
          <a:xfrm>
            <a:off x="2483768" y="393576"/>
            <a:ext cx="1512168" cy="432048"/>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
        <p:nvSpPr>
          <p:cNvPr id="9" name="TextBox 8">
            <a:extLst>
              <a:ext uri="{FF2B5EF4-FFF2-40B4-BE49-F238E27FC236}">
                <a16:creationId xmlns:a16="http://schemas.microsoft.com/office/drawing/2014/main" id="{3B2DC0C4-1D53-41DD-9068-7557100212AE}"/>
              </a:ext>
            </a:extLst>
          </p:cNvPr>
          <p:cNvSpPr txBox="1"/>
          <p:nvPr/>
        </p:nvSpPr>
        <p:spPr>
          <a:xfrm>
            <a:off x="4001371" y="225459"/>
            <a:ext cx="2520280" cy="2246769"/>
          </a:xfrm>
          <a:prstGeom prst="rect">
            <a:avLst/>
          </a:prstGeom>
          <a:noFill/>
        </p:spPr>
        <p:txBody>
          <a:bodyPr wrap="square" rtlCol="0">
            <a:spAutoFit/>
          </a:bodyPr>
          <a:lstStyle/>
          <a:p>
            <a:r>
              <a:rPr lang="en-US" sz="2800" b="1" dirty="0">
                <a:solidFill>
                  <a:srgbClr val="FF0000"/>
                </a:solidFill>
              </a:rPr>
              <a:t>12 Foot Proposed Lattice Tower Extension </a:t>
            </a:r>
          </a:p>
        </p:txBody>
      </p:sp>
      <p:sp>
        <p:nvSpPr>
          <p:cNvPr id="12" name="Rectangle 11">
            <a:extLst>
              <a:ext uri="{FF2B5EF4-FFF2-40B4-BE49-F238E27FC236}">
                <a16:creationId xmlns:a16="http://schemas.microsoft.com/office/drawing/2014/main" id="{E873CDD4-3894-44D0-A818-E142D5FDFDE1}"/>
              </a:ext>
            </a:extLst>
          </p:cNvPr>
          <p:cNvSpPr/>
          <p:nvPr/>
        </p:nvSpPr>
        <p:spPr bwMode="auto">
          <a:xfrm>
            <a:off x="1763688" y="444996"/>
            <a:ext cx="648072" cy="659160"/>
          </a:xfrm>
          <a:prstGeom prst="rect">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Tree>
    <p:extLst>
      <p:ext uri="{BB962C8B-B14F-4D97-AF65-F5344CB8AC3E}">
        <p14:creationId xmlns:p14="http://schemas.microsoft.com/office/powerpoint/2010/main" val="384874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FAC1-104D-40EA-A599-4F70B0BDC7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BE3B8F-C219-4EC8-870F-7E6FD76C2969}"/>
              </a:ext>
            </a:extLst>
          </p:cNvPr>
          <p:cNvSpPr>
            <a:spLocks noGrp="1"/>
          </p:cNvSpPr>
          <p:nvPr>
            <p:ph idx="1"/>
          </p:nvPr>
        </p:nvSpPr>
        <p:spPr>
          <a:xfrm>
            <a:off x="6372200" y="1981200"/>
            <a:ext cx="2592288" cy="4114800"/>
          </a:xfrm>
        </p:spPr>
        <p:txBody>
          <a:bodyPr/>
          <a:lstStyle/>
          <a:p>
            <a:endParaRPr lang="en-US" dirty="0"/>
          </a:p>
        </p:txBody>
      </p:sp>
      <p:pic>
        <p:nvPicPr>
          <p:cNvPr id="5" name="Picture 4">
            <a:extLst>
              <a:ext uri="{FF2B5EF4-FFF2-40B4-BE49-F238E27FC236}">
                <a16:creationId xmlns:a16="http://schemas.microsoft.com/office/drawing/2014/main" id="{90F8BE22-F1BE-4BD6-90F4-2FC5999D29FF}"/>
              </a:ext>
            </a:extLst>
          </p:cNvPr>
          <p:cNvPicPr>
            <a:picLocks noChangeAspect="1"/>
          </p:cNvPicPr>
          <p:nvPr/>
        </p:nvPicPr>
        <p:blipFill>
          <a:blip r:embed="rId2"/>
          <a:stretch>
            <a:fillRect/>
          </a:stretch>
        </p:blipFill>
        <p:spPr>
          <a:xfrm>
            <a:off x="468598" y="0"/>
            <a:ext cx="8495890" cy="6858000"/>
          </a:xfrm>
          <a:prstGeom prst="rect">
            <a:avLst/>
          </a:prstGeom>
        </p:spPr>
      </p:pic>
      <p:sp>
        <p:nvSpPr>
          <p:cNvPr id="4" name="Oval 3">
            <a:extLst>
              <a:ext uri="{FF2B5EF4-FFF2-40B4-BE49-F238E27FC236}">
                <a16:creationId xmlns:a16="http://schemas.microsoft.com/office/drawing/2014/main" id="{5C83999E-560F-4F33-902C-FF9491849713}"/>
              </a:ext>
            </a:extLst>
          </p:cNvPr>
          <p:cNvSpPr/>
          <p:nvPr/>
        </p:nvSpPr>
        <p:spPr bwMode="auto">
          <a:xfrm>
            <a:off x="2231740" y="1003176"/>
            <a:ext cx="324036" cy="337592"/>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
        <p:nvSpPr>
          <p:cNvPr id="9" name="Oval 8">
            <a:extLst>
              <a:ext uri="{FF2B5EF4-FFF2-40B4-BE49-F238E27FC236}">
                <a16:creationId xmlns:a16="http://schemas.microsoft.com/office/drawing/2014/main" id="{45D58850-7315-4AC3-BBF6-4D107718B415}"/>
              </a:ext>
            </a:extLst>
          </p:cNvPr>
          <p:cNvSpPr/>
          <p:nvPr/>
        </p:nvSpPr>
        <p:spPr bwMode="auto">
          <a:xfrm>
            <a:off x="6516216" y="5061063"/>
            <a:ext cx="324036" cy="337592"/>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
        <p:nvSpPr>
          <p:cNvPr id="10" name="Rectangle 9">
            <a:extLst>
              <a:ext uri="{FF2B5EF4-FFF2-40B4-BE49-F238E27FC236}">
                <a16:creationId xmlns:a16="http://schemas.microsoft.com/office/drawing/2014/main" id="{453174AF-4CED-42D6-B9A6-88FBBEFDD870}"/>
              </a:ext>
            </a:extLst>
          </p:cNvPr>
          <p:cNvSpPr/>
          <p:nvPr/>
        </p:nvSpPr>
        <p:spPr bwMode="auto">
          <a:xfrm>
            <a:off x="6606226" y="5302865"/>
            <a:ext cx="864096" cy="33759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Rounded MT Bold" pitchFamily="34" charset="0"/>
              </a:rPr>
              <a:t>Tower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Rounded MT Bold" pitchFamily="34" charset="0"/>
              </a:rPr>
              <a:t>Footings</a:t>
            </a:r>
          </a:p>
        </p:txBody>
      </p:sp>
      <p:sp>
        <p:nvSpPr>
          <p:cNvPr id="11" name="Oval 10">
            <a:extLst>
              <a:ext uri="{FF2B5EF4-FFF2-40B4-BE49-F238E27FC236}">
                <a16:creationId xmlns:a16="http://schemas.microsoft.com/office/drawing/2014/main" id="{584931A7-3144-41F9-BAF3-21F6275EE1BE}"/>
              </a:ext>
            </a:extLst>
          </p:cNvPr>
          <p:cNvSpPr/>
          <p:nvPr/>
        </p:nvSpPr>
        <p:spPr bwMode="auto">
          <a:xfrm>
            <a:off x="6516216" y="956810"/>
            <a:ext cx="324036" cy="337592"/>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
        <p:nvSpPr>
          <p:cNvPr id="12" name="Oval 11">
            <a:extLst>
              <a:ext uri="{FF2B5EF4-FFF2-40B4-BE49-F238E27FC236}">
                <a16:creationId xmlns:a16="http://schemas.microsoft.com/office/drawing/2014/main" id="{868749AF-C2EB-44A4-8392-0C306044532D}"/>
              </a:ext>
            </a:extLst>
          </p:cNvPr>
          <p:cNvSpPr/>
          <p:nvPr/>
        </p:nvSpPr>
        <p:spPr bwMode="auto">
          <a:xfrm>
            <a:off x="2267744" y="5081263"/>
            <a:ext cx="324036" cy="337592"/>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Tree>
    <p:extLst>
      <p:ext uri="{BB962C8B-B14F-4D97-AF65-F5344CB8AC3E}">
        <p14:creationId xmlns:p14="http://schemas.microsoft.com/office/powerpoint/2010/main" val="51470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6117-EE9F-4A71-9DA5-CB96C2F667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91AE3B-84C7-4398-BF4E-95DE226298C3}"/>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237777E-D242-41A2-B298-463CBDD7CFE0}"/>
              </a:ext>
            </a:extLst>
          </p:cNvPr>
          <p:cNvPicPr>
            <a:picLocks noChangeAspect="1"/>
          </p:cNvPicPr>
          <p:nvPr/>
        </p:nvPicPr>
        <p:blipFill>
          <a:blip r:embed="rId2"/>
          <a:stretch>
            <a:fillRect/>
          </a:stretch>
        </p:blipFill>
        <p:spPr>
          <a:xfrm>
            <a:off x="107504" y="0"/>
            <a:ext cx="9036496" cy="6858000"/>
          </a:xfrm>
          <a:prstGeom prst="rect">
            <a:avLst/>
          </a:prstGeom>
        </p:spPr>
      </p:pic>
    </p:spTree>
    <p:extLst>
      <p:ext uri="{BB962C8B-B14F-4D97-AF65-F5344CB8AC3E}">
        <p14:creationId xmlns:p14="http://schemas.microsoft.com/office/powerpoint/2010/main" val="341749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89225-EB5B-463F-8D26-361206CB6B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E3E97D-0DA0-4DEF-B851-BC822B1B144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58210DC-FB95-42F9-B392-A6E164E02EA0}"/>
              </a:ext>
            </a:extLst>
          </p:cNvPr>
          <p:cNvPicPr>
            <a:picLocks noChangeAspect="1"/>
          </p:cNvPicPr>
          <p:nvPr/>
        </p:nvPicPr>
        <p:blipFill>
          <a:blip r:embed="rId2"/>
          <a:stretch>
            <a:fillRect/>
          </a:stretch>
        </p:blipFill>
        <p:spPr>
          <a:xfrm>
            <a:off x="107504" y="116633"/>
            <a:ext cx="9036496" cy="6741368"/>
          </a:xfrm>
          <a:prstGeom prst="rect">
            <a:avLst/>
          </a:prstGeom>
        </p:spPr>
      </p:pic>
    </p:spTree>
    <p:extLst>
      <p:ext uri="{BB962C8B-B14F-4D97-AF65-F5344CB8AC3E}">
        <p14:creationId xmlns:p14="http://schemas.microsoft.com/office/powerpoint/2010/main" val="28927438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39AC0B034BAD4C9F0F327BE421C22C" ma:contentTypeVersion="10" ma:contentTypeDescription="Create a new document." ma:contentTypeScope="" ma:versionID="c2aeffbb0b89dbbd7efc41ceabb23e3e">
  <xsd:schema xmlns:xsd="http://www.w3.org/2001/XMLSchema" xmlns:xs="http://www.w3.org/2001/XMLSchema" xmlns:p="http://schemas.microsoft.com/office/2006/metadata/properties" xmlns:ns2="88292104-dd8b-439e-bac2-f6c55ae9ee04" xmlns:ns3="b6491903-5d7b-43da-8119-6ca5c50f8029" targetNamespace="http://schemas.microsoft.com/office/2006/metadata/properties" ma:root="true" ma:fieldsID="74be04869c4d19d1b9b48c42aaa873c7" ns2:_="" ns3:_="">
    <xsd:import namespace="88292104-dd8b-439e-bac2-f6c55ae9ee04"/>
    <xsd:import namespace="b6491903-5d7b-43da-8119-6ca5c50f80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92104-dd8b-439e-bac2-f6c55ae9e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662ea8d-3d95-4996-9f67-876649615d2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491903-5d7b-43da-8119-6ca5c50f80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d2320f-7cca-406c-af36-5054b0268b7c}" ma:internalName="TaxCatchAll" ma:showField="CatchAllData" ma:web="b6491903-5d7b-43da-8119-6ca5c50f8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B3B21-021B-4DEA-B887-B5335878EAC9}"/>
</file>

<file path=customXml/itemProps2.xml><?xml version="1.0" encoding="utf-8"?>
<ds:datastoreItem xmlns:ds="http://schemas.openxmlformats.org/officeDocument/2006/customXml" ds:itemID="{67AFB4BA-5BA5-47D5-B618-77BD83CA5465}"/>
</file>

<file path=docProps/app.xml><?xml version="1.0" encoding="utf-8"?>
<Properties xmlns="http://schemas.openxmlformats.org/officeDocument/2006/extended-properties" xmlns:vt="http://schemas.openxmlformats.org/officeDocument/2006/docPropsVTypes">
  <Template>Facet</Template>
  <TotalTime>4334</TotalTime>
  <Words>202</Words>
  <Application>Microsoft Office PowerPoint</Application>
  <PresentationFormat>On-screen Show (4:3)</PresentationFormat>
  <Paragraphs>44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Arial Rounded MT Bold</vt:lpstr>
      <vt:lpstr>Times New Roman</vt:lpstr>
      <vt:lpstr>Default Design</vt:lpstr>
      <vt:lpstr>PowerPoint Presentation</vt:lpstr>
      <vt:lpstr>PowerPoint Presentation</vt:lpstr>
      <vt:lpstr>PowerPoint Presentation</vt:lpstr>
      <vt:lpstr>PowerPoint Presentation</vt:lpstr>
      <vt:lpstr>SITE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 Hernandez</dc:creator>
  <cp:lastModifiedBy>Randall , David A.</cp:lastModifiedBy>
  <cp:revision>217</cp:revision>
  <cp:lastPrinted>2004-10-07T15:08:16Z</cp:lastPrinted>
  <dcterms:created xsi:type="dcterms:W3CDTF">2004-04-19T19:39:45Z</dcterms:created>
  <dcterms:modified xsi:type="dcterms:W3CDTF">2021-08-25T14:58:20Z</dcterms:modified>
</cp:coreProperties>
</file>