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8"/>
  </p:notesMasterIdLst>
  <p:handoutMasterIdLst>
    <p:handoutMasterId r:id="rId19"/>
  </p:handoutMasterIdLst>
  <p:sldIdLst>
    <p:sldId id="266" r:id="rId2"/>
    <p:sldId id="343" r:id="rId3"/>
    <p:sldId id="333" r:id="rId4"/>
    <p:sldId id="339" r:id="rId5"/>
    <p:sldId id="334" r:id="rId6"/>
    <p:sldId id="342" r:id="rId7"/>
    <p:sldId id="340" r:id="rId8"/>
    <p:sldId id="331" r:id="rId9"/>
    <p:sldId id="293" r:id="rId10"/>
    <p:sldId id="347" r:id="rId11"/>
    <p:sldId id="325" r:id="rId12"/>
    <p:sldId id="344" r:id="rId13"/>
    <p:sldId id="346" r:id="rId14"/>
    <p:sldId id="336" r:id="rId15"/>
    <p:sldId id="337" r:id="rId16"/>
    <p:sldId id="338" r:id="rId17"/>
  </p:sldIdLst>
  <p:sldSz cx="12192000" cy="6858000"/>
  <p:notesSz cx="7010400" cy="9296400"/>
  <p:defaultTextStyle>
    <a:defPPr>
      <a:defRPr lang="en-US"/>
    </a:defPPr>
    <a:lvl1pPr algn="l" rtl="0" eaLnBrk="0" fontAlgn="base" hangingPunct="0">
      <a:spcBef>
        <a:spcPct val="0"/>
      </a:spcBef>
      <a:spcAft>
        <a:spcPct val="0"/>
      </a:spcAft>
      <a:defRPr sz="1000" kern="1200">
        <a:solidFill>
          <a:schemeClr val="tx1"/>
        </a:solidFill>
        <a:latin typeface="Arial Rounded MT Bold"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Rounded MT Bold"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Rounded MT Bold"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Rounded MT Bold"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Rounded MT Bold" pitchFamily="34" charset="0"/>
        <a:ea typeface="+mn-ea"/>
        <a:cs typeface="+mn-cs"/>
      </a:defRPr>
    </a:lvl5pPr>
    <a:lvl6pPr marL="2286000" algn="l" defTabSz="914400" rtl="0" eaLnBrk="1" latinLnBrk="0" hangingPunct="1">
      <a:defRPr sz="1000" kern="1200">
        <a:solidFill>
          <a:schemeClr val="tx1"/>
        </a:solidFill>
        <a:latin typeface="Arial Rounded MT Bold" pitchFamily="34" charset="0"/>
        <a:ea typeface="+mn-ea"/>
        <a:cs typeface="+mn-cs"/>
      </a:defRPr>
    </a:lvl6pPr>
    <a:lvl7pPr marL="2743200" algn="l" defTabSz="914400" rtl="0" eaLnBrk="1" latinLnBrk="0" hangingPunct="1">
      <a:defRPr sz="1000" kern="1200">
        <a:solidFill>
          <a:schemeClr val="tx1"/>
        </a:solidFill>
        <a:latin typeface="Arial Rounded MT Bold" pitchFamily="34" charset="0"/>
        <a:ea typeface="+mn-ea"/>
        <a:cs typeface="+mn-cs"/>
      </a:defRPr>
    </a:lvl7pPr>
    <a:lvl8pPr marL="3200400" algn="l" defTabSz="914400" rtl="0" eaLnBrk="1" latinLnBrk="0" hangingPunct="1">
      <a:defRPr sz="1000" kern="1200">
        <a:solidFill>
          <a:schemeClr val="tx1"/>
        </a:solidFill>
        <a:latin typeface="Arial Rounded MT Bold" pitchFamily="34" charset="0"/>
        <a:ea typeface="+mn-ea"/>
        <a:cs typeface="+mn-cs"/>
      </a:defRPr>
    </a:lvl8pPr>
    <a:lvl9pPr marL="3657600" algn="l" defTabSz="914400" rtl="0" eaLnBrk="1" latinLnBrk="0" hangingPunct="1">
      <a:defRPr sz="1000" kern="1200">
        <a:solidFill>
          <a:schemeClr val="tx1"/>
        </a:solidFill>
        <a:latin typeface="Arial Rounded MT Bold"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82"/>
    <a:srgbClr val="F2F2F2"/>
    <a:srgbClr val="BFBFBF"/>
    <a:srgbClr val="0066FF"/>
    <a:srgbClr val="A6A6A6"/>
    <a:srgbClr val="00B0F0"/>
    <a:srgbClr val="D9D9D9"/>
    <a:srgbClr val="00CC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96" autoAdjust="0"/>
    <p:restoredTop sz="94641" autoAdjust="0"/>
  </p:normalViewPr>
  <p:slideViewPr>
    <p:cSldViewPr>
      <p:cViewPr varScale="1">
        <p:scale>
          <a:sx n="118" d="100"/>
          <a:sy n="118" d="100"/>
        </p:scale>
        <p:origin x="576" y="8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0" d="100"/>
          <a:sy n="60" d="100"/>
        </p:scale>
        <p:origin x="-1716"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038161" cy="464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8" rIns="93177" bIns="46588" numCol="1" anchor="t" anchorCtr="0" compatLnSpc="1">
            <a:prstTxWarp prst="textNoShape">
              <a:avLst/>
            </a:prstTxWarp>
          </a:bodyPr>
          <a:lstStyle>
            <a:lvl1pPr defTabSz="931008">
              <a:defRPr sz="1200">
                <a:latin typeface="Times New Roman" pitchFamily="18" charset="0"/>
              </a:defRPr>
            </a:lvl1pPr>
          </a:lstStyle>
          <a:p>
            <a:endParaRPr lang="en-US" altLang="en-US"/>
          </a:p>
        </p:txBody>
      </p:sp>
      <p:sp>
        <p:nvSpPr>
          <p:cNvPr id="51203" name="Rectangle 3"/>
          <p:cNvSpPr>
            <a:spLocks noGrp="1" noChangeArrowheads="1"/>
          </p:cNvSpPr>
          <p:nvPr>
            <p:ph type="dt" sz="quarter" idx="1"/>
          </p:nvPr>
        </p:nvSpPr>
        <p:spPr bwMode="auto">
          <a:xfrm>
            <a:off x="3970634" y="0"/>
            <a:ext cx="3038161" cy="464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8" rIns="93177" bIns="46588" numCol="1" anchor="t" anchorCtr="0" compatLnSpc="1">
            <a:prstTxWarp prst="textNoShape">
              <a:avLst/>
            </a:prstTxWarp>
          </a:bodyPr>
          <a:lstStyle>
            <a:lvl1pPr algn="r" defTabSz="931008">
              <a:defRPr sz="1200">
                <a:latin typeface="Times New Roman" pitchFamily="18" charset="0"/>
              </a:defRPr>
            </a:lvl1pPr>
          </a:lstStyle>
          <a:p>
            <a:endParaRPr lang="en-US" altLang="en-US"/>
          </a:p>
        </p:txBody>
      </p:sp>
      <p:sp>
        <p:nvSpPr>
          <p:cNvPr id="51204" name="Rectangle 4"/>
          <p:cNvSpPr>
            <a:spLocks noGrp="1" noChangeArrowheads="1"/>
          </p:cNvSpPr>
          <p:nvPr>
            <p:ph type="ftr" sz="quarter" idx="2"/>
          </p:nvPr>
        </p:nvSpPr>
        <p:spPr bwMode="auto">
          <a:xfrm>
            <a:off x="0" y="8830621"/>
            <a:ext cx="3038161" cy="464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8" rIns="93177" bIns="46588" numCol="1" anchor="b" anchorCtr="0" compatLnSpc="1">
            <a:prstTxWarp prst="textNoShape">
              <a:avLst/>
            </a:prstTxWarp>
          </a:bodyPr>
          <a:lstStyle>
            <a:lvl1pPr defTabSz="931008">
              <a:defRPr sz="1200">
                <a:latin typeface="Times New Roman" pitchFamily="18" charset="0"/>
              </a:defRPr>
            </a:lvl1pPr>
          </a:lstStyle>
          <a:p>
            <a:endParaRPr lang="en-US" altLang="en-US"/>
          </a:p>
        </p:txBody>
      </p:sp>
      <p:sp>
        <p:nvSpPr>
          <p:cNvPr id="51205" name="Rectangle 5"/>
          <p:cNvSpPr>
            <a:spLocks noGrp="1" noChangeArrowheads="1"/>
          </p:cNvSpPr>
          <p:nvPr>
            <p:ph type="sldNum" sz="quarter" idx="3"/>
          </p:nvPr>
        </p:nvSpPr>
        <p:spPr bwMode="auto">
          <a:xfrm>
            <a:off x="3970634" y="8830621"/>
            <a:ext cx="3038161" cy="464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8" rIns="93177" bIns="46588" numCol="1" anchor="b" anchorCtr="0" compatLnSpc="1">
            <a:prstTxWarp prst="textNoShape">
              <a:avLst/>
            </a:prstTxWarp>
          </a:bodyPr>
          <a:lstStyle>
            <a:lvl1pPr algn="r" defTabSz="931008">
              <a:defRPr sz="1200">
                <a:latin typeface="Times New Roman" pitchFamily="18" charset="0"/>
              </a:defRPr>
            </a:lvl1pPr>
          </a:lstStyle>
          <a:p>
            <a:fld id="{E1E6BCF9-3E0B-43CE-B37B-6A2113EE648E}" type="slidenum">
              <a:rPr lang="en-US" altLang="en-US"/>
              <a:pPr/>
              <a:t>‹#›</a:t>
            </a:fld>
            <a:endParaRPr lang="en-US" altLang="en-US"/>
          </a:p>
        </p:txBody>
      </p:sp>
    </p:spTree>
    <p:extLst>
      <p:ext uri="{BB962C8B-B14F-4D97-AF65-F5344CB8AC3E}">
        <p14:creationId xmlns:p14="http://schemas.microsoft.com/office/powerpoint/2010/main" val="6155711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3038161" cy="464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8" rIns="93177" bIns="46588" numCol="1" anchor="t" anchorCtr="0" compatLnSpc="1">
            <a:prstTxWarp prst="textNoShape">
              <a:avLst/>
            </a:prstTxWarp>
          </a:bodyPr>
          <a:lstStyle>
            <a:lvl1pPr defTabSz="931008">
              <a:defRPr sz="1200">
                <a:latin typeface="Times New Roman" pitchFamily="18" charset="0"/>
              </a:defRPr>
            </a:lvl1pPr>
          </a:lstStyle>
          <a:p>
            <a:endParaRPr lang="en-US" altLang="en-US"/>
          </a:p>
        </p:txBody>
      </p:sp>
      <p:sp>
        <p:nvSpPr>
          <p:cNvPr id="50179" name="Rectangle 3"/>
          <p:cNvSpPr>
            <a:spLocks noGrp="1" noChangeArrowheads="1"/>
          </p:cNvSpPr>
          <p:nvPr>
            <p:ph type="dt" idx="1"/>
          </p:nvPr>
        </p:nvSpPr>
        <p:spPr bwMode="auto">
          <a:xfrm>
            <a:off x="3970634" y="0"/>
            <a:ext cx="3038161" cy="464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8" rIns="93177" bIns="46588" numCol="1" anchor="t" anchorCtr="0" compatLnSpc="1">
            <a:prstTxWarp prst="textNoShape">
              <a:avLst/>
            </a:prstTxWarp>
          </a:bodyPr>
          <a:lstStyle>
            <a:lvl1pPr algn="r" defTabSz="931008">
              <a:defRPr sz="1200">
                <a:latin typeface="Times New Roman" pitchFamily="18" charset="0"/>
              </a:defRPr>
            </a:lvl1pPr>
          </a:lstStyle>
          <a:p>
            <a:endParaRPr lang="en-US" altLang="en-US"/>
          </a:p>
        </p:txBody>
      </p:sp>
      <p:sp>
        <p:nvSpPr>
          <p:cNvPr id="50180" name="Rectangle 4"/>
          <p:cNvSpPr>
            <a:spLocks noGrp="1" noRot="1" noChangeAspect="1" noChangeArrowheads="1" noTextEdit="1"/>
          </p:cNvSpPr>
          <p:nvPr>
            <p:ph type="sldImg" idx="2"/>
          </p:nvPr>
        </p:nvSpPr>
        <p:spPr bwMode="auto">
          <a:xfrm>
            <a:off x="406400" y="698500"/>
            <a:ext cx="61976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0181" name="Rectangle 5"/>
          <p:cNvSpPr>
            <a:spLocks noGrp="1" noChangeArrowheads="1"/>
          </p:cNvSpPr>
          <p:nvPr>
            <p:ph type="body" sz="quarter" idx="3"/>
          </p:nvPr>
        </p:nvSpPr>
        <p:spPr bwMode="auto">
          <a:xfrm>
            <a:off x="701362" y="4416111"/>
            <a:ext cx="5607678" cy="4182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8" rIns="93177" bIns="4658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0182" name="Rectangle 6"/>
          <p:cNvSpPr>
            <a:spLocks noGrp="1" noChangeArrowheads="1"/>
          </p:cNvSpPr>
          <p:nvPr>
            <p:ph type="ftr" sz="quarter" idx="4"/>
          </p:nvPr>
        </p:nvSpPr>
        <p:spPr bwMode="auto">
          <a:xfrm>
            <a:off x="0" y="8830621"/>
            <a:ext cx="3038161" cy="464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8" rIns="93177" bIns="46588" numCol="1" anchor="b" anchorCtr="0" compatLnSpc="1">
            <a:prstTxWarp prst="textNoShape">
              <a:avLst/>
            </a:prstTxWarp>
          </a:bodyPr>
          <a:lstStyle>
            <a:lvl1pPr defTabSz="931008">
              <a:defRPr sz="1200">
                <a:latin typeface="Times New Roman" pitchFamily="18" charset="0"/>
              </a:defRPr>
            </a:lvl1pPr>
          </a:lstStyle>
          <a:p>
            <a:endParaRPr lang="en-US" altLang="en-US"/>
          </a:p>
        </p:txBody>
      </p:sp>
      <p:sp>
        <p:nvSpPr>
          <p:cNvPr id="50183" name="Rectangle 7"/>
          <p:cNvSpPr>
            <a:spLocks noGrp="1" noChangeArrowheads="1"/>
          </p:cNvSpPr>
          <p:nvPr>
            <p:ph type="sldNum" sz="quarter" idx="5"/>
          </p:nvPr>
        </p:nvSpPr>
        <p:spPr bwMode="auto">
          <a:xfrm>
            <a:off x="3970634" y="8830621"/>
            <a:ext cx="3038161" cy="464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8" rIns="93177" bIns="46588" numCol="1" anchor="b" anchorCtr="0" compatLnSpc="1">
            <a:prstTxWarp prst="textNoShape">
              <a:avLst/>
            </a:prstTxWarp>
          </a:bodyPr>
          <a:lstStyle>
            <a:lvl1pPr algn="r" defTabSz="931008">
              <a:defRPr sz="1200">
                <a:latin typeface="Times New Roman" pitchFamily="18" charset="0"/>
              </a:defRPr>
            </a:lvl1pPr>
          </a:lstStyle>
          <a:p>
            <a:fld id="{DB343B90-F427-4BDA-9268-A9A5DF58FACD}" type="slidenum">
              <a:rPr lang="en-US" altLang="en-US"/>
              <a:pPr/>
              <a:t>‹#›</a:t>
            </a:fld>
            <a:endParaRPr lang="en-US" altLang="en-US"/>
          </a:p>
        </p:txBody>
      </p:sp>
    </p:spTree>
    <p:extLst>
      <p:ext uri="{BB962C8B-B14F-4D97-AF65-F5344CB8AC3E}">
        <p14:creationId xmlns:p14="http://schemas.microsoft.com/office/powerpoint/2010/main" val="4909113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968769-BB1A-4DD1-8611-EE68D712555D}" type="slidenum">
              <a:rPr lang="en-US" altLang="en-US"/>
              <a:pPr/>
              <a:t>1</a:t>
            </a:fld>
            <a:endParaRPr lang="en-US" altLang="en-US"/>
          </a:p>
        </p:txBody>
      </p:sp>
      <p:sp>
        <p:nvSpPr>
          <p:cNvPr id="52226" name="Rectangle 2"/>
          <p:cNvSpPr>
            <a:spLocks noGrp="1" noRot="1" noChangeAspect="1" noChangeArrowheads="1" noTextEdit="1"/>
          </p:cNvSpPr>
          <p:nvPr>
            <p:ph type="sldImg"/>
          </p:nvPr>
        </p:nvSpPr>
        <p:spPr>
          <a:xfrm>
            <a:off x="406400" y="698500"/>
            <a:ext cx="6197600" cy="3486150"/>
          </a:xfrm>
          <a:ln/>
        </p:spPr>
      </p:sp>
      <p:sp>
        <p:nvSpPr>
          <p:cNvPr id="522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43B90-F427-4BDA-9268-A9A5DF58FACD}" type="slidenum">
              <a:rPr lang="en-US" altLang="en-US" smtClean="0"/>
              <a:pPr/>
              <a:t>2</a:t>
            </a:fld>
            <a:endParaRPr lang="en-US" altLang="en-US"/>
          </a:p>
        </p:txBody>
      </p:sp>
    </p:spTree>
    <p:extLst>
      <p:ext uri="{BB962C8B-B14F-4D97-AF65-F5344CB8AC3E}">
        <p14:creationId xmlns:p14="http://schemas.microsoft.com/office/powerpoint/2010/main" val="2974813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43B90-F427-4BDA-9268-A9A5DF58FACD}" type="slidenum">
              <a:rPr lang="en-US" altLang="en-US" smtClean="0"/>
              <a:pPr/>
              <a:t>6</a:t>
            </a:fld>
            <a:endParaRPr lang="en-US" altLang="en-US"/>
          </a:p>
        </p:txBody>
      </p:sp>
    </p:spTree>
    <p:extLst>
      <p:ext uri="{BB962C8B-B14F-4D97-AF65-F5344CB8AC3E}">
        <p14:creationId xmlns:p14="http://schemas.microsoft.com/office/powerpoint/2010/main" val="1956228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968769-BB1A-4DD1-8611-EE68D712555D}" type="slidenum">
              <a:rPr lang="en-US" altLang="en-US"/>
              <a:pPr/>
              <a:t>10</a:t>
            </a:fld>
            <a:endParaRPr lang="en-US" altLang="en-US"/>
          </a:p>
        </p:txBody>
      </p:sp>
      <p:sp>
        <p:nvSpPr>
          <p:cNvPr id="52226" name="Rectangle 2"/>
          <p:cNvSpPr>
            <a:spLocks noGrp="1" noRot="1" noChangeAspect="1" noChangeArrowheads="1" noTextEdit="1"/>
          </p:cNvSpPr>
          <p:nvPr>
            <p:ph type="sldImg"/>
          </p:nvPr>
        </p:nvSpPr>
        <p:spPr>
          <a:xfrm>
            <a:off x="406400" y="698500"/>
            <a:ext cx="6197600" cy="3486150"/>
          </a:xfrm>
          <a:ln/>
        </p:spPr>
      </p:sp>
      <p:sp>
        <p:nvSpPr>
          <p:cNvPr id="522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93058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43B90-F427-4BDA-9268-A9A5DF58FACD}" type="slidenum">
              <a:rPr lang="en-US" altLang="en-US" smtClean="0"/>
              <a:pPr/>
              <a:t>12</a:t>
            </a:fld>
            <a:endParaRPr lang="en-US" altLang="en-US"/>
          </a:p>
        </p:txBody>
      </p:sp>
    </p:spTree>
    <p:extLst>
      <p:ext uri="{BB962C8B-B14F-4D97-AF65-F5344CB8AC3E}">
        <p14:creationId xmlns:p14="http://schemas.microsoft.com/office/powerpoint/2010/main" val="835466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9937CD5-EE18-4788-91D6-8BB3C728E208}" type="slidenum">
              <a:rPr lang="en-US" altLang="en-US"/>
              <a:pPr/>
              <a:t>‹#›</a:t>
            </a:fld>
            <a:endParaRPr lang="en-US" altLang="en-US"/>
          </a:p>
        </p:txBody>
      </p:sp>
    </p:spTree>
    <p:extLst>
      <p:ext uri="{BB962C8B-B14F-4D97-AF65-F5344CB8AC3E}">
        <p14:creationId xmlns:p14="http://schemas.microsoft.com/office/powerpoint/2010/main" val="973827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63AF644-E73C-4786-A5DA-1FD98050ED30}" type="slidenum">
              <a:rPr lang="en-US" altLang="en-US"/>
              <a:pPr/>
              <a:t>‹#›</a:t>
            </a:fld>
            <a:endParaRPr lang="en-US" altLang="en-US"/>
          </a:p>
        </p:txBody>
      </p:sp>
    </p:spTree>
    <p:extLst>
      <p:ext uri="{BB962C8B-B14F-4D97-AF65-F5344CB8AC3E}">
        <p14:creationId xmlns:p14="http://schemas.microsoft.com/office/powerpoint/2010/main" val="1168028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6EE54EB-5442-455B-8B75-4E5BBC42784D}" type="slidenum">
              <a:rPr lang="en-US" altLang="en-US"/>
              <a:pPr/>
              <a:t>‹#›</a:t>
            </a:fld>
            <a:endParaRPr lang="en-US" altLang="en-US"/>
          </a:p>
        </p:txBody>
      </p:sp>
    </p:spTree>
    <p:extLst>
      <p:ext uri="{BB962C8B-B14F-4D97-AF65-F5344CB8AC3E}">
        <p14:creationId xmlns:p14="http://schemas.microsoft.com/office/powerpoint/2010/main" val="334586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9850E9C-E24D-4BBF-ACB3-D5BA25D19911}" type="slidenum">
              <a:rPr lang="en-US" altLang="en-US"/>
              <a:pPr/>
              <a:t>‹#›</a:t>
            </a:fld>
            <a:endParaRPr lang="en-US" altLang="en-US"/>
          </a:p>
        </p:txBody>
      </p:sp>
    </p:spTree>
    <p:extLst>
      <p:ext uri="{BB962C8B-B14F-4D97-AF65-F5344CB8AC3E}">
        <p14:creationId xmlns:p14="http://schemas.microsoft.com/office/powerpoint/2010/main" val="1164079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B997C42-4B5C-4067-ABF1-F0C73766E6FA}" type="slidenum">
              <a:rPr lang="en-US" altLang="en-US"/>
              <a:pPr/>
              <a:t>‹#›</a:t>
            </a:fld>
            <a:endParaRPr lang="en-US" altLang="en-US"/>
          </a:p>
        </p:txBody>
      </p:sp>
    </p:spTree>
    <p:extLst>
      <p:ext uri="{BB962C8B-B14F-4D97-AF65-F5344CB8AC3E}">
        <p14:creationId xmlns:p14="http://schemas.microsoft.com/office/powerpoint/2010/main" val="563772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A1FEF11-DC12-4217-A9A4-A499509901DA}" type="slidenum">
              <a:rPr lang="en-US" altLang="en-US"/>
              <a:pPr/>
              <a:t>‹#›</a:t>
            </a:fld>
            <a:endParaRPr lang="en-US" altLang="en-US"/>
          </a:p>
        </p:txBody>
      </p:sp>
    </p:spTree>
    <p:extLst>
      <p:ext uri="{BB962C8B-B14F-4D97-AF65-F5344CB8AC3E}">
        <p14:creationId xmlns:p14="http://schemas.microsoft.com/office/powerpoint/2010/main" val="1879525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6B913E0D-FD13-417C-8DB9-A13E11C735D9}" type="slidenum">
              <a:rPr lang="en-US" altLang="en-US"/>
              <a:pPr/>
              <a:t>‹#›</a:t>
            </a:fld>
            <a:endParaRPr lang="en-US" altLang="en-US"/>
          </a:p>
        </p:txBody>
      </p:sp>
    </p:spTree>
    <p:extLst>
      <p:ext uri="{BB962C8B-B14F-4D97-AF65-F5344CB8AC3E}">
        <p14:creationId xmlns:p14="http://schemas.microsoft.com/office/powerpoint/2010/main" val="4234658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B85F9CB7-8FAC-46E5-8E24-9BCC1B34443D}" type="slidenum">
              <a:rPr lang="en-US" altLang="en-US"/>
              <a:pPr/>
              <a:t>‹#›</a:t>
            </a:fld>
            <a:endParaRPr lang="en-US" altLang="en-US"/>
          </a:p>
        </p:txBody>
      </p:sp>
    </p:spTree>
    <p:extLst>
      <p:ext uri="{BB962C8B-B14F-4D97-AF65-F5344CB8AC3E}">
        <p14:creationId xmlns:p14="http://schemas.microsoft.com/office/powerpoint/2010/main" val="1667380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E45EB856-80B2-48F9-B378-212936ECECD5}" type="slidenum">
              <a:rPr lang="en-US" altLang="en-US"/>
              <a:pPr/>
              <a:t>‹#›</a:t>
            </a:fld>
            <a:endParaRPr lang="en-US" altLang="en-US"/>
          </a:p>
        </p:txBody>
      </p:sp>
    </p:spTree>
    <p:extLst>
      <p:ext uri="{BB962C8B-B14F-4D97-AF65-F5344CB8AC3E}">
        <p14:creationId xmlns:p14="http://schemas.microsoft.com/office/powerpoint/2010/main" val="2447394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2B3EB0C-FED7-4031-A91E-C581596A0E52}" type="slidenum">
              <a:rPr lang="en-US" altLang="en-US"/>
              <a:pPr/>
              <a:t>‹#›</a:t>
            </a:fld>
            <a:endParaRPr lang="en-US" altLang="en-US"/>
          </a:p>
        </p:txBody>
      </p:sp>
    </p:spTree>
    <p:extLst>
      <p:ext uri="{BB962C8B-B14F-4D97-AF65-F5344CB8AC3E}">
        <p14:creationId xmlns:p14="http://schemas.microsoft.com/office/powerpoint/2010/main" val="2642636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C00D936-ECB6-4444-AF86-1FDA3430BD4C}" type="slidenum">
              <a:rPr lang="en-US" altLang="en-US"/>
              <a:pPr/>
              <a:t>‹#›</a:t>
            </a:fld>
            <a:endParaRPr lang="en-US" altLang="en-US"/>
          </a:p>
        </p:txBody>
      </p:sp>
    </p:spTree>
    <p:extLst>
      <p:ext uri="{BB962C8B-B14F-4D97-AF65-F5344CB8AC3E}">
        <p14:creationId xmlns:p14="http://schemas.microsoft.com/office/powerpoint/2010/main" val="2992877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lt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lt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0934E5A4-DA15-4DC8-9F3E-67C6F866159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300" name="Picture 12" descr="Fresno County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9786" y="813307"/>
            <a:ext cx="6516687" cy="5386388"/>
          </a:xfrm>
          <a:prstGeom prst="rect">
            <a:avLst/>
          </a:prstGeom>
          <a:noFill/>
          <a:extLst>
            <a:ext uri="{909E8E84-426E-40DD-AFC4-6F175D3DCCD1}">
              <a14:hiddenFill xmlns:a14="http://schemas.microsoft.com/office/drawing/2010/main">
                <a:solidFill>
                  <a:srgbClr val="FFFFFF"/>
                </a:solidFill>
              </a14:hiddenFill>
            </a:ext>
          </a:extLst>
        </p:spPr>
      </p:pic>
      <p:pic>
        <p:nvPicPr>
          <p:cNvPr id="12301" name="Picture 13" descr="County Se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3600" y="381001"/>
            <a:ext cx="1055688" cy="1038225"/>
          </a:xfrm>
          <a:prstGeom prst="rect">
            <a:avLst/>
          </a:prstGeom>
          <a:noFill/>
          <a:extLst>
            <a:ext uri="{909E8E84-426E-40DD-AFC4-6F175D3DCCD1}">
              <a14:hiddenFill xmlns:a14="http://schemas.microsoft.com/office/drawing/2010/main">
                <a:solidFill>
                  <a:srgbClr val="FFFFFF"/>
                </a:solidFill>
              </a14:hiddenFill>
            </a:ext>
          </a:extLst>
        </p:spPr>
      </p:pic>
      <p:sp>
        <p:nvSpPr>
          <p:cNvPr id="12302" name="Rectangle 14"/>
          <p:cNvSpPr>
            <a:spLocks noChangeArrowheads="1"/>
          </p:cNvSpPr>
          <p:nvPr/>
        </p:nvSpPr>
        <p:spPr bwMode="auto">
          <a:xfrm>
            <a:off x="263352" y="260350"/>
            <a:ext cx="11665296" cy="6324600"/>
          </a:xfrm>
          <a:prstGeom prst="rect">
            <a:avLst/>
          </a:prstGeom>
          <a:noFill/>
          <a:ln w="57150">
            <a:solidFill>
              <a:srgbClr val="0047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4" name="Text Box 16"/>
          <p:cNvSpPr txBox="1">
            <a:spLocks noChangeArrowheads="1"/>
          </p:cNvSpPr>
          <p:nvPr/>
        </p:nvSpPr>
        <p:spPr bwMode="auto">
          <a:xfrm>
            <a:off x="3124200" y="609600"/>
            <a:ext cx="75438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b="1" u="sng">
                <a:solidFill>
                  <a:srgbClr val="006600"/>
                </a:solidFill>
                <a:latin typeface="Times New Roman" pitchFamily="18" charset="0"/>
              </a:rPr>
              <a:t>DEPARTMENT of PUBLIC WORKS and PLANNING</a:t>
            </a:r>
            <a:endParaRPr lang="en-US" altLang="en-US" sz="2400">
              <a:latin typeface="Times New Roman" pitchFamily="18" charset="0"/>
            </a:endParaRPr>
          </a:p>
        </p:txBody>
      </p:sp>
      <p:sp>
        <p:nvSpPr>
          <p:cNvPr id="12306" name="Text Box 18"/>
          <p:cNvSpPr txBox="1">
            <a:spLocks noChangeArrowheads="1"/>
          </p:cNvSpPr>
          <p:nvPr/>
        </p:nvSpPr>
        <p:spPr bwMode="auto">
          <a:xfrm>
            <a:off x="3159125" y="925513"/>
            <a:ext cx="4495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solidFill>
                  <a:srgbClr val="006600"/>
                </a:solidFill>
                <a:latin typeface="Times New Roman" pitchFamily="18" charset="0"/>
              </a:rPr>
              <a:t>DEVELOPMENT SERVICES DIVISION</a:t>
            </a:r>
          </a:p>
        </p:txBody>
      </p:sp>
      <p:sp>
        <p:nvSpPr>
          <p:cNvPr id="12308" name="WordArt 20"/>
          <p:cNvSpPr>
            <a:spLocks noChangeArrowheads="1" noChangeShapeType="1" noTextEdit="1"/>
          </p:cNvSpPr>
          <p:nvPr/>
        </p:nvSpPr>
        <p:spPr bwMode="auto">
          <a:xfrm>
            <a:off x="2705688" y="2846858"/>
            <a:ext cx="6586526" cy="184690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166"/>
              </a:avLst>
            </a:prstTxWarp>
          </a:bodyPr>
          <a:lstStyle/>
          <a:p>
            <a:pPr algn="ctr"/>
            <a:r>
              <a:rPr lang="en-US" sz="3600" b="1" kern="10" dirty="0">
                <a:ln w="9525">
                  <a:solidFill>
                    <a:srgbClr val="000000"/>
                  </a:solidFill>
                  <a:round/>
                  <a:headEnd/>
                  <a:tailEnd/>
                </a:ln>
                <a:gradFill rotWithShape="1">
                  <a:gsLst>
                    <a:gs pos="0">
                      <a:srgbClr val="0047FF"/>
                    </a:gs>
                    <a:gs pos="100000">
                      <a:srgbClr val="0047FF"/>
                    </a:gs>
                  </a:gsLst>
                  <a:lin ang="5400000" scaled="1"/>
                </a:gradFill>
                <a:latin typeface="Arial" panose="020B0604020202020204" pitchFamily="34" charset="0"/>
                <a:cs typeface="Arial" panose="020B0604020202020204" pitchFamily="34" charset="0"/>
              </a:rPr>
              <a:t>CUP 3555</a:t>
            </a:r>
          </a:p>
          <a:p>
            <a:pPr algn="ctr"/>
            <a:r>
              <a:rPr lang="en-US" sz="3600" kern="10" dirty="0">
                <a:ln w="9525">
                  <a:solidFill>
                    <a:srgbClr val="000000"/>
                  </a:solidFill>
                  <a:round/>
                  <a:headEnd/>
                  <a:tailEnd/>
                </a:ln>
                <a:gradFill rotWithShape="1">
                  <a:gsLst>
                    <a:gs pos="0">
                      <a:srgbClr val="0047FF"/>
                    </a:gs>
                    <a:gs pos="100000">
                      <a:srgbClr val="0047FF"/>
                    </a:gs>
                  </a:gsLst>
                  <a:lin ang="5400000" scaled="1"/>
                </a:gradFill>
                <a:latin typeface="Arial" panose="020B0604020202020204" pitchFamily="34" charset="0"/>
                <a:cs typeface="Arial" panose="020B0604020202020204" pitchFamily="34" charset="0"/>
              </a:rPr>
              <a:t>Scarlet Solar Energy Project</a:t>
            </a:r>
          </a:p>
          <a:p>
            <a:pPr algn="ctr"/>
            <a:r>
              <a:rPr lang="en-US" sz="3600" kern="10" dirty="0">
                <a:ln w="9525">
                  <a:solidFill>
                    <a:srgbClr val="000000"/>
                  </a:solidFill>
                  <a:round/>
                  <a:headEnd/>
                  <a:tailEnd/>
                </a:ln>
                <a:gradFill rotWithShape="1">
                  <a:gsLst>
                    <a:gs pos="0">
                      <a:srgbClr val="0047FF"/>
                    </a:gs>
                    <a:gs pos="100000">
                      <a:srgbClr val="0047FF"/>
                    </a:gs>
                  </a:gsLst>
                  <a:lin ang="5400000" scaled="1"/>
                </a:gradFill>
                <a:latin typeface="Arial" panose="020B0604020202020204" pitchFamily="34" charset="0"/>
                <a:cs typeface="Arial" panose="020B0604020202020204" pitchFamily="34" charset="0"/>
              </a:rPr>
              <a:t>EIR 7230</a:t>
            </a:r>
          </a:p>
        </p:txBody>
      </p:sp>
      <p:sp>
        <p:nvSpPr>
          <p:cNvPr id="2" name="TextBox 1">
            <a:extLst>
              <a:ext uri="{FF2B5EF4-FFF2-40B4-BE49-F238E27FC236}">
                <a16:creationId xmlns:a16="http://schemas.microsoft.com/office/drawing/2014/main" id="{D73FF351-D095-467D-86F9-9EF65C241857}"/>
              </a:ext>
            </a:extLst>
          </p:cNvPr>
          <p:cNvSpPr txBox="1"/>
          <p:nvPr/>
        </p:nvSpPr>
        <p:spPr>
          <a:xfrm>
            <a:off x="4774815" y="5156654"/>
            <a:ext cx="2448272"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September 9,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300" name="Picture 12" descr="Fresno County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9786" y="813307"/>
            <a:ext cx="6516687" cy="5386388"/>
          </a:xfrm>
          <a:prstGeom prst="rect">
            <a:avLst/>
          </a:prstGeom>
          <a:noFill/>
          <a:extLst>
            <a:ext uri="{909E8E84-426E-40DD-AFC4-6F175D3DCCD1}">
              <a14:hiddenFill xmlns:a14="http://schemas.microsoft.com/office/drawing/2010/main">
                <a:solidFill>
                  <a:srgbClr val="FFFFFF"/>
                </a:solidFill>
              </a14:hiddenFill>
            </a:ext>
          </a:extLst>
        </p:spPr>
      </p:pic>
      <p:pic>
        <p:nvPicPr>
          <p:cNvPr id="12301" name="Picture 13" descr="County Se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3600" y="381001"/>
            <a:ext cx="1055688" cy="1038225"/>
          </a:xfrm>
          <a:prstGeom prst="rect">
            <a:avLst/>
          </a:prstGeom>
          <a:noFill/>
          <a:extLst>
            <a:ext uri="{909E8E84-426E-40DD-AFC4-6F175D3DCCD1}">
              <a14:hiddenFill xmlns:a14="http://schemas.microsoft.com/office/drawing/2010/main">
                <a:solidFill>
                  <a:srgbClr val="FFFFFF"/>
                </a:solidFill>
              </a14:hiddenFill>
            </a:ext>
          </a:extLst>
        </p:spPr>
      </p:pic>
      <p:sp>
        <p:nvSpPr>
          <p:cNvPr id="12302" name="Rectangle 14"/>
          <p:cNvSpPr>
            <a:spLocks noChangeArrowheads="1"/>
          </p:cNvSpPr>
          <p:nvPr/>
        </p:nvSpPr>
        <p:spPr bwMode="auto">
          <a:xfrm>
            <a:off x="263352" y="260350"/>
            <a:ext cx="11665296" cy="6324600"/>
          </a:xfrm>
          <a:prstGeom prst="rect">
            <a:avLst/>
          </a:prstGeom>
          <a:noFill/>
          <a:ln w="57150">
            <a:solidFill>
              <a:srgbClr val="0047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4" name="Text Box 16"/>
          <p:cNvSpPr txBox="1">
            <a:spLocks noChangeArrowheads="1"/>
          </p:cNvSpPr>
          <p:nvPr/>
        </p:nvSpPr>
        <p:spPr bwMode="auto">
          <a:xfrm>
            <a:off x="3124200" y="609600"/>
            <a:ext cx="75438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b="1" u="sng">
                <a:solidFill>
                  <a:srgbClr val="006600"/>
                </a:solidFill>
                <a:latin typeface="Times New Roman" pitchFamily="18" charset="0"/>
              </a:rPr>
              <a:t>DEPARTMENT of PUBLIC WORKS and PLANNING</a:t>
            </a:r>
            <a:endParaRPr lang="en-US" altLang="en-US" sz="2400">
              <a:latin typeface="Times New Roman" pitchFamily="18" charset="0"/>
            </a:endParaRPr>
          </a:p>
        </p:txBody>
      </p:sp>
      <p:sp>
        <p:nvSpPr>
          <p:cNvPr id="12306" name="Text Box 18"/>
          <p:cNvSpPr txBox="1">
            <a:spLocks noChangeArrowheads="1"/>
          </p:cNvSpPr>
          <p:nvPr/>
        </p:nvSpPr>
        <p:spPr bwMode="auto">
          <a:xfrm>
            <a:off x="3159125" y="925513"/>
            <a:ext cx="4495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solidFill>
                  <a:srgbClr val="006600"/>
                </a:solidFill>
                <a:latin typeface="Times New Roman" pitchFamily="18" charset="0"/>
              </a:rPr>
              <a:t>DEVELOPMENT SERVICES DIVISION</a:t>
            </a:r>
          </a:p>
        </p:txBody>
      </p:sp>
      <p:sp>
        <p:nvSpPr>
          <p:cNvPr id="12308" name="WordArt 20"/>
          <p:cNvSpPr>
            <a:spLocks noChangeArrowheads="1" noChangeShapeType="1" noTextEdit="1"/>
          </p:cNvSpPr>
          <p:nvPr/>
        </p:nvSpPr>
        <p:spPr bwMode="auto">
          <a:xfrm>
            <a:off x="2705688" y="2846858"/>
            <a:ext cx="6586526" cy="184690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166"/>
              </a:avLst>
            </a:prstTxWarp>
          </a:bodyPr>
          <a:lstStyle/>
          <a:p>
            <a:pPr algn="ctr"/>
            <a:r>
              <a:rPr lang="en-US" sz="3600" b="1" kern="10" dirty="0">
                <a:ln w="9525">
                  <a:solidFill>
                    <a:srgbClr val="000000"/>
                  </a:solidFill>
                  <a:round/>
                  <a:headEnd/>
                  <a:tailEnd/>
                </a:ln>
                <a:gradFill rotWithShape="1">
                  <a:gsLst>
                    <a:gs pos="0">
                      <a:srgbClr val="0047FF"/>
                    </a:gs>
                    <a:gs pos="100000">
                      <a:srgbClr val="0047FF"/>
                    </a:gs>
                  </a:gsLst>
                  <a:lin ang="5400000" scaled="1"/>
                </a:gradFill>
                <a:latin typeface="Arial" panose="020B0604020202020204" pitchFamily="34" charset="0"/>
                <a:cs typeface="Arial" panose="020B0604020202020204" pitchFamily="34" charset="0"/>
              </a:rPr>
              <a:t>CUP 3555</a:t>
            </a:r>
          </a:p>
          <a:p>
            <a:pPr algn="ctr"/>
            <a:r>
              <a:rPr lang="en-US" sz="3600" kern="10" dirty="0">
                <a:ln w="9525">
                  <a:solidFill>
                    <a:srgbClr val="000000"/>
                  </a:solidFill>
                  <a:round/>
                  <a:headEnd/>
                  <a:tailEnd/>
                </a:ln>
                <a:gradFill rotWithShape="1">
                  <a:gsLst>
                    <a:gs pos="0">
                      <a:srgbClr val="0047FF"/>
                    </a:gs>
                    <a:gs pos="100000">
                      <a:srgbClr val="0047FF"/>
                    </a:gs>
                  </a:gsLst>
                  <a:lin ang="5400000" scaled="1"/>
                </a:gradFill>
                <a:latin typeface="Arial" panose="020B0604020202020204" pitchFamily="34" charset="0"/>
                <a:cs typeface="Arial" panose="020B0604020202020204" pitchFamily="34" charset="0"/>
              </a:rPr>
              <a:t>Scarlet Solar Energy Project</a:t>
            </a:r>
          </a:p>
          <a:p>
            <a:pPr algn="ctr"/>
            <a:r>
              <a:rPr lang="en-US" sz="3600" kern="10" dirty="0">
                <a:ln w="9525">
                  <a:solidFill>
                    <a:srgbClr val="000000"/>
                  </a:solidFill>
                  <a:round/>
                  <a:headEnd/>
                  <a:tailEnd/>
                </a:ln>
                <a:gradFill rotWithShape="1">
                  <a:gsLst>
                    <a:gs pos="0">
                      <a:srgbClr val="0047FF"/>
                    </a:gs>
                    <a:gs pos="100000">
                      <a:srgbClr val="0047FF"/>
                    </a:gs>
                  </a:gsLst>
                  <a:lin ang="5400000" scaled="1"/>
                </a:gradFill>
                <a:latin typeface="Arial" panose="020B0604020202020204" pitchFamily="34" charset="0"/>
                <a:cs typeface="Arial" panose="020B0604020202020204" pitchFamily="34" charset="0"/>
              </a:rPr>
              <a:t>EIR 7230</a:t>
            </a:r>
          </a:p>
        </p:txBody>
      </p:sp>
      <p:sp>
        <p:nvSpPr>
          <p:cNvPr id="2" name="TextBox 1">
            <a:extLst>
              <a:ext uri="{FF2B5EF4-FFF2-40B4-BE49-F238E27FC236}">
                <a16:creationId xmlns:a16="http://schemas.microsoft.com/office/drawing/2014/main" id="{D73FF351-D095-467D-86F9-9EF65C241857}"/>
              </a:ext>
            </a:extLst>
          </p:cNvPr>
          <p:cNvSpPr txBox="1"/>
          <p:nvPr/>
        </p:nvSpPr>
        <p:spPr>
          <a:xfrm>
            <a:off x="4774815" y="5156654"/>
            <a:ext cx="2448272"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September 9, 2021</a:t>
            </a:r>
          </a:p>
        </p:txBody>
      </p:sp>
    </p:spTree>
    <p:extLst>
      <p:ext uri="{BB962C8B-B14F-4D97-AF65-F5344CB8AC3E}">
        <p14:creationId xmlns:p14="http://schemas.microsoft.com/office/powerpoint/2010/main" val="3247186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4F27E2-CD12-4AD9-81DF-B868E67D06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376" y="95436"/>
            <a:ext cx="11233248" cy="6552728"/>
          </a:xfrm>
          <a:prstGeom prst="rect">
            <a:avLst/>
          </a:prstGeom>
        </p:spPr>
      </p:pic>
      <p:cxnSp>
        <p:nvCxnSpPr>
          <p:cNvPr id="5" name="Straight Connector 4">
            <a:extLst>
              <a:ext uri="{FF2B5EF4-FFF2-40B4-BE49-F238E27FC236}">
                <a16:creationId xmlns:a16="http://schemas.microsoft.com/office/drawing/2014/main" id="{5DB013D1-1AE4-409E-817D-8C41F4960DAD}"/>
              </a:ext>
            </a:extLst>
          </p:cNvPr>
          <p:cNvCxnSpPr>
            <a:cxnSpLocks/>
          </p:cNvCxnSpPr>
          <p:nvPr/>
        </p:nvCxnSpPr>
        <p:spPr bwMode="auto">
          <a:xfrm flipV="1">
            <a:off x="3791744" y="2636912"/>
            <a:ext cx="7920880" cy="72008"/>
          </a:xfrm>
          <a:prstGeom prst="line">
            <a:avLst/>
          </a:prstGeom>
          <a:ln>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995B2A62-6BEA-4DD3-A277-DF2ED3596EE3}"/>
              </a:ext>
            </a:extLst>
          </p:cNvPr>
          <p:cNvCxnSpPr/>
          <p:nvPr/>
        </p:nvCxnSpPr>
        <p:spPr bwMode="auto">
          <a:xfrm flipH="1">
            <a:off x="3575720" y="2687724"/>
            <a:ext cx="216024" cy="1368152"/>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a:extLst>
              <a:ext uri="{FF2B5EF4-FFF2-40B4-BE49-F238E27FC236}">
                <a16:creationId xmlns:a16="http://schemas.microsoft.com/office/drawing/2014/main" id="{05902D58-A14A-478E-8B11-A90D51A9B276}"/>
              </a:ext>
            </a:extLst>
          </p:cNvPr>
          <p:cNvCxnSpPr/>
          <p:nvPr/>
        </p:nvCxnSpPr>
        <p:spPr bwMode="auto">
          <a:xfrm>
            <a:off x="3575720" y="4005064"/>
            <a:ext cx="1656184" cy="0"/>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a:extLst>
              <a:ext uri="{FF2B5EF4-FFF2-40B4-BE49-F238E27FC236}">
                <a16:creationId xmlns:a16="http://schemas.microsoft.com/office/drawing/2014/main" id="{F0649B2D-6733-42FC-832E-8CF22C745085}"/>
              </a:ext>
            </a:extLst>
          </p:cNvPr>
          <p:cNvCxnSpPr/>
          <p:nvPr/>
        </p:nvCxnSpPr>
        <p:spPr bwMode="auto">
          <a:xfrm flipV="1">
            <a:off x="5159896" y="2924944"/>
            <a:ext cx="72008" cy="1080120"/>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id="{2397C647-9400-4628-91CA-43C7CC0116B4}"/>
              </a:ext>
            </a:extLst>
          </p:cNvPr>
          <p:cNvCxnSpPr/>
          <p:nvPr/>
        </p:nvCxnSpPr>
        <p:spPr bwMode="auto">
          <a:xfrm flipV="1">
            <a:off x="5231904" y="2852936"/>
            <a:ext cx="6480720" cy="72009"/>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a:extLst>
              <a:ext uri="{FF2B5EF4-FFF2-40B4-BE49-F238E27FC236}">
                <a16:creationId xmlns:a16="http://schemas.microsoft.com/office/drawing/2014/main" id="{624FE37B-6BD3-4FFB-BD0C-704C72CE0F9C}"/>
              </a:ext>
            </a:extLst>
          </p:cNvPr>
          <p:cNvSpPr txBox="1"/>
          <p:nvPr/>
        </p:nvSpPr>
        <p:spPr>
          <a:xfrm>
            <a:off x="8688288" y="1921913"/>
            <a:ext cx="2736304" cy="338554"/>
          </a:xfrm>
          <a:prstGeom prst="rect">
            <a:avLst/>
          </a:prstGeom>
          <a:noFill/>
        </p:spPr>
        <p:txBody>
          <a:bodyPr wrap="square" rtlCol="0">
            <a:spAutoFit/>
          </a:bodyPr>
          <a:lstStyle/>
          <a:p>
            <a:r>
              <a:rPr lang="en-US" sz="1600" b="1" dirty="0">
                <a:solidFill>
                  <a:srgbClr val="FFFF00"/>
                </a:solidFill>
                <a:latin typeface="Arial" panose="020B0604020202020204" pitchFamily="34" charset="0"/>
                <a:cs typeface="Arial" panose="020B0604020202020204" pitchFamily="34" charset="0"/>
              </a:rPr>
              <a:t>GEN-TIE LINE ROUTE (P)</a:t>
            </a:r>
          </a:p>
        </p:txBody>
      </p:sp>
      <p:sp>
        <p:nvSpPr>
          <p:cNvPr id="18" name="Arrow: Down 17">
            <a:extLst>
              <a:ext uri="{FF2B5EF4-FFF2-40B4-BE49-F238E27FC236}">
                <a16:creationId xmlns:a16="http://schemas.microsoft.com/office/drawing/2014/main" id="{55748680-1B41-4670-ACE5-79233B767823}"/>
              </a:ext>
            </a:extLst>
          </p:cNvPr>
          <p:cNvSpPr/>
          <p:nvPr/>
        </p:nvSpPr>
        <p:spPr bwMode="auto">
          <a:xfrm>
            <a:off x="9768408" y="2273097"/>
            <a:ext cx="360040" cy="338554"/>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Rounded MT Bold" pitchFamily="34" charset="0"/>
            </a:endParaRPr>
          </a:p>
        </p:txBody>
      </p:sp>
      <p:sp>
        <p:nvSpPr>
          <p:cNvPr id="19" name="TextBox 18">
            <a:extLst>
              <a:ext uri="{FF2B5EF4-FFF2-40B4-BE49-F238E27FC236}">
                <a16:creationId xmlns:a16="http://schemas.microsoft.com/office/drawing/2014/main" id="{AE5DB87E-32EC-4FD5-A713-7D0FE4A9B1DF}"/>
              </a:ext>
            </a:extLst>
          </p:cNvPr>
          <p:cNvSpPr txBox="1"/>
          <p:nvPr/>
        </p:nvSpPr>
        <p:spPr>
          <a:xfrm>
            <a:off x="1487488" y="3140968"/>
            <a:ext cx="1728192" cy="461665"/>
          </a:xfrm>
          <a:prstGeom prst="rect">
            <a:avLst/>
          </a:prstGeom>
          <a:noFill/>
        </p:spPr>
        <p:txBody>
          <a:bodyPr wrap="square" rtlCol="0">
            <a:spAutoFit/>
          </a:bodyPr>
          <a:lstStyle/>
          <a:p>
            <a:pPr algn="ctr"/>
            <a:r>
              <a:rPr lang="en-US" sz="1200" b="1" dirty="0">
                <a:solidFill>
                  <a:srgbClr val="FF0000"/>
                </a:solidFill>
                <a:latin typeface="Arial" panose="020B0604020202020204" pitchFamily="34" charset="0"/>
                <a:cs typeface="Arial" panose="020B0604020202020204" pitchFamily="34" charset="0"/>
              </a:rPr>
              <a:t>PG&amp;E SWITCHING STATION (E)</a:t>
            </a:r>
          </a:p>
        </p:txBody>
      </p:sp>
      <p:sp>
        <p:nvSpPr>
          <p:cNvPr id="20" name="Arrow: Right 19">
            <a:extLst>
              <a:ext uri="{FF2B5EF4-FFF2-40B4-BE49-F238E27FC236}">
                <a16:creationId xmlns:a16="http://schemas.microsoft.com/office/drawing/2014/main" id="{B5F5E942-1F4C-48CB-918B-B34A84A1B2B9}"/>
              </a:ext>
            </a:extLst>
          </p:cNvPr>
          <p:cNvSpPr/>
          <p:nvPr/>
        </p:nvSpPr>
        <p:spPr bwMode="auto">
          <a:xfrm>
            <a:off x="3071664" y="3182398"/>
            <a:ext cx="379004" cy="417239"/>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Rounded MT Bold" pitchFamily="34" charset="0"/>
            </a:endParaRPr>
          </a:p>
        </p:txBody>
      </p:sp>
    </p:spTree>
    <p:extLst>
      <p:ext uri="{BB962C8B-B14F-4D97-AF65-F5344CB8AC3E}">
        <p14:creationId xmlns:p14="http://schemas.microsoft.com/office/powerpoint/2010/main" val="4132803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a city&#10;&#10;Description automatically generated with low confidence">
            <a:extLst>
              <a:ext uri="{FF2B5EF4-FFF2-40B4-BE49-F238E27FC236}">
                <a16:creationId xmlns:a16="http://schemas.microsoft.com/office/drawing/2014/main" id="{3257EA76-73CB-4E7E-80F4-952E4C40A8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376" y="116632"/>
            <a:ext cx="11233248" cy="6552728"/>
          </a:xfrm>
          <a:prstGeom prst="rect">
            <a:avLst/>
          </a:prstGeom>
        </p:spPr>
      </p:pic>
      <p:cxnSp>
        <p:nvCxnSpPr>
          <p:cNvPr id="5" name="Straight Connector 4">
            <a:extLst>
              <a:ext uri="{FF2B5EF4-FFF2-40B4-BE49-F238E27FC236}">
                <a16:creationId xmlns:a16="http://schemas.microsoft.com/office/drawing/2014/main" id="{755817E0-45FA-43D8-B516-D2FE8CA0AD3E}"/>
              </a:ext>
            </a:extLst>
          </p:cNvPr>
          <p:cNvCxnSpPr>
            <a:cxnSpLocks/>
          </p:cNvCxnSpPr>
          <p:nvPr/>
        </p:nvCxnSpPr>
        <p:spPr bwMode="auto">
          <a:xfrm>
            <a:off x="4871864" y="1052736"/>
            <a:ext cx="5976664" cy="0"/>
          </a:xfrm>
          <a:prstGeom prst="line">
            <a:avLst/>
          </a:prstGeom>
          <a:ln>
            <a:solidFill>
              <a:srgbClr val="FFFF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a16="http://schemas.microsoft.com/office/drawing/2014/main" id="{12D94981-3031-429C-A2B5-8EF394A0584D}"/>
              </a:ext>
            </a:extLst>
          </p:cNvPr>
          <p:cNvCxnSpPr>
            <a:cxnSpLocks/>
          </p:cNvCxnSpPr>
          <p:nvPr/>
        </p:nvCxnSpPr>
        <p:spPr bwMode="auto">
          <a:xfrm flipH="1">
            <a:off x="10848528" y="1052736"/>
            <a:ext cx="24264" cy="3960440"/>
          </a:xfrm>
          <a:prstGeom prst="line">
            <a:avLst/>
          </a:prstGeom>
          <a:ln>
            <a:solidFill>
              <a:srgbClr val="FFFF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0" name="Straight Connector 9">
            <a:extLst>
              <a:ext uri="{FF2B5EF4-FFF2-40B4-BE49-F238E27FC236}">
                <a16:creationId xmlns:a16="http://schemas.microsoft.com/office/drawing/2014/main" id="{D953A7C6-4609-41FB-8656-1C53C3C29333}"/>
              </a:ext>
            </a:extLst>
          </p:cNvPr>
          <p:cNvCxnSpPr/>
          <p:nvPr/>
        </p:nvCxnSpPr>
        <p:spPr bwMode="auto">
          <a:xfrm flipH="1">
            <a:off x="8832304" y="5013176"/>
            <a:ext cx="2016224" cy="0"/>
          </a:xfrm>
          <a:prstGeom prst="line">
            <a:avLst/>
          </a:prstGeom>
          <a:ln>
            <a:solidFill>
              <a:srgbClr val="FFFF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2" name="Straight Connector 11">
            <a:extLst>
              <a:ext uri="{FF2B5EF4-FFF2-40B4-BE49-F238E27FC236}">
                <a16:creationId xmlns:a16="http://schemas.microsoft.com/office/drawing/2014/main" id="{A3C53320-4256-4A31-AE4D-670A4A21E590}"/>
              </a:ext>
            </a:extLst>
          </p:cNvPr>
          <p:cNvCxnSpPr/>
          <p:nvPr/>
        </p:nvCxnSpPr>
        <p:spPr bwMode="auto">
          <a:xfrm flipV="1">
            <a:off x="8832304" y="4005064"/>
            <a:ext cx="0" cy="1008112"/>
          </a:xfrm>
          <a:prstGeom prst="line">
            <a:avLst/>
          </a:prstGeom>
          <a:ln>
            <a:solidFill>
              <a:srgbClr val="FFFF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4" name="Straight Connector 13">
            <a:extLst>
              <a:ext uri="{FF2B5EF4-FFF2-40B4-BE49-F238E27FC236}">
                <a16:creationId xmlns:a16="http://schemas.microsoft.com/office/drawing/2014/main" id="{AA37416A-4163-43D9-BA56-979993F9EFB0}"/>
              </a:ext>
            </a:extLst>
          </p:cNvPr>
          <p:cNvCxnSpPr/>
          <p:nvPr/>
        </p:nvCxnSpPr>
        <p:spPr bwMode="auto">
          <a:xfrm flipH="1">
            <a:off x="6816080" y="4005064"/>
            <a:ext cx="2016224" cy="0"/>
          </a:xfrm>
          <a:prstGeom prst="line">
            <a:avLst/>
          </a:prstGeom>
          <a:ln>
            <a:solidFill>
              <a:srgbClr val="FFFF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7" name="Straight Connector 16">
            <a:extLst>
              <a:ext uri="{FF2B5EF4-FFF2-40B4-BE49-F238E27FC236}">
                <a16:creationId xmlns:a16="http://schemas.microsoft.com/office/drawing/2014/main" id="{7C1A9DB5-5847-4E6B-A01D-30A9185EFC91}"/>
              </a:ext>
            </a:extLst>
          </p:cNvPr>
          <p:cNvCxnSpPr>
            <a:cxnSpLocks/>
          </p:cNvCxnSpPr>
          <p:nvPr/>
        </p:nvCxnSpPr>
        <p:spPr bwMode="auto">
          <a:xfrm>
            <a:off x="6816080" y="4005064"/>
            <a:ext cx="0" cy="974643"/>
          </a:xfrm>
          <a:prstGeom prst="line">
            <a:avLst/>
          </a:prstGeom>
          <a:ln>
            <a:solidFill>
              <a:srgbClr val="FFFF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1" name="Straight Connector 20">
            <a:extLst>
              <a:ext uri="{FF2B5EF4-FFF2-40B4-BE49-F238E27FC236}">
                <a16:creationId xmlns:a16="http://schemas.microsoft.com/office/drawing/2014/main" id="{1DE3FD14-C7FC-4ACF-B8C9-06243D396AEC}"/>
              </a:ext>
            </a:extLst>
          </p:cNvPr>
          <p:cNvCxnSpPr>
            <a:cxnSpLocks/>
          </p:cNvCxnSpPr>
          <p:nvPr/>
        </p:nvCxnSpPr>
        <p:spPr bwMode="auto">
          <a:xfrm flipH="1" flipV="1">
            <a:off x="2855640" y="4941168"/>
            <a:ext cx="3960440" cy="38539"/>
          </a:xfrm>
          <a:prstGeom prst="line">
            <a:avLst/>
          </a:prstGeom>
          <a:ln>
            <a:solidFill>
              <a:srgbClr val="FFFF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4" name="Straight Connector 23">
            <a:extLst>
              <a:ext uri="{FF2B5EF4-FFF2-40B4-BE49-F238E27FC236}">
                <a16:creationId xmlns:a16="http://schemas.microsoft.com/office/drawing/2014/main" id="{E89E217C-074D-47DF-A653-046D7E728394}"/>
              </a:ext>
            </a:extLst>
          </p:cNvPr>
          <p:cNvCxnSpPr/>
          <p:nvPr/>
        </p:nvCxnSpPr>
        <p:spPr bwMode="auto">
          <a:xfrm>
            <a:off x="4871864" y="1052736"/>
            <a:ext cx="0" cy="1944216"/>
          </a:xfrm>
          <a:prstGeom prst="line">
            <a:avLst/>
          </a:prstGeom>
          <a:ln>
            <a:solidFill>
              <a:srgbClr val="FFFF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6" name="Straight Connector 25">
            <a:extLst>
              <a:ext uri="{FF2B5EF4-FFF2-40B4-BE49-F238E27FC236}">
                <a16:creationId xmlns:a16="http://schemas.microsoft.com/office/drawing/2014/main" id="{C1BA375F-F136-4095-9A50-6F16DD290B41}"/>
              </a:ext>
            </a:extLst>
          </p:cNvPr>
          <p:cNvCxnSpPr/>
          <p:nvPr/>
        </p:nvCxnSpPr>
        <p:spPr bwMode="auto">
          <a:xfrm flipH="1">
            <a:off x="2855640" y="2996952"/>
            <a:ext cx="2016224" cy="0"/>
          </a:xfrm>
          <a:prstGeom prst="line">
            <a:avLst/>
          </a:prstGeom>
          <a:ln>
            <a:solidFill>
              <a:srgbClr val="FFFF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0" name="Straight Connector 29">
            <a:extLst>
              <a:ext uri="{FF2B5EF4-FFF2-40B4-BE49-F238E27FC236}">
                <a16:creationId xmlns:a16="http://schemas.microsoft.com/office/drawing/2014/main" id="{DE4AAF32-1D9B-48D3-9493-BB9CE98FE8BE}"/>
              </a:ext>
            </a:extLst>
          </p:cNvPr>
          <p:cNvCxnSpPr/>
          <p:nvPr/>
        </p:nvCxnSpPr>
        <p:spPr bwMode="auto">
          <a:xfrm>
            <a:off x="2855640" y="2996952"/>
            <a:ext cx="0" cy="1944216"/>
          </a:xfrm>
          <a:prstGeom prst="line">
            <a:avLst/>
          </a:prstGeom>
          <a:ln>
            <a:solidFill>
              <a:srgbClr val="FFFF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4" name="Straight Connector 33">
            <a:extLst>
              <a:ext uri="{FF2B5EF4-FFF2-40B4-BE49-F238E27FC236}">
                <a16:creationId xmlns:a16="http://schemas.microsoft.com/office/drawing/2014/main" id="{6A0E3304-FB6D-495F-8BAF-79A8898EA6B0}"/>
              </a:ext>
            </a:extLst>
          </p:cNvPr>
          <p:cNvCxnSpPr>
            <a:cxnSpLocks/>
          </p:cNvCxnSpPr>
          <p:nvPr/>
        </p:nvCxnSpPr>
        <p:spPr bwMode="auto">
          <a:xfrm>
            <a:off x="1127448" y="4437112"/>
            <a:ext cx="1728192" cy="0"/>
          </a:xfrm>
          <a:prstGeom prst="line">
            <a:avLst/>
          </a:prstGeom>
          <a:ln>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6BC9322B-264B-4C4D-AFE2-A0AB61E173FE}"/>
              </a:ext>
            </a:extLst>
          </p:cNvPr>
          <p:cNvCxnSpPr/>
          <p:nvPr/>
        </p:nvCxnSpPr>
        <p:spPr bwMode="auto">
          <a:xfrm flipH="1">
            <a:off x="1570348" y="4437112"/>
            <a:ext cx="1285292" cy="0"/>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TextBox 57">
            <a:extLst>
              <a:ext uri="{FF2B5EF4-FFF2-40B4-BE49-F238E27FC236}">
                <a16:creationId xmlns:a16="http://schemas.microsoft.com/office/drawing/2014/main" id="{CF07DFFB-B4A4-48F5-A203-BEABB7DEEA44}"/>
              </a:ext>
            </a:extLst>
          </p:cNvPr>
          <p:cNvSpPr txBox="1"/>
          <p:nvPr/>
        </p:nvSpPr>
        <p:spPr>
          <a:xfrm>
            <a:off x="4896404" y="5489817"/>
            <a:ext cx="2664295" cy="707886"/>
          </a:xfrm>
          <a:prstGeom prst="rect">
            <a:avLst/>
          </a:prstGeom>
          <a:noFill/>
        </p:spPr>
        <p:txBody>
          <a:bodyPr wrap="square" rtlCol="0">
            <a:spAutoFit/>
          </a:bodyPr>
          <a:lstStyle/>
          <a:p>
            <a:pPr algn="ctr"/>
            <a:r>
              <a:rPr lang="en-US" sz="2000" b="1" dirty="0">
                <a:solidFill>
                  <a:srgbClr val="FFFF00"/>
                </a:solidFill>
                <a:latin typeface="Arial" panose="020B0604020202020204" pitchFamily="34" charset="0"/>
                <a:cs typeface="Arial" panose="020B0604020202020204" pitchFamily="34" charset="0"/>
              </a:rPr>
              <a:t>PROJECT SITE</a:t>
            </a:r>
          </a:p>
          <a:p>
            <a:pPr algn="ctr"/>
            <a:r>
              <a:rPr lang="en-US" sz="2000" b="1" dirty="0">
                <a:solidFill>
                  <a:srgbClr val="FFFF00"/>
                </a:solidFill>
                <a:latin typeface="Arial" panose="020B0604020202020204" pitchFamily="34" charset="0"/>
                <a:cs typeface="Arial" panose="020B0604020202020204" pitchFamily="34" charset="0"/>
              </a:rPr>
              <a:t>Scarlet Solar (P)</a:t>
            </a:r>
          </a:p>
        </p:txBody>
      </p:sp>
      <p:sp>
        <p:nvSpPr>
          <p:cNvPr id="59" name="Arrow: Up 58">
            <a:extLst>
              <a:ext uri="{FF2B5EF4-FFF2-40B4-BE49-F238E27FC236}">
                <a16:creationId xmlns:a16="http://schemas.microsoft.com/office/drawing/2014/main" id="{1F2435FF-043D-499A-B3DB-3647874E8E37}"/>
              </a:ext>
            </a:extLst>
          </p:cNvPr>
          <p:cNvSpPr/>
          <p:nvPr/>
        </p:nvSpPr>
        <p:spPr bwMode="auto">
          <a:xfrm>
            <a:off x="5997700" y="4979707"/>
            <a:ext cx="484632" cy="465510"/>
          </a:xfrm>
          <a:prstGeom prst="up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rgbClr val="FFFF00"/>
              </a:solidFill>
              <a:effectLst/>
              <a:latin typeface="Arial Rounded MT Bold" pitchFamily="34" charset="0"/>
            </a:endParaRPr>
          </a:p>
        </p:txBody>
      </p:sp>
      <p:cxnSp>
        <p:nvCxnSpPr>
          <p:cNvPr id="63" name="Straight Connector 62">
            <a:extLst>
              <a:ext uri="{FF2B5EF4-FFF2-40B4-BE49-F238E27FC236}">
                <a16:creationId xmlns:a16="http://schemas.microsoft.com/office/drawing/2014/main" id="{DB70446A-4585-4E02-98A5-D806F2489F24}"/>
              </a:ext>
            </a:extLst>
          </p:cNvPr>
          <p:cNvCxnSpPr>
            <a:cxnSpLocks/>
          </p:cNvCxnSpPr>
          <p:nvPr/>
        </p:nvCxnSpPr>
        <p:spPr bwMode="auto">
          <a:xfrm>
            <a:off x="1127448" y="4437112"/>
            <a:ext cx="0" cy="216024"/>
          </a:xfrm>
          <a:prstGeom prst="line">
            <a:avLst/>
          </a:prstGeom>
          <a:ln>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7F305318-9212-4BC5-8914-797667C88C02}"/>
              </a:ext>
            </a:extLst>
          </p:cNvPr>
          <p:cNvCxnSpPr/>
          <p:nvPr/>
        </p:nvCxnSpPr>
        <p:spPr bwMode="auto">
          <a:xfrm>
            <a:off x="1127448" y="4653136"/>
            <a:ext cx="216024" cy="0"/>
          </a:xfrm>
          <a:prstGeom prst="line">
            <a:avLst/>
          </a:prstGeom>
          <a:ln>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CA87C3A2-83D7-493B-9D28-89501D74B767}"/>
              </a:ext>
            </a:extLst>
          </p:cNvPr>
          <p:cNvCxnSpPr/>
          <p:nvPr/>
        </p:nvCxnSpPr>
        <p:spPr bwMode="auto">
          <a:xfrm flipV="1">
            <a:off x="1343472" y="4437112"/>
            <a:ext cx="0" cy="216024"/>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Connector 73">
            <a:extLst>
              <a:ext uri="{FF2B5EF4-FFF2-40B4-BE49-F238E27FC236}">
                <a16:creationId xmlns:a16="http://schemas.microsoft.com/office/drawing/2014/main" id="{0EB19EFB-E972-4848-85BC-22C0E89E6D2D}"/>
              </a:ext>
            </a:extLst>
          </p:cNvPr>
          <p:cNvCxnSpPr/>
          <p:nvPr/>
        </p:nvCxnSpPr>
        <p:spPr bwMode="auto">
          <a:xfrm>
            <a:off x="1343472" y="4509120"/>
            <a:ext cx="1512167" cy="0"/>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TextBox 75">
            <a:extLst>
              <a:ext uri="{FF2B5EF4-FFF2-40B4-BE49-F238E27FC236}">
                <a16:creationId xmlns:a16="http://schemas.microsoft.com/office/drawing/2014/main" id="{812D4256-DBAF-442C-8925-A0259E67339F}"/>
              </a:ext>
            </a:extLst>
          </p:cNvPr>
          <p:cNvSpPr txBox="1"/>
          <p:nvPr/>
        </p:nvSpPr>
        <p:spPr>
          <a:xfrm>
            <a:off x="886273" y="3212977"/>
            <a:ext cx="1609322" cy="523220"/>
          </a:xfrm>
          <a:prstGeom prst="rect">
            <a:avLst/>
          </a:prstGeom>
          <a:noFill/>
        </p:spPr>
        <p:txBody>
          <a:bodyPr wrap="square" rtlCol="0">
            <a:spAutoFit/>
          </a:bodyPr>
          <a:lstStyle/>
          <a:p>
            <a:r>
              <a:rPr lang="en-US" sz="1400" b="1" dirty="0">
                <a:solidFill>
                  <a:srgbClr val="FF0000"/>
                </a:solidFill>
                <a:latin typeface="Arial" panose="020B0604020202020204" pitchFamily="34" charset="0"/>
                <a:cs typeface="Arial" panose="020B0604020202020204" pitchFamily="34" charset="0"/>
              </a:rPr>
              <a:t>PG&amp;E Switching Station (E)</a:t>
            </a:r>
          </a:p>
        </p:txBody>
      </p:sp>
      <p:cxnSp>
        <p:nvCxnSpPr>
          <p:cNvPr id="78" name="Straight Arrow Connector 77">
            <a:extLst>
              <a:ext uri="{FF2B5EF4-FFF2-40B4-BE49-F238E27FC236}">
                <a16:creationId xmlns:a16="http://schemas.microsoft.com/office/drawing/2014/main" id="{4C8EB8DB-D4D4-4340-A113-9856484E8696}"/>
              </a:ext>
            </a:extLst>
          </p:cNvPr>
          <p:cNvCxnSpPr>
            <a:cxnSpLocks/>
          </p:cNvCxnSpPr>
          <p:nvPr/>
        </p:nvCxnSpPr>
        <p:spPr bwMode="auto">
          <a:xfrm>
            <a:off x="1271464" y="3736197"/>
            <a:ext cx="0" cy="628907"/>
          </a:xfrm>
          <a:prstGeom prst="straightConnector1">
            <a:avLst/>
          </a:prstGeom>
          <a:ln>
            <a:solidFill>
              <a:srgbClr val="FF0000"/>
            </a:solidFill>
            <a:headEnd type="none" w="med" len="med"/>
            <a:tailEnd type="triangle"/>
          </a:ln>
        </p:spPr>
        <p:style>
          <a:lnRef idx="2">
            <a:schemeClr val="dk1"/>
          </a:lnRef>
          <a:fillRef idx="0">
            <a:schemeClr val="dk1"/>
          </a:fillRef>
          <a:effectRef idx="1">
            <a:schemeClr val="dk1"/>
          </a:effectRef>
          <a:fontRef idx="minor">
            <a:schemeClr val="tx1"/>
          </a:fontRef>
        </p:style>
      </p:cxnSp>
      <p:sp>
        <p:nvSpPr>
          <p:cNvPr id="80" name="TextBox 79">
            <a:extLst>
              <a:ext uri="{FF2B5EF4-FFF2-40B4-BE49-F238E27FC236}">
                <a16:creationId xmlns:a16="http://schemas.microsoft.com/office/drawing/2014/main" id="{76EF84AC-7EE4-445C-9FE1-AD45BCFB4941}"/>
              </a:ext>
            </a:extLst>
          </p:cNvPr>
          <p:cNvSpPr txBox="1"/>
          <p:nvPr/>
        </p:nvSpPr>
        <p:spPr>
          <a:xfrm>
            <a:off x="6816080" y="2771346"/>
            <a:ext cx="1593895" cy="261610"/>
          </a:xfrm>
          <a:prstGeom prst="rect">
            <a:avLst/>
          </a:prstGeom>
          <a:noFill/>
        </p:spPr>
        <p:txBody>
          <a:bodyPr wrap="square" rtlCol="0">
            <a:spAutoFit/>
          </a:bodyPr>
          <a:lstStyle/>
          <a:p>
            <a:r>
              <a:rPr lang="en-US" sz="1100" b="1" dirty="0">
                <a:latin typeface="Arial" panose="020B0604020202020204" pitchFamily="34" charset="0"/>
                <a:cs typeface="Arial" panose="020B0604020202020204" pitchFamily="34" charset="0"/>
              </a:rPr>
              <a:t>MANNING AVENUE</a:t>
            </a:r>
          </a:p>
        </p:txBody>
      </p:sp>
      <p:sp>
        <p:nvSpPr>
          <p:cNvPr id="81" name="TextBox 80">
            <a:extLst>
              <a:ext uri="{FF2B5EF4-FFF2-40B4-BE49-F238E27FC236}">
                <a16:creationId xmlns:a16="http://schemas.microsoft.com/office/drawing/2014/main" id="{08CCB32D-059D-49B6-A99C-B574A17FBDEE}"/>
              </a:ext>
            </a:extLst>
          </p:cNvPr>
          <p:cNvSpPr txBox="1"/>
          <p:nvPr/>
        </p:nvSpPr>
        <p:spPr>
          <a:xfrm rot="16200000">
            <a:off x="1570348" y="2492896"/>
            <a:ext cx="2221395" cy="261610"/>
          </a:xfrm>
          <a:prstGeom prst="rect">
            <a:avLst/>
          </a:prstGeom>
          <a:noFill/>
        </p:spPr>
        <p:txBody>
          <a:bodyPr wrap="square" rtlCol="0">
            <a:spAutoFit/>
          </a:bodyPr>
          <a:lstStyle/>
          <a:p>
            <a:r>
              <a:rPr lang="en-US" sz="1100" b="1" dirty="0">
                <a:latin typeface="Arial" panose="020B0604020202020204" pitchFamily="34" charset="0"/>
                <a:cs typeface="Arial" panose="020B0604020202020204" pitchFamily="34" charset="0"/>
              </a:rPr>
              <a:t>DERRICK AVE (ROUTE 33)</a:t>
            </a:r>
          </a:p>
        </p:txBody>
      </p:sp>
      <p:sp>
        <p:nvSpPr>
          <p:cNvPr id="82" name="TextBox 81">
            <a:extLst>
              <a:ext uri="{FF2B5EF4-FFF2-40B4-BE49-F238E27FC236}">
                <a16:creationId xmlns:a16="http://schemas.microsoft.com/office/drawing/2014/main" id="{38E6EC44-3FB0-441E-8A87-931B800DCC84}"/>
              </a:ext>
            </a:extLst>
          </p:cNvPr>
          <p:cNvSpPr txBox="1"/>
          <p:nvPr/>
        </p:nvSpPr>
        <p:spPr>
          <a:xfrm>
            <a:off x="7176120" y="776319"/>
            <a:ext cx="1584176" cy="261610"/>
          </a:xfrm>
          <a:prstGeom prst="rect">
            <a:avLst/>
          </a:prstGeom>
          <a:noFill/>
        </p:spPr>
        <p:txBody>
          <a:bodyPr wrap="square" rtlCol="0">
            <a:spAutoFit/>
          </a:bodyPr>
          <a:lstStyle/>
          <a:p>
            <a:r>
              <a:rPr lang="en-US" sz="1100" b="1" dirty="0">
                <a:latin typeface="Arial" panose="020B0604020202020204" pitchFamily="34" charset="0"/>
                <a:cs typeface="Arial" panose="020B0604020202020204" pitchFamily="34" charset="0"/>
              </a:rPr>
              <a:t>W. SOUTH AVENUE</a:t>
            </a:r>
          </a:p>
        </p:txBody>
      </p:sp>
      <p:sp>
        <p:nvSpPr>
          <p:cNvPr id="83" name="TextBox 82">
            <a:extLst>
              <a:ext uri="{FF2B5EF4-FFF2-40B4-BE49-F238E27FC236}">
                <a16:creationId xmlns:a16="http://schemas.microsoft.com/office/drawing/2014/main" id="{F5DB7A32-9DE4-4DC9-B91A-B68055ADA31B}"/>
              </a:ext>
            </a:extLst>
          </p:cNvPr>
          <p:cNvSpPr txBox="1"/>
          <p:nvPr/>
        </p:nvSpPr>
        <p:spPr>
          <a:xfrm rot="16200000">
            <a:off x="10137953" y="3082171"/>
            <a:ext cx="1782819" cy="261610"/>
          </a:xfrm>
          <a:prstGeom prst="rect">
            <a:avLst/>
          </a:prstGeom>
          <a:noFill/>
        </p:spPr>
        <p:txBody>
          <a:bodyPr wrap="square" rtlCol="0">
            <a:spAutoFit/>
          </a:bodyPr>
          <a:lstStyle/>
          <a:p>
            <a:r>
              <a:rPr lang="en-US" sz="1100" b="1" dirty="0">
                <a:latin typeface="Arial" panose="020B0604020202020204" pitchFamily="34" charset="0"/>
                <a:cs typeface="Arial" panose="020B0604020202020204" pitchFamily="34" charset="0"/>
              </a:rPr>
              <a:t>SAN MATEO AVENUE</a:t>
            </a:r>
          </a:p>
        </p:txBody>
      </p:sp>
      <p:sp>
        <p:nvSpPr>
          <p:cNvPr id="84" name="TextBox 83">
            <a:extLst>
              <a:ext uri="{FF2B5EF4-FFF2-40B4-BE49-F238E27FC236}">
                <a16:creationId xmlns:a16="http://schemas.microsoft.com/office/drawing/2014/main" id="{E9E9DC1C-4FC8-4983-8B8A-9C79C4BBCB90}"/>
              </a:ext>
            </a:extLst>
          </p:cNvPr>
          <p:cNvSpPr txBox="1"/>
          <p:nvPr/>
        </p:nvSpPr>
        <p:spPr>
          <a:xfrm>
            <a:off x="4260261" y="4935187"/>
            <a:ext cx="1800200" cy="261610"/>
          </a:xfrm>
          <a:prstGeom prst="rect">
            <a:avLst/>
          </a:prstGeom>
          <a:noFill/>
        </p:spPr>
        <p:txBody>
          <a:bodyPr wrap="square" rtlCol="0">
            <a:spAutoFit/>
          </a:bodyPr>
          <a:lstStyle/>
          <a:p>
            <a:r>
              <a:rPr lang="en-US" sz="1100" b="1" dirty="0">
                <a:latin typeface="Arial" panose="020B0604020202020204" pitchFamily="34" charset="0"/>
                <a:cs typeface="Arial" panose="020B0604020202020204" pitchFamily="34" charset="0"/>
              </a:rPr>
              <a:t>DINUBA AVENUE</a:t>
            </a:r>
          </a:p>
        </p:txBody>
      </p:sp>
      <p:sp>
        <p:nvSpPr>
          <p:cNvPr id="85" name="TextBox 84">
            <a:extLst>
              <a:ext uri="{FF2B5EF4-FFF2-40B4-BE49-F238E27FC236}">
                <a16:creationId xmlns:a16="http://schemas.microsoft.com/office/drawing/2014/main" id="{C4425D52-3EEC-47F1-8163-FFD1723DEE81}"/>
              </a:ext>
            </a:extLst>
          </p:cNvPr>
          <p:cNvSpPr txBox="1"/>
          <p:nvPr/>
        </p:nvSpPr>
        <p:spPr>
          <a:xfrm rot="16200000">
            <a:off x="3847454" y="1824993"/>
            <a:ext cx="1835739" cy="261610"/>
          </a:xfrm>
          <a:prstGeom prst="rect">
            <a:avLst/>
          </a:prstGeom>
          <a:noFill/>
        </p:spPr>
        <p:txBody>
          <a:bodyPr wrap="square" rtlCol="0">
            <a:spAutoFit/>
          </a:bodyPr>
          <a:lstStyle/>
          <a:p>
            <a:r>
              <a:rPr lang="en-US" sz="1100" b="1" dirty="0">
                <a:latin typeface="Arial" panose="020B0604020202020204" pitchFamily="34" charset="0"/>
                <a:cs typeface="Arial" panose="020B0604020202020204" pitchFamily="34" charset="0"/>
              </a:rPr>
              <a:t>MONTEREY AVENUE</a:t>
            </a:r>
          </a:p>
        </p:txBody>
      </p:sp>
      <p:sp>
        <p:nvSpPr>
          <p:cNvPr id="86" name="TextBox 85">
            <a:extLst>
              <a:ext uri="{FF2B5EF4-FFF2-40B4-BE49-F238E27FC236}">
                <a16:creationId xmlns:a16="http://schemas.microsoft.com/office/drawing/2014/main" id="{D2BF308C-0FA6-4AE2-988A-3780AE7B6862}"/>
              </a:ext>
            </a:extLst>
          </p:cNvPr>
          <p:cNvSpPr txBox="1"/>
          <p:nvPr/>
        </p:nvSpPr>
        <p:spPr>
          <a:xfrm rot="16200000">
            <a:off x="-168364" y="3269885"/>
            <a:ext cx="1687216" cy="246221"/>
          </a:xfrm>
          <a:prstGeom prst="rect">
            <a:avLst/>
          </a:prstGeom>
          <a:noFill/>
        </p:spPr>
        <p:txBody>
          <a:bodyPr wrap="square" rtlCol="0">
            <a:spAutoFit/>
          </a:bodyPr>
          <a:lstStyle/>
          <a:p>
            <a:r>
              <a:rPr lang="en-US" dirty="0"/>
              <a:t>S. OHIO AVENUE</a:t>
            </a:r>
          </a:p>
        </p:txBody>
      </p:sp>
      <p:cxnSp>
        <p:nvCxnSpPr>
          <p:cNvPr id="88" name="Straight Connector 87">
            <a:extLst>
              <a:ext uri="{FF2B5EF4-FFF2-40B4-BE49-F238E27FC236}">
                <a16:creationId xmlns:a16="http://schemas.microsoft.com/office/drawing/2014/main" id="{9AAD57FA-A297-4B21-9901-C037372F6F1F}"/>
              </a:ext>
            </a:extLst>
          </p:cNvPr>
          <p:cNvCxnSpPr/>
          <p:nvPr/>
        </p:nvCxnSpPr>
        <p:spPr bwMode="auto">
          <a:xfrm>
            <a:off x="8832304" y="3032956"/>
            <a:ext cx="1080120" cy="0"/>
          </a:xfrm>
          <a:prstGeom prst="line">
            <a:avLst/>
          </a:prstGeom>
          <a:ln>
            <a:solidFill>
              <a:srgbClr val="FFFF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92" name="Straight Connector 91">
            <a:extLst>
              <a:ext uri="{FF2B5EF4-FFF2-40B4-BE49-F238E27FC236}">
                <a16:creationId xmlns:a16="http://schemas.microsoft.com/office/drawing/2014/main" id="{D81B21F4-1EF9-49A5-B6A9-3D53DB73723D}"/>
              </a:ext>
            </a:extLst>
          </p:cNvPr>
          <p:cNvCxnSpPr/>
          <p:nvPr/>
        </p:nvCxnSpPr>
        <p:spPr bwMode="auto">
          <a:xfrm>
            <a:off x="9912424" y="3032956"/>
            <a:ext cx="0" cy="540060"/>
          </a:xfrm>
          <a:prstGeom prst="line">
            <a:avLst/>
          </a:prstGeom>
          <a:ln>
            <a:solidFill>
              <a:srgbClr val="FFFF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98" name="Straight Connector 97">
            <a:extLst>
              <a:ext uri="{FF2B5EF4-FFF2-40B4-BE49-F238E27FC236}">
                <a16:creationId xmlns:a16="http://schemas.microsoft.com/office/drawing/2014/main" id="{3132BFF0-65B7-4BB3-8F2D-1D3FAF5CA726}"/>
              </a:ext>
            </a:extLst>
          </p:cNvPr>
          <p:cNvCxnSpPr/>
          <p:nvPr/>
        </p:nvCxnSpPr>
        <p:spPr bwMode="auto">
          <a:xfrm>
            <a:off x="8832304" y="3032956"/>
            <a:ext cx="0" cy="540060"/>
          </a:xfrm>
          <a:prstGeom prst="line">
            <a:avLst/>
          </a:prstGeom>
          <a:ln>
            <a:solidFill>
              <a:srgbClr val="FFFF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00" name="Straight Connector 99">
            <a:extLst>
              <a:ext uri="{FF2B5EF4-FFF2-40B4-BE49-F238E27FC236}">
                <a16:creationId xmlns:a16="http://schemas.microsoft.com/office/drawing/2014/main" id="{6198656A-2C2C-4C6E-B7C3-B4F109B821F2}"/>
              </a:ext>
            </a:extLst>
          </p:cNvPr>
          <p:cNvCxnSpPr/>
          <p:nvPr/>
        </p:nvCxnSpPr>
        <p:spPr bwMode="auto">
          <a:xfrm>
            <a:off x="8832304" y="3573016"/>
            <a:ext cx="1080120" cy="0"/>
          </a:xfrm>
          <a:prstGeom prst="line">
            <a:avLst/>
          </a:prstGeom>
          <a:ln>
            <a:solidFill>
              <a:srgbClr val="FFFF00"/>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02" name="TextBox 101">
            <a:extLst>
              <a:ext uri="{FF2B5EF4-FFF2-40B4-BE49-F238E27FC236}">
                <a16:creationId xmlns:a16="http://schemas.microsoft.com/office/drawing/2014/main" id="{EB043942-8DC8-4F06-9990-4F7C914CF90B}"/>
              </a:ext>
            </a:extLst>
          </p:cNvPr>
          <p:cNvSpPr txBox="1"/>
          <p:nvPr/>
        </p:nvSpPr>
        <p:spPr>
          <a:xfrm>
            <a:off x="8882334" y="3212976"/>
            <a:ext cx="1030090" cy="246221"/>
          </a:xfrm>
          <a:prstGeom prst="rect">
            <a:avLst/>
          </a:prstGeom>
          <a:noFill/>
        </p:spPr>
        <p:txBody>
          <a:bodyPr wrap="square" rtlCol="0">
            <a:spAutoFit/>
          </a:bodyPr>
          <a:lstStyle/>
          <a:p>
            <a:r>
              <a:rPr lang="en-US" dirty="0">
                <a:solidFill>
                  <a:srgbClr val="FFFF00"/>
                </a:solidFill>
                <a:latin typeface="Arial" panose="020B0604020202020204" pitchFamily="34" charset="0"/>
                <a:cs typeface="Arial" panose="020B0604020202020204" pitchFamily="34" charset="0"/>
              </a:rPr>
              <a:t>NOT A PART</a:t>
            </a:r>
          </a:p>
        </p:txBody>
      </p:sp>
      <p:sp>
        <p:nvSpPr>
          <p:cNvPr id="2" name="TextBox 1">
            <a:extLst>
              <a:ext uri="{FF2B5EF4-FFF2-40B4-BE49-F238E27FC236}">
                <a16:creationId xmlns:a16="http://schemas.microsoft.com/office/drawing/2014/main" id="{9661614D-8C89-447C-A372-45A987EB03BA}"/>
              </a:ext>
            </a:extLst>
          </p:cNvPr>
          <p:cNvSpPr txBox="1"/>
          <p:nvPr/>
        </p:nvSpPr>
        <p:spPr>
          <a:xfrm>
            <a:off x="2063551" y="5597539"/>
            <a:ext cx="1872197" cy="246221"/>
          </a:xfrm>
          <a:prstGeom prst="rect">
            <a:avLst/>
          </a:prstGeom>
          <a:noFill/>
        </p:spPr>
        <p:txBody>
          <a:bodyPr wrap="square" rtlCol="0">
            <a:spAutoFit/>
          </a:bodyPr>
          <a:lstStyle/>
          <a:p>
            <a:r>
              <a:rPr lang="en-US" b="1" dirty="0">
                <a:solidFill>
                  <a:srgbClr val="000082"/>
                </a:solidFill>
              </a:rPr>
              <a:t>GREAT VALLEY SOLAR (E)</a:t>
            </a:r>
          </a:p>
        </p:txBody>
      </p:sp>
      <p:sp>
        <p:nvSpPr>
          <p:cNvPr id="6" name="TextBox 5">
            <a:extLst>
              <a:ext uri="{FF2B5EF4-FFF2-40B4-BE49-F238E27FC236}">
                <a16:creationId xmlns:a16="http://schemas.microsoft.com/office/drawing/2014/main" id="{9C4CC1FE-6D04-40FC-A267-21E176B073EE}"/>
              </a:ext>
            </a:extLst>
          </p:cNvPr>
          <p:cNvSpPr txBox="1"/>
          <p:nvPr/>
        </p:nvSpPr>
        <p:spPr>
          <a:xfrm>
            <a:off x="1343472" y="4786288"/>
            <a:ext cx="1368145" cy="261610"/>
          </a:xfrm>
          <a:prstGeom prst="rect">
            <a:avLst/>
          </a:prstGeom>
          <a:noFill/>
        </p:spPr>
        <p:txBody>
          <a:bodyPr wrap="square" rtlCol="0">
            <a:spAutoFit/>
          </a:bodyPr>
          <a:lstStyle/>
          <a:p>
            <a:r>
              <a:rPr lang="en-US" sz="1100" b="1" dirty="0">
                <a:solidFill>
                  <a:srgbClr val="FFFF00"/>
                </a:solidFill>
                <a:latin typeface="Arial" panose="020B0604020202020204" pitchFamily="34" charset="0"/>
                <a:cs typeface="Arial" panose="020B0604020202020204" pitchFamily="34" charset="0"/>
              </a:rPr>
              <a:t>GEN-TIE LINE (P)</a:t>
            </a:r>
          </a:p>
        </p:txBody>
      </p:sp>
      <p:sp>
        <p:nvSpPr>
          <p:cNvPr id="7" name="Arrow: Up 6">
            <a:extLst>
              <a:ext uri="{FF2B5EF4-FFF2-40B4-BE49-F238E27FC236}">
                <a16:creationId xmlns:a16="http://schemas.microsoft.com/office/drawing/2014/main" id="{5930F842-39B3-4E50-9938-7BA2DA2BC877}"/>
              </a:ext>
            </a:extLst>
          </p:cNvPr>
          <p:cNvSpPr/>
          <p:nvPr/>
        </p:nvSpPr>
        <p:spPr bwMode="auto">
          <a:xfrm>
            <a:off x="1825499" y="4550772"/>
            <a:ext cx="332090" cy="216025"/>
          </a:xfrm>
          <a:prstGeom prst="up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Rounded MT Bold" pitchFamily="34" charset="0"/>
            </a:endParaRPr>
          </a:p>
        </p:txBody>
      </p:sp>
      <p:sp>
        <p:nvSpPr>
          <p:cNvPr id="4" name="TextBox 3">
            <a:extLst>
              <a:ext uri="{FF2B5EF4-FFF2-40B4-BE49-F238E27FC236}">
                <a16:creationId xmlns:a16="http://schemas.microsoft.com/office/drawing/2014/main" id="{76945B29-FC5B-49FC-A720-373EB66016AC}"/>
              </a:ext>
            </a:extLst>
          </p:cNvPr>
          <p:cNvSpPr txBox="1"/>
          <p:nvPr/>
        </p:nvSpPr>
        <p:spPr>
          <a:xfrm>
            <a:off x="7716633" y="5161830"/>
            <a:ext cx="3610881" cy="1384995"/>
          </a:xfrm>
          <a:prstGeom prst="rect">
            <a:avLst/>
          </a:prstGeom>
          <a:solidFill>
            <a:schemeClr val="accent6">
              <a:lumMod val="20000"/>
              <a:lumOff val="80000"/>
            </a:schemeClr>
          </a:solidFill>
        </p:spPr>
        <p:txBody>
          <a:bodyPr wrap="square" rtlCol="0">
            <a:spAutoFit/>
          </a:bodyPr>
          <a:lstStyle/>
          <a:p>
            <a:pPr algn="ctr"/>
            <a:r>
              <a:rPr lang="en-US" sz="1050" b="1" dirty="0">
                <a:latin typeface="Arial" panose="020B0604020202020204" pitchFamily="34" charset="0"/>
                <a:cs typeface="Arial" panose="020B0604020202020204" pitchFamily="34" charset="0"/>
              </a:rPr>
              <a:t>FINDINGS (CUP 3555)</a:t>
            </a:r>
          </a:p>
          <a:p>
            <a:pPr algn="ctr"/>
            <a:endParaRPr lang="en-US" sz="1050" b="1" dirty="0">
              <a:latin typeface="Arial" panose="020B0604020202020204" pitchFamily="34" charset="0"/>
              <a:cs typeface="Arial" panose="020B0604020202020204" pitchFamily="34" charset="0"/>
            </a:endParaRPr>
          </a:p>
          <a:p>
            <a:pPr marL="228600" indent="-228600">
              <a:buAutoNum type="arabicPeriod"/>
            </a:pPr>
            <a:r>
              <a:rPr lang="en-US" sz="1050" b="1" dirty="0">
                <a:latin typeface="Arial" panose="020B0604020202020204" pitchFamily="34" charset="0"/>
                <a:cs typeface="Arial" panose="020B0604020202020204" pitchFamily="34" charset="0"/>
              </a:rPr>
              <a:t>Adequacy of the Project Site</a:t>
            </a:r>
          </a:p>
          <a:p>
            <a:pPr marL="228600" indent="-228600">
              <a:buAutoNum type="arabicPeriod"/>
            </a:pPr>
            <a:r>
              <a:rPr lang="en-US" sz="1050" b="1" dirty="0">
                <a:latin typeface="Arial" panose="020B0604020202020204" pitchFamily="34" charset="0"/>
                <a:cs typeface="Arial" panose="020B0604020202020204" pitchFamily="34" charset="0"/>
              </a:rPr>
              <a:t>Adequacy of the Streets &amp; highways</a:t>
            </a:r>
          </a:p>
          <a:p>
            <a:pPr marL="228600" indent="-228600">
              <a:buAutoNum type="arabicPeriod"/>
            </a:pPr>
            <a:r>
              <a:rPr lang="en-US" sz="1050" b="1" dirty="0">
                <a:latin typeface="Arial" panose="020B0604020202020204" pitchFamily="34" charset="0"/>
                <a:cs typeface="Arial" panose="020B0604020202020204" pitchFamily="34" charset="0"/>
              </a:rPr>
              <a:t>No Adverse Effects on the Surrounding Properties</a:t>
            </a:r>
          </a:p>
          <a:p>
            <a:pPr marL="228600" indent="-228600">
              <a:buAutoNum type="arabicPeriod"/>
            </a:pPr>
            <a:r>
              <a:rPr lang="en-US" sz="1050" b="1" dirty="0">
                <a:latin typeface="Arial" panose="020B0604020202020204" pitchFamily="34" charset="0"/>
                <a:cs typeface="Arial" panose="020B0604020202020204" pitchFamily="34" charset="0"/>
              </a:rPr>
              <a:t>General Plan Consistency</a:t>
            </a:r>
          </a:p>
          <a:p>
            <a:pPr marL="228600" indent="-228600">
              <a:buAutoNum type="arabicPeriod"/>
            </a:pPr>
            <a:r>
              <a:rPr lang="en-US" sz="1050" b="1" dirty="0">
                <a:latin typeface="Arial" panose="020B0604020202020204" pitchFamily="34" charset="0"/>
                <a:cs typeface="Arial" panose="020B0604020202020204" pitchFamily="34" charset="0"/>
              </a:rPr>
              <a:t>Project Conditions Deemed Necessary to Protect Public Health, Safety and General Welfare</a:t>
            </a:r>
          </a:p>
        </p:txBody>
      </p:sp>
    </p:spTree>
    <p:extLst>
      <p:ext uri="{BB962C8B-B14F-4D97-AF65-F5344CB8AC3E}">
        <p14:creationId xmlns:p14="http://schemas.microsoft.com/office/powerpoint/2010/main" val="400724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5229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56690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3439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91507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map of a city&#10;&#10;Description automatically generated with low confidence">
            <a:extLst>
              <a:ext uri="{FF2B5EF4-FFF2-40B4-BE49-F238E27FC236}">
                <a16:creationId xmlns:a16="http://schemas.microsoft.com/office/drawing/2014/main" id="{BCD07E60-FD50-4140-BB54-5CD169F15A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376" y="152636"/>
            <a:ext cx="11233248" cy="6552728"/>
          </a:xfrm>
          <a:prstGeom prst="rect">
            <a:avLst/>
          </a:prstGeom>
        </p:spPr>
      </p:pic>
      <p:cxnSp>
        <p:nvCxnSpPr>
          <p:cNvPr id="9" name="Straight Connector 8">
            <a:extLst>
              <a:ext uri="{FF2B5EF4-FFF2-40B4-BE49-F238E27FC236}">
                <a16:creationId xmlns:a16="http://schemas.microsoft.com/office/drawing/2014/main" id="{A6C74AF9-9446-4C25-AA48-D0F174FA7E99}"/>
              </a:ext>
            </a:extLst>
          </p:cNvPr>
          <p:cNvCxnSpPr/>
          <p:nvPr/>
        </p:nvCxnSpPr>
        <p:spPr bwMode="auto">
          <a:xfrm>
            <a:off x="5303912" y="4509120"/>
            <a:ext cx="360040" cy="0"/>
          </a:xfrm>
          <a:prstGeom prst="line">
            <a:avLst/>
          </a:prstGeom>
          <a:ln>
            <a:solidFill>
              <a:srgbClr val="FFFF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3" name="Straight Connector 12">
            <a:extLst>
              <a:ext uri="{FF2B5EF4-FFF2-40B4-BE49-F238E27FC236}">
                <a16:creationId xmlns:a16="http://schemas.microsoft.com/office/drawing/2014/main" id="{723ADFC0-9CAB-417E-883B-6DD98CECDA77}"/>
              </a:ext>
            </a:extLst>
          </p:cNvPr>
          <p:cNvCxnSpPr/>
          <p:nvPr/>
        </p:nvCxnSpPr>
        <p:spPr bwMode="auto">
          <a:xfrm flipV="1">
            <a:off x="5663952" y="4149080"/>
            <a:ext cx="0" cy="360040"/>
          </a:xfrm>
          <a:prstGeom prst="line">
            <a:avLst/>
          </a:prstGeom>
          <a:ln>
            <a:solidFill>
              <a:srgbClr val="FFFF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6" name="Straight Connector 15">
            <a:extLst>
              <a:ext uri="{FF2B5EF4-FFF2-40B4-BE49-F238E27FC236}">
                <a16:creationId xmlns:a16="http://schemas.microsoft.com/office/drawing/2014/main" id="{A8BDE759-4738-4C33-BB84-A3EE1FAF04D3}"/>
              </a:ext>
            </a:extLst>
          </p:cNvPr>
          <p:cNvCxnSpPr>
            <a:cxnSpLocks/>
          </p:cNvCxnSpPr>
          <p:nvPr/>
        </p:nvCxnSpPr>
        <p:spPr bwMode="auto">
          <a:xfrm>
            <a:off x="5663952" y="4149080"/>
            <a:ext cx="1152128" cy="0"/>
          </a:xfrm>
          <a:prstGeom prst="line">
            <a:avLst/>
          </a:prstGeom>
          <a:ln>
            <a:solidFill>
              <a:srgbClr val="FFFF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9" name="Straight Connector 18">
            <a:extLst>
              <a:ext uri="{FF2B5EF4-FFF2-40B4-BE49-F238E27FC236}">
                <a16:creationId xmlns:a16="http://schemas.microsoft.com/office/drawing/2014/main" id="{AD90EA0E-6C43-41EA-93D4-996EC7D15306}"/>
              </a:ext>
            </a:extLst>
          </p:cNvPr>
          <p:cNvCxnSpPr/>
          <p:nvPr/>
        </p:nvCxnSpPr>
        <p:spPr bwMode="auto">
          <a:xfrm>
            <a:off x="6816080" y="4149080"/>
            <a:ext cx="0" cy="720080"/>
          </a:xfrm>
          <a:prstGeom prst="line">
            <a:avLst/>
          </a:prstGeom>
          <a:ln>
            <a:solidFill>
              <a:srgbClr val="FFFF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7" name="Straight Connector 26">
            <a:extLst>
              <a:ext uri="{FF2B5EF4-FFF2-40B4-BE49-F238E27FC236}">
                <a16:creationId xmlns:a16="http://schemas.microsoft.com/office/drawing/2014/main" id="{22131A36-50AA-407E-B4D9-B09FFA32F455}"/>
              </a:ext>
            </a:extLst>
          </p:cNvPr>
          <p:cNvCxnSpPr/>
          <p:nvPr/>
        </p:nvCxnSpPr>
        <p:spPr bwMode="auto">
          <a:xfrm flipH="1">
            <a:off x="6456040" y="4869160"/>
            <a:ext cx="360040" cy="0"/>
          </a:xfrm>
          <a:prstGeom prst="line">
            <a:avLst/>
          </a:prstGeom>
          <a:ln>
            <a:solidFill>
              <a:srgbClr val="FFC0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9" name="Straight Connector 28">
            <a:extLst>
              <a:ext uri="{FF2B5EF4-FFF2-40B4-BE49-F238E27FC236}">
                <a16:creationId xmlns:a16="http://schemas.microsoft.com/office/drawing/2014/main" id="{DE3897F6-BBC6-4D7A-A231-5E9A610FCA06}"/>
              </a:ext>
            </a:extLst>
          </p:cNvPr>
          <p:cNvCxnSpPr>
            <a:cxnSpLocks/>
          </p:cNvCxnSpPr>
          <p:nvPr/>
        </p:nvCxnSpPr>
        <p:spPr bwMode="auto">
          <a:xfrm flipV="1">
            <a:off x="6456040" y="4725144"/>
            <a:ext cx="0" cy="144016"/>
          </a:xfrm>
          <a:prstGeom prst="line">
            <a:avLst/>
          </a:prstGeom>
          <a:ln>
            <a:solidFill>
              <a:srgbClr val="FFFF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3" name="Straight Connector 32">
            <a:extLst>
              <a:ext uri="{FF2B5EF4-FFF2-40B4-BE49-F238E27FC236}">
                <a16:creationId xmlns:a16="http://schemas.microsoft.com/office/drawing/2014/main" id="{164AEB6E-7FBC-4A08-8527-8E9F79CA471B}"/>
              </a:ext>
            </a:extLst>
          </p:cNvPr>
          <p:cNvCxnSpPr/>
          <p:nvPr/>
        </p:nvCxnSpPr>
        <p:spPr bwMode="auto">
          <a:xfrm flipH="1">
            <a:off x="6096000" y="4725144"/>
            <a:ext cx="360040" cy="0"/>
          </a:xfrm>
          <a:prstGeom prst="line">
            <a:avLst/>
          </a:prstGeom>
          <a:ln>
            <a:solidFill>
              <a:srgbClr val="FFFF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6" name="Straight Connector 35">
            <a:extLst>
              <a:ext uri="{FF2B5EF4-FFF2-40B4-BE49-F238E27FC236}">
                <a16:creationId xmlns:a16="http://schemas.microsoft.com/office/drawing/2014/main" id="{9A88151F-812D-4B7F-8701-DA860587B686}"/>
              </a:ext>
            </a:extLst>
          </p:cNvPr>
          <p:cNvCxnSpPr>
            <a:cxnSpLocks/>
          </p:cNvCxnSpPr>
          <p:nvPr/>
        </p:nvCxnSpPr>
        <p:spPr bwMode="auto">
          <a:xfrm>
            <a:off x="6083431" y="4725144"/>
            <a:ext cx="0" cy="144016"/>
          </a:xfrm>
          <a:prstGeom prst="line">
            <a:avLst/>
          </a:prstGeom>
          <a:ln>
            <a:solidFill>
              <a:srgbClr val="FFFF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8" name="Straight Connector 37">
            <a:extLst>
              <a:ext uri="{FF2B5EF4-FFF2-40B4-BE49-F238E27FC236}">
                <a16:creationId xmlns:a16="http://schemas.microsoft.com/office/drawing/2014/main" id="{AE59AB19-934A-421A-9329-AA5112715CA3}"/>
              </a:ext>
            </a:extLst>
          </p:cNvPr>
          <p:cNvCxnSpPr/>
          <p:nvPr/>
        </p:nvCxnSpPr>
        <p:spPr bwMode="auto">
          <a:xfrm flipH="1">
            <a:off x="5303912" y="4869160"/>
            <a:ext cx="792088" cy="0"/>
          </a:xfrm>
          <a:prstGeom prst="line">
            <a:avLst/>
          </a:prstGeom>
          <a:ln>
            <a:solidFill>
              <a:srgbClr val="FFFF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0" name="Straight Connector 39">
            <a:extLst>
              <a:ext uri="{FF2B5EF4-FFF2-40B4-BE49-F238E27FC236}">
                <a16:creationId xmlns:a16="http://schemas.microsoft.com/office/drawing/2014/main" id="{2910E529-7FAF-4847-92C0-67AD9EAA1405}"/>
              </a:ext>
            </a:extLst>
          </p:cNvPr>
          <p:cNvCxnSpPr/>
          <p:nvPr/>
        </p:nvCxnSpPr>
        <p:spPr bwMode="auto">
          <a:xfrm flipV="1">
            <a:off x="5303912" y="4509120"/>
            <a:ext cx="0" cy="360040"/>
          </a:xfrm>
          <a:prstGeom prst="line">
            <a:avLst/>
          </a:prstGeom>
          <a:ln>
            <a:solidFill>
              <a:srgbClr val="FFFF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2" name="Straight Connector 41">
            <a:extLst>
              <a:ext uri="{FF2B5EF4-FFF2-40B4-BE49-F238E27FC236}">
                <a16:creationId xmlns:a16="http://schemas.microsoft.com/office/drawing/2014/main" id="{17C5482E-628D-429C-8190-D4D5E6948234}"/>
              </a:ext>
            </a:extLst>
          </p:cNvPr>
          <p:cNvCxnSpPr/>
          <p:nvPr/>
        </p:nvCxnSpPr>
        <p:spPr bwMode="auto">
          <a:xfrm flipH="1">
            <a:off x="4943872" y="4725144"/>
            <a:ext cx="360040" cy="0"/>
          </a:xfrm>
          <a:prstGeom prst="line">
            <a:avLst/>
          </a:prstGeom>
          <a:ln>
            <a:solidFill>
              <a:srgbClr val="FFFF00"/>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44" name="TextBox 43">
            <a:extLst>
              <a:ext uri="{FF2B5EF4-FFF2-40B4-BE49-F238E27FC236}">
                <a16:creationId xmlns:a16="http://schemas.microsoft.com/office/drawing/2014/main" id="{9B2FD746-F35F-47BE-847E-2EA884AEE446}"/>
              </a:ext>
            </a:extLst>
          </p:cNvPr>
          <p:cNvSpPr txBox="1"/>
          <p:nvPr/>
        </p:nvSpPr>
        <p:spPr>
          <a:xfrm>
            <a:off x="5159895" y="603366"/>
            <a:ext cx="923536" cy="246221"/>
          </a:xfrm>
          <a:prstGeom prst="rect">
            <a:avLst/>
          </a:prstGeom>
          <a:solidFill>
            <a:srgbClr val="FFFF00"/>
          </a:solidFill>
        </p:spPr>
        <p:txBody>
          <a:bodyPr wrap="square" rtlCol="0">
            <a:spAutoFit/>
          </a:bodyPr>
          <a:lstStyle/>
          <a:p>
            <a:r>
              <a:rPr lang="en-US" dirty="0"/>
              <a:t>MENDOTA</a:t>
            </a:r>
          </a:p>
        </p:txBody>
      </p:sp>
      <p:sp>
        <p:nvSpPr>
          <p:cNvPr id="45" name="TextBox 44">
            <a:extLst>
              <a:ext uri="{FF2B5EF4-FFF2-40B4-BE49-F238E27FC236}">
                <a16:creationId xmlns:a16="http://schemas.microsoft.com/office/drawing/2014/main" id="{1DA2A4CD-BEEA-4B2D-AD9B-140BEF8383D8}"/>
              </a:ext>
            </a:extLst>
          </p:cNvPr>
          <p:cNvSpPr txBox="1"/>
          <p:nvPr/>
        </p:nvSpPr>
        <p:spPr>
          <a:xfrm>
            <a:off x="7752184" y="3197786"/>
            <a:ext cx="1440160" cy="246221"/>
          </a:xfrm>
          <a:prstGeom prst="rect">
            <a:avLst/>
          </a:prstGeom>
          <a:noFill/>
        </p:spPr>
        <p:txBody>
          <a:bodyPr wrap="square" rtlCol="0">
            <a:spAutoFit/>
          </a:bodyPr>
          <a:lstStyle/>
          <a:p>
            <a:r>
              <a:rPr lang="en-US" dirty="0">
                <a:highlight>
                  <a:srgbClr val="FFFF00"/>
                </a:highlight>
              </a:rPr>
              <a:t>TRANQUILLITY</a:t>
            </a:r>
          </a:p>
        </p:txBody>
      </p:sp>
      <p:sp>
        <p:nvSpPr>
          <p:cNvPr id="46" name="TextBox 45">
            <a:extLst>
              <a:ext uri="{FF2B5EF4-FFF2-40B4-BE49-F238E27FC236}">
                <a16:creationId xmlns:a16="http://schemas.microsoft.com/office/drawing/2014/main" id="{10541841-BFE7-4107-8CFD-0A196B8587B6}"/>
              </a:ext>
            </a:extLst>
          </p:cNvPr>
          <p:cNvSpPr txBox="1"/>
          <p:nvPr/>
        </p:nvSpPr>
        <p:spPr>
          <a:xfrm>
            <a:off x="9192344" y="4365104"/>
            <a:ext cx="1152128" cy="246221"/>
          </a:xfrm>
          <a:prstGeom prst="rect">
            <a:avLst/>
          </a:prstGeom>
          <a:solidFill>
            <a:srgbClr val="FFFF00"/>
          </a:solidFill>
        </p:spPr>
        <p:txBody>
          <a:bodyPr wrap="square" rtlCol="0">
            <a:spAutoFit/>
          </a:bodyPr>
          <a:lstStyle/>
          <a:p>
            <a:r>
              <a:rPr lang="en-US" dirty="0"/>
              <a:t>SAN JOAQUIN</a:t>
            </a:r>
          </a:p>
        </p:txBody>
      </p:sp>
      <p:sp>
        <p:nvSpPr>
          <p:cNvPr id="47" name="TextBox 46">
            <a:extLst>
              <a:ext uri="{FF2B5EF4-FFF2-40B4-BE49-F238E27FC236}">
                <a16:creationId xmlns:a16="http://schemas.microsoft.com/office/drawing/2014/main" id="{95F84FD3-6501-46CD-B751-2782D1F967AF}"/>
              </a:ext>
            </a:extLst>
          </p:cNvPr>
          <p:cNvSpPr txBox="1"/>
          <p:nvPr/>
        </p:nvSpPr>
        <p:spPr>
          <a:xfrm rot="2634242">
            <a:off x="1271463" y="4869160"/>
            <a:ext cx="1224133" cy="246221"/>
          </a:xfrm>
          <a:prstGeom prst="rect">
            <a:avLst/>
          </a:prstGeom>
          <a:solidFill>
            <a:srgbClr val="FFFF00"/>
          </a:solidFill>
        </p:spPr>
        <p:txBody>
          <a:bodyPr wrap="square" rtlCol="0">
            <a:spAutoFit/>
          </a:bodyPr>
          <a:lstStyle/>
          <a:p>
            <a:r>
              <a:rPr lang="en-US" dirty="0"/>
              <a:t>STATE ROUTE 5</a:t>
            </a:r>
          </a:p>
        </p:txBody>
      </p:sp>
      <p:sp>
        <p:nvSpPr>
          <p:cNvPr id="48" name="TextBox 47">
            <a:extLst>
              <a:ext uri="{FF2B5EF4-FFF2-40B4-BE49-F238E27FC236}">
                <a16:creationId xmlns:a16="http://schemas.microsoft.com/office/drawing/2014/main" id="{EAAC94AB-545F-4C1A-A2FD-4BA862FF510C}"/>
              </a:ext>
            </a:extLst>
          </p:cNvPr>
          <p:cNvSpPr txBox="1"/>
          <p:nvPr/>
        </p:nvSpPr>
        <p:spPr>
          <a:xfrm rot="16200000">
            <a:off x="4511826" y="2801830"/>
            <a:ext cx="1296138" cy="246221"/>
          </a:xfrm>
          <a:prstGeom prst="rect">
            <a:avLst/>
          </a:prstGeom>
          <a:noFill/>
        </p:spPr>
        <p:txBody>
          <a:bodyPr wrap="square" rtlCol="0">
            <a:spAutoFit/>
          </a:bodyPr>
          <a:lstStyle/>
          <a:p>
            <a:r>
              <a:rPr lang="en-US" dirty="0">
                <a:highlight>
                  <a:srgbClr val="FFFF00"/>
                </a:highlight>
              </a:rPr>
              <a:t>STATE ROUTE 33</a:t>
            </a:r>
          </a:p>
        </p:txBody>
      </p:sp>
      <p:sp>
        <p:nvSpPr>
          <p:cNvPr id="49" name="TextBox 48">
            <a:extLst>
              <a:ext uri="{FF2B5EF4-FFF2-40B4-BE49-F238E27FC236}">
                <a16:creationId xmlns:a16="http://schemas.microsoft.com/office/drawing/2014/main" id="{0811D196-8A3E-484E-84B4-32925FF266AC}"/>
              </a:ext>
            </a:extLst>
          </p:cNvPr>
          <p:cNvSpPr txBox="1"/>
          <p:nvPr/>
        </p:nvSpPr>
        <p:spPr>
          <a:xfrm>
            <a:off x="5330872" y="5239454"/>
            <a:ext cx="1656174" cy="307777"/>
          </a:xfrm>
          <a:prstGeom prst="rect">
            <a:avLst/>
          </a:prstGeom>
          <a:noFill/>
        </p:spPr>
        <p:txBody>
          <a:bodyPr wrap="square" rtlCol="0">
            <a:spAutoFit/>
          </a:bodyPr>
          <a:lstStyle/>
          <a:p>
            <a:r>
              <a:rPr lang="en-US" sz="1400" b="1" dirty="0">
                <a:highlight>
                  <a:srgbClr val="FFFF00"/>
                </a:highlight>
                <a:latin typeface="Arial" panose="020B0604020202020204" pitchFamily="34" charset="0"/>
                <a:cs typeface="Arial" panose="020B0604020202020204" pitchFamily="34" charset="0"/>
              </a:rPr>
              <a:t>PROJECT SITE</a:t>
            </a:r>
          </a:p>
        </p:txBody>
      </p:sp>
      <p:sp>
        <p:nvSpPr>
          <p:cNvPr id="50" name="Arrow: Up 49">
            <a:extLst>
              <a:ext uri="{FF2B5EF4-FFF2-40B4-BE49-F238E27FC236}">
                <a16:creationId xmlns:a16="http://schemas.microsoft.com/office/drawing/2014/main" id="{E51D310F-BB1B-485C-9C7D-2EB39F376913}"/>
              </a:ext>
            </a:extLst>
          </p:cNvPr>
          <p:cNvSpPr/>
          <p:nvPr/>
        </p:nvSpPr>
        <p:spPr bwMode="auto">
          <a:xfrm>
            <a:off x="5598799" y="4931684"/>
            <a:ext cx="484632" cy="307769"/>
          </a:xfrm>
          <a:prstGeom prst="up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Rounded MT Bold" pitchFamily="34" charset="0"/>
            </a:endParaRPr>
          </a:p>
        </p:txBody>
      </p:sp>
    </p:spTree>
    <p:extLst>
      <p:ext uri="{BB962C8B-B14F-4D97-AF65-F5344CB8AC3E}">
        <p14:creationId xmlns:p14="http://schemas.microsoft.com/office/powerpoint/2010/main" val="2161480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CB48091-3DD7-402A-BBF6-6C073645066D}"/>
              </a:ext>
            </a:extLst>
          </p:cNvPr>
          <p:cNvSpPr txBox="1"/>
          <p:nvPr/>
        </p:nvSpPr>
        <p:spPr>
          <a:xfrm>
            <a:off x="5447928" y="0"/>
            <a:ext cx="720080" cy="246221"/>
          </a:xfrm>
          <a:prstGeom prst="rect">
            <a:avLst/>
          </a:prstGeom>
          <a:solidFill>
            <a:srgbClr val="F2F2F2"/>
          </a:solidFill>
        </p:spPr>
        <p:txBody>
          <a:bodyPr wrap="square" rtlCol="0">
            <a:spAutoFit/>
          </a:bodyPr>
          <a:lstStyle/>
          <a:p>
            <a:endParaRPr lang="en-US" dirty="0"/>
          </a:p>
        </p:txBody>
      </p:sp>
      <p:pic>
        <p:nvPicPr>
          <p:cNvPr id="9" name="Picture 8">
            <a:extLst>
              <a:ext uri="{FF2B5EF4-FFF2-40B4-BE49-F238E27FC236}">
                <a16:creationId xmlns:a16="http://schemas.microsoft.com/office/drawing/2014/main" id="{137F41EE-860B-451C-ACED-A7B4C443DFA8}"/>
              </a:ext>
            </a:extLst>
          </p:cNvPr>
          <p:cNvPicPr>
            <a:picLocks noChangeAspect="1"/>
          </p:cNvPicPr>
          <p:nvPr/>
        </p:nvPicPr>
        <p:blipFill>
          <a:blip r:embed="rId2"/>
          <a:stretch>
            <a:fillRect/>
          </a:stretch>
        </p:blipFill>
        <p:spPr>
          <a:xfrm>
            <a:off x="1716899" y="0"/>
            <a:ext cx="8758202" cy="6858000"/>
          </a:xfrm>
          <a:prstGeom prst="rect">
            <a:avLst/>
          </a:prstGeom>
        </p:spPr>
      </p:pic>
    </p:spTree>
    <p:extLst>
      <p:ext uri="{BB962C8B-B14F-4D97-AF65-F5344CB8AC3E}">
        <p14:creationId xmlns:p14="http://schemas.microsoft.com/office/powerpoint/2010/main" val="1667629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386254-0CD1-4685-BBBF-69BB95F6D943}"/>
              </a:ext>
            </a:extLst>
          </p:cNvPr>
          <p:cNvPicPr>
            <a:picLocks noChangeAspect="1"/>
          </p:cNvPicPr>
          <p:nvPr/>
        </p:nvPicPr>
        <p:blipFill>
          <a:blip r:embed="rId2"/>
          <a:stretch>
            <a:fillRect/>
          </a:stretch>
        </p:blipFill>
        <p:spPr>
          <a:xfrm>
            <a:off x="1822481" y="0"/>
            <a:ext cx="8547037" cy="6858000"/>
          </a:xfrm>
          <a:prstGeom prst="rect">
            <a:avLst/>
          </a:prstGeom>
        </p:spPr>
      </p:pic>
    </p:spTree>
    <p:extLst>
      <p:ext uri="{BB962C8B-B14F-4D97-AF65-F5344CB8AC3E}">
        <p14:creationId xmlns:p14="http://schemas.microsoft.com/office/powerpoint/2010/main" val="2405671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2D92E8-75F5-46B5-8038-17912611136B}"/>
              </a:ext>
            </a:extLst>
          </p:cNvPr>
          <p:cNvPicPr>
            <a:picLocks noChangeAspect="1"/>
          </p:cNvPicPr>
          <p:nvPr/>
        </p:nvPicPr>
        <p:blipFill>
          <a:blip r:embed="rId2"/>
          <a:stretch>
            <a:fillRect/>
          </a:stretch>
        </p:blipFill>
        <p:spPr>
          <a:xfrm>
            <a:off x="1588926" y="0"/>
            <a:ext cx="9014148" cy="6858000"/>
          </a:xfrm>
          <a:prstGeom prst="rect">
            <a:avLst/>
          </a:prstGeom>
        </p:spPr>
      </p:pic>
    </p:spTree>
    <p:extLst>
      <p:ext uri="{BB962C8B-B14F-4D97-AF65-F5344CB8AC3E}">
        <p14:creationId xmlns:p14="http://schemas.microsoft.com/office/powerpoint/2010/main" val="4037180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a city&#10;&#10;Description automatically generated with low confidence">
            <a:extLst>
              <a:ext uri="{FF2B5EF4-FFF2-40B4-BE49-F238E27FC236}">
                <a16:creationId xmlns:a16="http://schemas.microsoft.com/office/drawing/2014/main" id="{3257EA76-73CB-4E7E-80F4-952E4C40A8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376" y="116632"/>
            <a:ext cx="11233248" cy="6552728"/>
          </a:xfrm>
          <a:prstGeom prst="rect">
            <a:avLst/>
          </a:prstGeom>
        </p:spPr>
      </p:pic>
      <p:cxnSp>
        <p:nvCxnSpPr>
          <p:cNvPr id="5" name="Straight Connector 4">
            <a:extLst>
              <a:ext uri="{FF2B5EF4-FFF2-40B4-BE49-F238E27FC236}">
                <a16:creationId xmlns:a16="http://schemas.microsoft.com/office/drawing/2014/main" id="{755817E0-45FA-43D8-B516-D2FE8CA0AD3E}"/>
              </a:ext>
            </a:extLst>
          </p:cNvPr>
          <p:cNvCxnSpPr>
            <a:cxnSpLocks/>
          </p:cNvCxnSpPr>
          <p:nvPr/>
        </p:nvCxnSpPr>
        <p:spPr bwMode="auto">
          <a:xfrm>
            <a:off x="4871864" y="1052736"/>
            <a:ext cx="5976664" cy="0"/>
          </a:xfrm>
          <a:prstGeom prst="line">
            <a:avLst/>
          </a:prstGeom>
          <a:ln>
            <a:solidFill>
              <a:srgbClr val="FFFF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a16="http://schemas.microsoft.com/office/drawing/2014/main" id="{12D94981-3031-429C-A2B5-8EF394A0584D}"/>
              </a:ext>
            </a:extLst>
          </p:cNvPr>
          <p:cNvCxnSpPr>
            <a:cxnSpLocks/>
          </p:cNvCxnSpPr>
          <p:nvPr/>
        </p:nvCxnSpPr>
        <p:spPr bwMode="auto">
          <a:xfrm flipH="1">
            <a:off x="10848528" y="1052736"/>
            <a:ext cx="24264" cy="3960440"/>
          </a:xfrm>
          <a:prstGeom prst="line">
            <a:avLst/>
          </a:prstGeom>
          <a:ln>
            <a:solidFill>
              <a:srgbClr val="FFFF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0" name="Straight Connector 9">
            <a:extLst>
              <a:ext uri="{FF2B5EF4-FFF2-40B4-BE49-F238E27FC236}">
                <a16:creationId xmlns:a16="http://schemas.microsoft.com/office/drawing/2014/main" id="{D953A7C6-4609-41FB-8656-1C53C3C29333}"/>
              </a:ext>
            </a:extLst>
          </p:cNvPr>
          <p:cNvCxnSpPr/>
          <p:nvPr/>
        </p:nvCxnSpPr>
        <p:spPr bwMode="auto">
          <a:xfrm flipH="1">
            <a:off x="8832304" y="5013176"/>
            <a:ext cx="2016224" cy="0"/>
          </a:xfrm>
          <a:prstGeom prst="line">
            <a:avLst/>
          </a:prstGeom>
          <a:ln>
            <a:solidFill>
              <a:srgbClr val="FFFF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2" name="Straight Connector 11">
            <a:extLst>
              <a:ext uri="{FF2B5EF4-FFF2-40B4-BE49-F238E27FC236}">
                <a16:creationId xmlns:a16="http://schemas.microsoft.com/office/drawing/2014/main" id="{A3C53320-4256-4A31-AE4D-670A4A21E590}"/>
              </a:ext>
            </a:extLst>
          </p:cNvPr>
          <p:cNvCxnSpPr/>
          <p:nvPr/>
        </p:nvCxnSpPr>
        <p:spPr bwMode="auto">
          <a:xfrm flipV="1">
            <a:off x="8832304" y="4005064"/>
            <a:ext cx="0" cy="1008112"/>
          </a:xfrm>
          <a:prstGeom prst="line">
            <a:avLst/>
          </a:prstGeom>
          <a:ln>
            <a:solidFill>
              <a:srgbClr val="FFFF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4" name="Straight Connector 13">
            <a:extLst>
              <a:ext uri="{FF2B5EF4-FFF2-40B4-BE49-F238E27FC236}">
                <a16:creationId xmlns:a16="http://schemas.microsoft.com/office/drawing/2014/main" id="{AA37416A-4163-43D9-BA56-979993F9EFB0}"/>
              </a:ext>
            </a:extLst>
          </p:cNvPr>
          <p:cNvCxnSpPr/>
          <p:nvPr/>
        </p:nvCxnSpPr>
        <p:spPr bwMode="auto">
          <a:xfrm flipH="1">
            <a:off x="6816080" y="4005064"/>
            <a:ext cx="2016224" cy="0"/>
          </a:xfrm>
          <a:prstGeom prst="line">
            <a:avLst/>
          </a:prstGeom>
          <a:ln>
            <a:solidFill>
              <a:srgbClr val="FFFF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7" name="Straight Connector 16">
            <a:extLst>
              <a:ext uri="{FF2B5EF4-FFF2-40B4-BE49-F238E27FC236}">
                <a16:creationId xmlns:a16="http://schemas.microsoft.com/office/drawing/2014/main" id="{7C1A9DB5-5847-4E6B-A01D-30A9185EFC91}"/>
              </a:ext>
            </a:extLst>
          </p:cNvPr>
          <p:cNvCxnSpPr>
            <a:cxnSpLocks/>
          </p:cNvCxnSpPr>
          <p:nvPr/>
        </p:nvCxnSpPr>
        <p:spPr bwMode="auto">
          <a:xfrm>
            <a:off x="6816080" y="4005064"/>
            <a:ext cx="0" cy="974643"/>
          </a:xfrm>
          <a:prstGeom prst="line">
            <a:avLst/>
          </a:prstGeom>
          <a:ln>
            <a:solidFill>
              <a:srgbClr val="FFFF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1" name="Straight Connector 20">
            <a:extLst>
              <a:ext uri="{FF2B5EF4-FFF2-40B4-BE49-F238E27FC236}">
                <a16:creationId xmlns:a16="http://schemas.microsoft.com/office/drawing/2014/main" id="{1DE3FD14-C7FC-4ACF-B8C9-06243D396AEC}"/>
              </a:ext>
            </a:extLst>
          </p:cNvPr>
          <p:cNvCxnSpPr>
            <a:cxnSpLocks/>
          </p:cNvCxnSpPr>
          <p:nvPr/>
        </p:nvCxnSpPr>
        <p:spPr bwMode="auto">
          <a:xfrm flipH="1" flipV="1">
            <a:off x="2855640" y="4941168"/>
            <a:ext cx="3960440" cy="38539"/>
          </a:xfrm>
          <a:prstGeom prst="line">
            <a:avLst/>
          </a:prstGeom>
          <a:ln>
            <a:solidFill>
              <a:srgbClr val="FFFF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4" name="Straight Connector 23">
            <a:extLst>
              <a:ext uri="{FF2B5EF4-FFF2-40B4-BE49-F238E27FC236}">
                <a16:creationId xmlns:a16="http://schemas.microsoft.com/office/drawing/2014/main" id="{E89E217C-074D-47DF-A653-046D7E728394}"/>
              </a:ext>
            </a:extLst>
          </p:cNvPr>
          <p:cNvCxnSpPr/>
          <p:nvPr/>
        </p:nvCxnSpPr>
        <p:spPr bwMode="auto">
          <a:xfrm>
            <a:off x="4871864" y="1052736"/>
            <a:ext cx="0" cy="1944216"/>
          </a:xfrm>
          <a:prstGeom prst="line">
            <a:avLst/>
          </a:prstGeom>
          <a:ln>
            <a:solidFill>
              <a:srgbClr val="FFFF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6" name="Straight Connector 25">
            <a:extLst>
              <a:ext uri="{FF2B5EF4-FFF2-40B4-BE49-F238E27FC236}">
                <a16:creationId xmlns:a16="http://schemas.microsoft.com/office/drawing/2014/main" id="{C1BA375F-F136-4095-9A50-6F16DD290B41}"/>
              </a:ext>
            </a:extLst>
          </p:cNvPr>
          <p:cNvCxnSpPr/>
          <p:nvPr/>
        </p:nvCxnSpPr>
        <p:spPr bwMode="auto">
          <a:xfrm flipH="1">
            <a:off x="2855640" y="2996952"/>
            <a:ext cx="2016224" cy="0"/>
          </a:xfrm>
          <a:prstGeom prst="line">
            <a:avLst/>
          </a:prstGeom>
          <a:ln>
            <a:solidFill>
              <a:srgbClr val="FFFF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0" name="Straight Connector 29">
            <a:extLst>
              <a:ext uri="{FF2B5EF4-FFF2-40B4-BE49-F238E27FC236}">
                <a16:creationId xmlns:a16="http://schemas.microsoft.com/office/drawing/2014/main" id="{DE4AAF32-1D9B-48D3-9493-BB9CE98FE8BE}"/>
              </a:ext>
            </a:extLst>
          </p:cNvPr>
          <p:cNvCxnSpPr/>
          <p:nvPr/>
        </p:nvCxnSpPr>
        <p:spPr bwMode="auto">
          <a:xfrm>
            <a:off x="2855640" y="2996952"/>
            <a:ext cx="0" cy="1944216"/>
          </a:xfrm>
          <a:prstGeom prst="line">
            <a:avLst/>
          </a:prstGeom>
          <a:ln>
            <a:solidFill>
              <a:srgbClr val="FFFF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4" name="Straight Connector 33">
            <a:extLst>
              <a:ext uri="{FF2B5EF4-FFF2-40B4-BE49-F238E27FC236}">
                <a16:creationId xmlns:a16="http://schemas.microsoft.com/office/drawing/2014/main" id="{6A0E3304-FB6D-495F-8BAF-79A8898EA6B0}"/>
              </a:ext>
            </a:extLst>
          </p:cNvPr>
          <p:cNvCxnSpPr>
            <a:cxnSpLocks/>
          </p:cNvCxnSpPr>
          <p:nvPr/>
        </p:nvCxnSpPr>
        <p:spPr bwMode="auto">
          <a:xfrm>
            <a:off x="1127448" y="4437112"/>
            <a:ext cx="1728192" cy="0"/>
          </a:xfrm>
          <a:prstGeom prst="line">
            <a:avLst/>
          </a:prstGeom>
          <a:ln>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6BC9322B-264B-4C4D-AFE2-A0AB61E173FE}"/>
              </a:ext>
            </a:extLst>
          </p:cNvPr>
          <p:cNvCxnSpPr/>
          <p:nvPr/>
        </p:nvCxnSpPr>
        <p:spPr bwMode="auto">
          <a:xfrm flipH="1">
            <a:off x="1570348" y="4437112"/>
            <a:ext cx="1285292" cy="0"/>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TextBox 57">
            <a:extLst>
              <a:ext uri="{FF2B5EF4-FFF2-40B4-BE49-F238E27FC236}">
                <a16:creationId xmlns:a16="http://schemas.microsoft.com/office/drawing/2014/main" id="{CF07DFFB-B4A4-48F5-A203-BEABB7DEEA44}"/>
              </a:ext>
            </a:extLst>
          </p:cNvPr>
          <p:cNvSpPr txBox="1"/>
          <p:nvPr/>
        </p:nvSpPr>
        <p:spPr>
          <a:xfrm>
            <a:off x="4896404" y="5489817"/>
            <a:ext cx="2664295" cy="707886"/>
          </a:xfrm>
          <a:prstGeom prst="rect">
            <a:avLst/>
          </a:prstGeom>
          <a:noFill/>
        </p:spPr>
        <p:txBody>
          <a:bodyPr wrap="square" rtlCol="0">
            <a:spAutoFit/>
          </a:bodyPr>
          <a:lstStyle/>
          <a:p>
            <a:pPr algn="ctr"/>
            <a:r>
              <a:rPr lang="en-US" sz="2000" b="1" dirty="0">
                <a:solidFill>
                  <a:srgbClr val="FFFF00"/>
                </a:solidFill>
                <a:latin typeface="Arial" panose="020B0604020202020204" pitchFamily="34" charset="0"/>
                <a:cs typeface="Arial" panose="020B0604020202020204" pitchFamily="34" charset="0"/>
              </a:rPr>
              <a:t>PROJECT SITE</a:t>
            </a:r>
          </a:p>
          <a:p>
            <a:pPr algn="ctr"/>
            <a:r>
              <a:rPr lang="en-US" sz="2000" b="1" dirty="0">
                <a:solidFill>
                  <a:srgbClr val="FFFF00"/>
                </a:solidFill>
                <a:latin typeface="Arial" panose="020B0604020202020204" pitchFamily="34" charset="0"/>
                <a:cs typeface="Arial" panose="020B0604020202020204" pitchFamily="34" charset="0"/>
              </a:rPr>
              <a:t>Scarlet Solar (P)</a:t>
            </a:r>
          </a:p>
        </p:txBody>
      </p:sp>
      <p:sp>
        <p:nvSpPr>
          <p:cNvPr id="59" name="Arrow: Up 58">
            <a:extLst>
              <a:ext uri="{FF2B5EF4-FFF2-40B4-BE49-F238E27FC236}">
                <a16:creationId xmlns:a16="http://schemas.microsoft.com/office/drawing/2014/main" id="{1F2435FF-043D-499A-B3DB-3647874E8E37}"/>
              </a:ext>
            </a:extLst>
          </p:cNvPr>
          <p:cNvSpPr/>
          <p:nvPr/>
        </p:nvSpPr>
        <p:spPr bwMode="auto">
          <a:xfrm>
            <a:off x="5997700" y="4979707"/>
            <a:ext cx="484632" cy="465510"/>
          </a:xfrm>
          <a:prstGeom prst="up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rgbClr val="FFFF00"/>
              </a:solidFill>
              <a:effectLst/>
              <a:latin typeface="Arial Rounded MT Bold" pitchFamily="34" charset="0"/>
            </a:endParaRPr>
          </a:p>
        </p:txBody>
      </p:sp>
      <p:cxnSp>
        <p:nvCxnSpPr>
          <p:cNvPr id="63" name="Straight Connector 62">
            <a:extLst>
              <a:ext uri="{FF2B5EF4-FFF2-40B4-BE49-F238E27FC236}">
                <a16:creationId xmlns:a16="http://schemas.microsoft.com/office/drawing/2014/main" id="{DB70446A-4585-4E02-98A5-D806F2489F24}"/>
              </a:ext>
            </a:extLst>
          </p:cNvPr>
          <p:cNvCxnSpPr>
            <a:cxnSpLocks/>
          </p:cNvCxnSpPr>
          <p:nvPr/>
        </p:nvCxnSpPr>
        <p:spPr bwMode="auto">
          <a:xfrm>
            <a:off x="1127448" y="4437112"/>
            <a:ext cx="0" cy="216024"/>
          </a:xfrm>
          <a:prstGeom prst="line">
            <a:avLst/>
          </a:prstGeom>
          <a:ln>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7F305318-9212-4BC5-8914-797667C88C02}"/>
              </a:ext>
            </a:extLst>
          </p:cNvPr>
          <p:cNvCxnSpPr/>
          <p:nvPr/>
        </p:nvCxnSpPr>
        <p:spPr bwMode="auto">
          <a:xfrm>
            <a:off x="1127448" y="4653136"/>
            <a:ext cx="216024" cy="0"/>
          </a:xfrm>
          <a:prstGeom prst="line">
            <a:avLst/>
          </a:prstGeom>
          <a:ln>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CA87C3A2-83D7-493B-9D28-89501D74B767}"/>
              </a:ext>
            </a:extLst>
          </p:cNvPr>
          <p:cNvCxnSpPr/>
          <p:nvPr/>
        </p:nvCxnSpPr>
        <p:spPr bwMode="auto">
          <a:xfrm flipV="1">
            <a:off x="1343472" y="4437112"/>
            <a:ext cx="0" cy="216024"/>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Connector 73">
            <a:extLst>
              <a:ext uri="{FF2B5EF4-FFF2-40B4-BE49-F238E27FC236}">
                <a16:creationId xmlns:a16="http://schemas.microsoft.com/office/drawing/2014/main" id="{0EB19EFB-E972-4848-85BC-22C0E89E6D2D}"/>
              </a:ext>
            </a:extLst>
          </p:cNvPr>
          <p:cNvCxnSpPr/>
          <p:nvPr/>
        </p:nvCxnSpPr>
        <p:spPr bwMode="auto">
          <a:xfrm>
            <a:off x="1343472" y="4509120"/>
            <a:ext cx="1512167" cy="0"/>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TextBox 75">
            <a:extLst>
              <a:ext uri="{FF2B5EF4-FFF2-40B4-BE49-F238E27FC236}">
                <a16:creationId xmlns:a16="http://schemas.microsoft.com/office/drawing/2014/main" id="{812D4256-DBAF-442C-8925-A0259E67339F}"/>
              </a:ext>
            </a:extLst>
          </p:cNvPr>
          <p:cNvSpPr txBox="1"/>
          <p:nvPr/>
        </p:nvSpPr>
        <p:spPr>
          <a:xfrm>
            <a:off x="886273" y="3212977"/>
            <a:ext cx="1609322" cy="523220"/>
          </a:xfrm>
          <a:prstGeom prst="rect">
            <a:avLst/>
          </a:prstGeom>
          <a:noFill/>
        </p:spPr>
        <p:txBody>
          <a:bodyPr wrap="square" rtlCol="0">
            <a:spAutoFit/>
          </a:bodyPr>
          <a:lstStyle/>
          <a:p>
            <a:r>
              <a:rPr lang="en-US" sz="1400" b="1" dirty="0">
                <a:solidFill>
                  <a:srgbClr val="FF0000"/>
                </a:solidFill>
                <a:latin typeface="Arial" panose="020B0604020202020204" pitchFamily="34" charset="0"/>
                <a:cs typeface="Arial" panose="020B0604020202020204" pitchFamily="34" charset="0"/>
              </a:rPr>
              <a:t>PG&amp;E Switching Station (E)</a:t>
            </a:r>
          </a:p>
        </p:txBody>
      </p:sp>
      <p:cxnSp>
        <p:nvCxnSpPr>
          <p:cNvPr id="78" name="Straight Arrow Connector 77">
            <a:extLst>
              <a:ext uri="{FF2B5EF4-FFF2-40B4-BE49-F238E27FC236}">
                <a16:creationId xmlns:a16="http://schemas.microsoft.com/office/drawing/2014/main" id="{4C8EB8DB-D4D4-4340-A113-9856484E8696}"/>
              </a:ext>
            </a:extLst>
          </p:cNvPr>
          <p:cNvCxnSpPr>
            <a:cxnSpLocks/>
          </p:cNvCxnSpPr>
          <p:nvPr/>
        </p:nvCxnSpPr>
        <p:spPr bwMode="auto">
          <a:xfrm>
            <a:off x="1271464" y="3736197"/>
            <a:ext cx="0" cy="628907"/>
          </a:xfrm>
          <a:prstGeom prst="straightConnector1">
            <a:avLst/>
          </a:prstGeom>
          <a:ln>
            <a:solidFill>
              <a:srgbClr val="FF0000"/>
            </a:solidFill>
            <a:headEnd type="none" w="med" len="med"/>
            <a:tailEnd type="triangle"/>
          </a:ln>
        </p:spPr>
        <p:style>
          <a:lnRef idx="2">
            <a:schemeClr val="dk1"/>
          </a:lnRef>
          <a:fillRef idx="0">
            <a:schemeClr val="dk1"/>
          </a:fillRef>
          <a:effectRef idx="1">
            <a:schemeClr val="dk1"/>
          </a:effectRef>
          <a:fontRef idx="minor">
            <a:schemeClr val="tx1"/>
          </a:fontRef>
        </p:style>
      </p:cxnSp>
      <p:sp>
        <p:nvSpPr>
          <p:cNvPr id="80" name="TextBox 79">
            <a:extLst>
              <a:ext uri="{FF2B5EF4-FFF2-40B4-BE49-F238E27FC236}">
                <a16:creationId xmlns:a16="http://schemas.microsoft.com/office/drawing/2014/main" id="{76EF84AC-7EE4-445C-9FE1-AD45BCFB4941}"/>
              </a:ext>
            </a:extLst>
          </p:cNvPr>
          <p:cNvSpPr txBox="1"/>
          <p:nvPr/>
        </p:nvSpPr>
        <p:spPr>
          <a:xfrm>
            <a:off x="6816080" y="2771346"/>
            <a:ext cx="1593895" cy="261610"/>
          </a:xfrm>
          <a:prstGeom prst="rect">
            <a:avLst/>
          </a:prstGeom>
          <a:noFill/>
        </p:spPr>
        <p:txBody>
          <a:bodyPr wrap="square" rtlCol="0">
            <a:spAutoFit/>
          </a:bodyPr>
          <a:lstStyle/>
          <a:p>
            <a:r>
              <a:rPr lang="en-US" sz="1100" b="1" dirty="0">
                <a:latin typeface="Arial" panose="020B0604020202020204" pitchFamily="34" charset="0"/>
                <a:cs typeface="Arial" panose="020B0604020202020204" pitchFamily="34" charset="0"/>
              </a:rPr>
              <a:t>MANNING AVENUE</a:t>
            </a:r>
          </a:p>
        </p:txBody>
      </p:sp>
      <p:sp>
        <p:nvSpPr>
          <p:cNvPr id="81" name="TextBox 80">
            <a:extLst>
              <a:ext uri="{FF2B5EF4-FFF2-40B4-BE49-F238E27FC236}">
                <a16:creationId xmlns:a16="http://schemas.microsoft.com/office/drawing/2014/main" id="{08CCB32D-059D-49B6-A99C-B574A17FBDEE}"/>
              </a:ext>
            </a:extLst>
          </p:cNvPr>
          <p:cNvSpPr txBox="1"/>
          <p:nvPr/>
        </p:nvSpPr>
        <p:spPr>
          <a:xfrm rot="16200000">
            <a:off x="1570348" y="2492896"/>
            <a:ext cx="2221395" cy="261610"/>
          </a:xfrm>
          <a:prstGeom prst="rect">
            <a:avLst/>
          </a:prstGeom>
          <a:noFill/>
        </p:spPr>
        <p:txBody>
          <a:bodyPr wrap="square" rtlCol="0">
            <a:spAutoFit/>
          </a:bodyPr>
          <a:lstStyle/>
          <a:p>
            <a:r>
              <a:rPr lang="en-US" sz="1100" b="1" dirty="0">
                <a:latin typeface="Arial" panose="020B0604020202020204" pitchFamily="34" charset="0"/>
                <a:cs typeface="Arial" panose="020B0604020202020204" pitchFamily="34" charset="0"/>
              </a:rPr>
              <a:t>DERRICK AVE (ROUTE 33)</a:t>
            </a:r>
          </a:p>
        </p:txBody>
      </p:sp>
      <p:sp>
        <p:nvSpPr>
          <p:cNvPr id="82" name="TextBox 81">
            <a:extLst>
              <a:ext uri="{FF2B5EF4-FFF2-40B4-BE49-F238E27FC236}">
                <a16:creationId xmlns:a16="http://schemas.microsoft.com/office/drawing/2014/main" id="{38E6EC44-3FB0-441E-8A87-931B800DCC84}"/>
              </a:ext>
            </a:extLst>
          </p:cNvPr>
          <p:cNvSpPr txBox="1"/>
          <p:nvPr/>
        </p:nvSpPr>
        <p:spPr>
          <a:xfrm>
            <a:off x="7176120" y="776319"/>
            <a:ext cx="1584176" cy="261610"/>
          </a:xfrm>
          <a:prstGeom prst="rect">
            <a:avLst/>
          </a:prstGeom>
          <a:noFill/>
        </p:spPr>
        <p:txBody>
          <a:bodyPr wrap="square" rtlCol="0">
            <a:spAutoFit/>
          </a:bodyPr>
          <a:lstStyle/>
          <a:p>
            <a:r>
              <a:rPr lang="en-US" sz="1100" b="1" dirty="0">
                <a:latin typeface="Arial" panose="020B0604020202020204" pitchFamily="34" charset="0"/>
                <a:cs typeface="Arial" panose="020B0604020202020204" pitchFamily="34" charset="0"/>
              </a:rPr>
              <a:t>W. SOUTH AVENUE</a:t>
            </a:r>
          </a:p>
        </p:txBody>
      </p:sp>
      <p:sp>
        <p:nvSpPr>
          <p:cNvPr id="83" name="TextBox 82">
            <a:extLst>
              <a:ext uri="{FF2B5EF4-FFF2-40B4-BE49-F238E27FC236}">
                <a16:creationId xmlns:a16="http://schemas.microsoft.com/office/drawing/2014/main" id="{F5DB7A32-9DE4-4DC9-B91A-B68055ADA31B}"/>
              </a:ext>
            </a:extLst>
          </p:cNvPr>
          <p:cNvSpPr txBox="1"/>
          <p:nvPr/>
        </p:nvSpPr>
        <p:spPr>
          <a:xfrm rot="16200000">
            <a:off x="10137953" y="3082171"/>
            <a:ext cx="1782819" cy="261610"/>
          </a:xfrm>
          <a:prstGeom prst="rect">
            <a:avLst/>
          </a:prstGeom>
          <a:noFill/>
        </p:spPr>
        <p:txBody>
          <a:bodyPr wrap="square" rtlCol="0">
            <a:spAutoFit/>
          </a:bodyPr>
          <a:lstStyle/>
          <a:p>
            <a:r>
              <a:rPr lang="en-US" sz="1100" b="1" dirty="0">
                <a:latin typeface="Arial" panose="020B0604020202020204" pitchFamily="34" charset="0"/>
                <a:cs typeface="Arial" panose="020B0604020202020204" pitchFamily="34" charset="0"/>
              </a:rPr>
              <a:t>SAN MATEO AVENUE</a:t>
            </a:r>
          </a:p>
        </p:txBody>
      </p:sp>
      <p:sp>
        <p:nvSpPr>
          <p:cNvPr id="84" name="TextBox 83">
            <a:extLst>
              <a:ext uri="{FF2B5EF4-FFF2-40B4-BE49-F238E27FC236}">
                <a16:creationId xmlns:a16="http://schemas.microsoft.com/office/drawing/2014/main" id="{E9E9DC1C-4FC8-4983-8B8A-9C79C4BBCB90}"/>
              </a:ext>
            </a:extLst>
          </p:cNvPr>
          <p:cNvSpPr txBox="1"/>
          <p:nvPr/>
        </p:nvSpPr>
        <p:spPr>
          <a:xfrm>
            <a:off x="4260261" y="4935187"/>
            <a:ext cx="1800200" cy="261610"/>
          </a:xfrm>
          <a:prstGeom prst="rect">
            <a:avLst/>
          </a:prstGeom>
          <a:noFill/>
        </p:spPr>
        <p:txBody>
          <a:bodyPr wrap="square" rtlCol="0">
            <a:spAutoFit/>
          </a:bodyPr>
          <a:lstStyle/>
          <a:p>
            <a:r>
              <a:rPr lang="en-US" sz="1100" b="1" dirty="0">
                <a:latin typeface="Arial" panose="020B0604020202020204" pitchFamily="34" charset="0"/>
                <a:cs typeface="Arial" panose="020B0604020202020204" pitchFamily="34" charset="0"/>
              </a:rPr>
              <a:t>DINUBA AVENUE</a:t>
            </a:r>
          </a:p>
        </p:txBody>
      </p:sp>
      <p:sp>
        <p:nvSpPr>
          <p:cNvPr id="85" name="TextBox 84">
            <a:extLst>
              <a:ext uri="{FF2B5EF4-FFF2-40B4-BE49-F238E27FC236}">
                <a16:creationId xmlns:a16="http://schemas.microsoft.com/office/drawing/2014/main" id="{C4425D52-3EEC-47F1-8163-FFD1723DEE81}"/>
              </a:ext>
            </a:extLst>
          </p:cNvPr>
          <p:cNvSpPr txBox="1"/>
          <p:nvPr/>
        </p:nvSpPr>
        <p:spPr>
          <a:xfrm rot="16200000">
            <a:off x="3847454" y="1824993"/>
            <a:ext cx="1835739" cy="261610"/>
          </a:xfrm>
          <a:prstGeom prst="rect">
            <a:avLst/>
          </a:prstGeom>
          <a:noFill/>
        </p:spPr>
        <p:txBody>
          <a:bodyPr wrap="square" rtlCol="0">
            <a:spAutoFit/>
          </a:bodyPr>
          <a:lstStyle/>
          <a:p>
            <a:r>
              <a:rPr lang="en-US" sz="1100" b="1" dirty="0">
                <a:latin typeface="Arial" panose="020B0604020202020204" pitchFamily="34" charset="0"/>
                <a:cs typeface="Arial" panose="020B0604020202020204" pitchFamily="34" charset="0"/>
              </a:rPr>
              <a:t>MONTEREY AVENUE</a:t>
            </a:r>
          </a:p>
        </p:txBody>
      </p:sp>
      <p:sp>
        <p:nvSpPr>
          <p:cNvPr id="86" name="TextBox 85">
            <a:extLst>
              <a:ext uri="{FF2B5EF4-FFF2-40B4-BE49-F238E27FC236}">
                <a16:creationId xmlns:a16="http://schemas.microsoft.com/office/drawing/2014/main" id="{D2BF308C-0FA6-4AE2-988A-3780AE7B6862}"/>
              </a:ext>
            </a:extLst>
          </p:cNvPr>
          <p:cNvSpPr txBox="1"/>
          <p:nvPr/>
        </p:nvSpPr>
        <p:spPr>
          <a:xfrm rot="16200000">
            <a:off x="-168364" y="3269885"/>
            <a:ext cx="1687216" cy="246221"/>
          </a:xfrm>
          <a:prstGeom prst="rect">
            <a:avLst/>
          </a:prstGeom>
          <a:noFill/>
        </p:spPr>
        <p:txBody>
          <a:bodyPr wrap="square" rtlCol="0">
            <a:spAutoFit/>
          </a:bodyPr>
          <a:lstStyle/>
          <a:p>
            <a:r>
              <a:rPr lang="en-US" dirty="0"/>
              <a:t>S. OHIO AVENUE</a:t>
            </a:r>
          </a:p>
        </p:txBody>
      </p:sp>
      <p:cxnSp>
        <p:nvCxnSpPr>
          <p:cNvPr id="88" name="Straight Connector 87">
            <a:extLst>
              <a:ext uri="{FF2B5EF4-FFF2-40B4-BE49-F238E27FC236}">
                <a16:creationId xmlns:a16="http://schemas.microsoft.com/office/drawing/2014/main" id="{9AAD57FA-A297-4B21-9901-C037372F6F1F}"/>
              </a:ext>
            </a:extLst>
          </p:cNvPr>
          <p:cNvCxnSpPr/>
          <p:nvPr/>
        </p:nvCxnSpPr>
        <p:spPr bwMode="auto">
          <a:xfrm>
            <a:off x="8832304" y="3032956"/>
            <a:ext cx="1080120" cy="0"/>
          </a:xfrm>
          <a:prstGeom prst="line">
            <a:avLst/>
          </a:prstGeom>
          <a:ln>
            <a:solidFill>
              <a:srgbClr val="FFFF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92" name="Straight Connector 91">
            <a:extLst>
              <a:ext uri="{FF2B5EF4-FFF2-40B4-BE49-F238E27FC236}">
                <a16:creationId xmlns:a16="http://schemas.microsoft.com/office/drawing/2014/main" id="{D81B21F4-1EF9-49A5-B6A9-3D53DB73723D}"/>
              </a:ext>
            </a:extLst>
          </p:cNvPr>
          <p:cNvCxnSpPr/>
          <p:nvPr/>
        </p:nvCxnSpPr>
        <p:spPr bwMode="auto">
          <a:xfrm>
            <a:off x="9912424" y="3032956"/>
            <a:ext cx="0" cy="540060"/>
          </a:xfrm>
          <a:prstGeom prst="line">
            <a:avLst/>
          </a:prstGeom>
          <a:ln>
            <a:solidFill>
              <a:srgbClr val="FFFF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98" name="Straight Connector 97">
            <a:extLst>
              <a:ext uri="{FF2B5EF4-FFF2-40B4-BE49-F238E27FC236}">
                <a16:creationId xmlns:a16="http://schemas.microsoft.com/office/drawing/2014/main" id="{3132BFF0-65B7-4BB3-8F2D-1D3FAF5CA726}"/>
              </a:ext>
            </a:extLst>
          </p:cNvPr>
          <p:cNvCxnSpPr/>
          <p:nvPr/>
        </p:nvCxnSpPr>
        <p:spPr bwMode="auto">
          <a:xfrm>
            <a:off x="8832304" y="3032956"/>
            <a:ext cx="0" cy="540060"/>
          </a:xfrm>
          <a:prstGeom prst="line">
            <a:avLst/>
          </a:prstGeom>
          <a:ln>
            <a:solidFill>
              <a:srgbClr val="FFFF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00" name="Straight Connector 99">
            <a:extLst>
              <a:ext uri="{FF2B5EF4-FFF2-40B4-BE49-F238E27FC236}">
                <a16:creationId xmlns:a16="http://schemas.microsoft.com/office/drawing/2014/main" id="{6198656A-2C2C-4C6E-B7C3-B4F109B821F2}"/>
              </a:ext>
            </a:extLst>
          </p:cNvPr>
          <p:cNvCxnSpPr/>
          <p:nvPr/>
        </p:nvCxnSpPr>
        <p:spPr bwMode="auto">
          <a:xfrm>
            <a:off x="8832304" y="3573016"/>
            <a:ext cx="1080120" cy="0"/>
          </a:xfrm>
          <a:prstGeom prst="line">
            <a:avLst/>
          </a:prstGeom>
          <a:ln>
            <a:solidFill>
              <a:srgbClr val="FFFF00"/>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02" name="TextBox 101">
            <a:extLst>
              <a:ext uri="{FF2B5EF4-FFF2-40B4-BE49-F238E27FC236}">
                <a16:creationId xmlns:a16="http://schemas.microsoft.com/office/drawing/2014/main" id="{EB043942-8DC8-4F06-9990-4F7C914CF90B}"/>
              </a:ext>
            </a:extLst>
          </p:cNvPr>
          <p:cNvSpPr txBox="1"/>
          <p:nvPr/>
        </p:nvSpPr>
        <p:spPr>
          <a:xfrm>
            <a:off x="8882334" y="3212976"/>
            <a:ext cx="1030090" cy="246221"/>
          </a:xfrm>
          <a:prstGeom prst="rect">
            <a:avLst/>
          </a:prstGeom>
          <a:noFill/>
        </p:spPr>
        <p:txBody>
          <a:bodyPr wrap="square" rtlCol="0">
            <a:spAutoFit/>
          </a:bodyPr>
          <a:lstStyle/>
          <a:p>
            <a:r>
              <a:rPr lang="en-US" dirty="0">
                <a:solidFill>
                  <a:srgbClr val="FFFF00"/>
                </a:solidFill>
                <a:latin typeface="Arial" panose="020B0604020202020204" pitchFamily="34" charset="0"/>
                <a:cs typeface="Arial" panose="020B0604020202020204" pitchFamily="34" charset="0"/>
              </a:rPr>
              <a:t>NOT A PART</a:t>
            </a:r>
          </a:p>
        </p:txBody>
      </p:sp>
      <p:sp>
        <p:nvSpPr>
          <p:cNvPr id="2" name="TextBox 1">
            <a:extLst>
              <a:ext uri="{FF2B5EF4-FFF2-40B4-BE49-F238E27FC236}">
                <a16:creationId xmlns:a16="http://schemas.microsoft.com/office/drawing/2014/main" id="{9661614D-8C89-447C-A372-45A987EB03BA}"/>
              </a:ext>
            </a:extLst>
          </p:cNvPr>
          <p:cNvSpPr txBox="1"/>
          <p:nvPr/>
        </p:nvSpPr>
        <p:spPr>
          <a:xfrm>
            <a:off x="2063551" y="5597539"/>
            <a:ext cx="1872197" cy="246221"/>
          </a:xfrm>
          <a:prstGeom prst="rect">
            <a:avLst/>
          </a:prstGeom>
          <a:noFill/>
        </p:spPr>
        <p:txBody>
          <a:bodyPr wrap="square" rtlCol="0">
            <a:spAutoFit/>
          </a:bodyPr>
          <a:lstStyle/>
          <a:p>
            <a:r>
              <a:rPr lang="en-US" b="1" dirty="0">
                <a:solidFill>
                  <a:srgbClr val="000082"/>
                </a:solidFill>
              </a:rPr>
              <a:t>GREAT VALLEY SOLAR (E)</a:t>
            </a:r>
          </a:p>
        </p:txBody>
      </p:sp>
      <p:sp>
        <p:nvSpPr>
          <p:cNvPr id="6" name="TextBox 5">
            <a:extLst>
              <a:ext uri="{FF2B5EF4-FFF2-40B4-BE49-F238E27FC236}">
                <a16:creationId xmlns:a16="http://schemas.microsoft.com/office/drawing/2014/main" id="{9C4CC1FE-6D04-40FC-A267-21E176B073EE}"/>
              </a:ext>
            </a:extLst>
          </p:cNvPr>
          <p:cNvSpPr txBox="1"/>
          <p:nvPr/>
        </p:nvSpPr>
        <p:spPr>
          <a:xfrm>
            <a:off x="1343472" y="4786288"/>
            <a:ext cx="1368145" cy="261610"/>
          </a:xfrm>
          <a:prstGeom prst="rect">
            <a:avLst/>
          </a:prstGeom>
          <a:noFill/>
        </p:spPr>
        <p:txBody>
          <a:bodyPr wrap="square" rtlCol="0">
            <a:spAutoFit/>
          </a:bodyPr>
          <a:lstStyle/>
          <a:p>
            <a:r>
              <a:rPr lang="en-US" sz="1100" b="1" dirty="0">
                <a:solidFill>
                  <a:srgbClr val="FFFF00"/>
                </a:solidFill>
                <a:latin typeface="Arial" panose="020B0604020202020204" pitchFamily="34" charset="0"/>
                <a:cs typeface="Arial" panose="020B0604020202020204" pitchFamily="34" charset="0"/>
              </a:rPr>
              <a:t>GEN-TIE LINE (P)</a:t>
            </a:r>
          </a:p>
        </p:txBody>
      </p:sp>
      <p:sp>
        <p:nvSpPr>
          <p:cNvPr id="7" name="Arrow: Up 6">
            <a:extLst>
              <a:ext uri="{FF2B5EF4-FFF2-40B4-BE49-F238E27FC236}">
                <a16:creationId xmlns:a16="http://schemas.microsoft.com/office/drawing/2014/main" id="{5930F842-39B3-4E50-9938-7BA2DA2BC877}"/>
              </a:ext>
            </a:extLst>
          </p:cNvPr>
          <p:cNvSpPr/>
          <p:nvPr/>
        </p:nvSpPr>
        <p:spPr bwMode="auto">
          <a:xfrm>
            <a:off x="1825499" y="4550772"/>
            <a:ext cx="332090" cy="216025"/>
          </a:xfrm>
          <a:prstGeom prst="up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Rounded MT Bold" pitchFamily="34" charset="0"/>
            </a:endParaRPr>
          </a:p>
        </p:txBody>
      </p:sp>
    </p:spTree>
    <p:extLst>
      <p:ext uri="{BB962C8B-B14F-4D97-AF65-F5344CB8AC3E}">
        <p14:creationId xmlns:p14="http://schemas.microsoft.com/office/powerpoint/2010/main" val="3437402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36C7C1-9152-47B5-9C62-E3D9E050B7D7}"/>
              </a:ext>
            </a:extLst>
          </p:cNvPr>
          <p:cNvPicPr>
            <a:picLocks noChangeAspect="1"/>
          </p:cNvPicPr>
          <p:nvPr/>
        </p:nvPicPr>
        <p:blipFill>
          <a:blip r:embed="rId2"/>
          <a:stretch>
            <a:fillRect/>
          </a:stretch>
        </p:blipFill>
        <p:spPr>
          <a:xfrm>
            <a:off x="1591235" y="0"/>
            <a:ext cx="9009529" cy="6858000"/>
          </a:xfrm>
          <a:prstGeom prst="rect">
            <a:avLst/>
          </a:prstGeom>
        </p:spPr>
      </p:pic>
    </p:spTree>
    <p:extLst>
      <p:ext uri="{BB962C8B-B14F-4D97-AF65-F5344CB8AC3E}">
        <p14:creationId xmlns:p14="http://schemas.microsoft.com/office/powerpoint/2010/main" val="987286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C70A03-E523-4E10-B4A6-2E3A1FA6FBEE}"/>
              </a:ext>
            </a:extLst>
          </p:cNvPr>
          <p:cNvPicPr>
            <a:picLocks noChangeAspect="1"/>
          </p:cNvPicPr>
          <p:nvPr/>
        </p:nvPicPr>
        <p:blipFill>
          <a:blip r:embed="rId2"/>
          <a:stretch>
            <a:fillRect/>
          </a:stretch>
        </p:blipFill>
        <p:spPr>
          <a:xfrm>
            <a:off x="1244630" y="0"/>
            <a:ext cx="9702740" cy="6858000"/>
          </a:xfrm>
          <a:prstGeom prst="rect">
            <a:avLst/>
          </a:prstGeom>
        </p:spPr>
      </p:pic>
    </p:spTree>
    <p:extLst>
      <p:ext uri="{BB962C8B-B14F-4D97-AF65-F5344CB8AC3E}">
        <p14:creationId xmlns:p14="http://schemas.microsoft.com/office/powerpoint/2010/main" val="2388348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8902E4-C40C-4723-98FC-46956D1D6A80}"/>
              </a:ext>
            </a:extLst>
          </p:cNvPr>
          <p:cNvSpPr/>
          <p:nvPr/>
        </p:nvSpPr>
        <p:spPr>
          <a:xfrm>
            <a:off x="923279" y="816746"/>
            <a:ext cx="10036590" cy="5940088"/>
          </a:xfrm>
          <a:prstGeom prst="rect">
            <a:avLst/>
          </a:prstGeom>
        </p:spPr>
        <p:txBody>
          <a:bodyPr wrap="square">
            <a:spAutoFit/>
          </a:bodyPr>
          <a:lstStyle/>
          <a:p>
            <a:pPr>
              <a:defRPr/>
            </a:pPr>
            <a:r>
              <a:rPr lang="en-US" b="1" i="1" dirty="0">
                <a:latin typeface="Calibri" panose="020F0502020204030204" pitchFamily="34" charset="0"/>
              </a:rPr>
              <a:t> </a:t>
            </a:r>
            <a:endParaRPr lang="en-US" dirty="0">
              <a:latin typeface="Calibri" panose="020F0502020204030204" pitchFamily="34" charset="0"/>
            </a:endParaRPr>
          </a:p>
          <a:p>
            <a:pPr marL="342900" indent="-342900">
              <a:buFont typeface="+mj-lt"/>
              <a:buAutoNum type="arabicPeriod"/>
              <a:defRPr/>
            </a:pPr>
            <a:r>
              <a:rPr lang="en-US" sz="2000" b="1" i="1" dirty="0">
                <a:latin typeface="Calibri" panose="020F0502020204030204" pitchFamily="34" charset="0"/>
              </a:rPr>
              <a:t>That the site of the proposed use is adequate in size and shape to accommodate said use and all yards, spaces, walls, and fences, parking, loading, landscaping, and other features required by this Division, to adjust said use with land and uses in the neighborhood;</a:t>
            </a:r>
          </a:p>
          <a:p>
            <a:pPr marL="342900" indent="-342900">
              <a:buFont typeface="+mj-lt"/>
              <a:buAutoNum type="arabicPeriod"/>
              <a:defRPr/>
            </a:pPr>
            <a:endParaRPr lang="en-US" sz="2000" b="1" i="1" dirty="0">
              <a:latin typeface="Calibri" panose="020F0502020204030204" pitchFamily="34" charset="0"/>
            </a:endParaRPr>
          </a:p>
          <a:p>
            <a:pPr marL="342900" indent="-342900">
              <a:buFont typeface="+mj-lt"/>
              <a:buAutoNum type="arabicPeriod"/>
              <a:defRPr/>
            </a:pPr>
            <a:endParaRPr lang="en-US" sz="2000" b="1" i="1" dirty="0">
              <a:latin typeface="Calibri" panose="020F0502020204030204" pitchFamily="34" charset="0"/>
            </a:endParaRPr>
          </a:p>
          <a:p>
            <a:pPr marL="342900" indent="-342900">
              <a:buFont typeface="+mj-lt"/>
              <a:buAutoNum type="arabicPeriod"/>
              <a:defRPr/>
            </a:pPr>
            <a:r>
              <a:rPr lang="en-US" sz="2000" b="1" i="1" dirty="0">
                <a:latin typeface="Calibri" panose="020F0502020204030204" pitchFamily="34" charset="0"/>
              </a:rPr>
              <a:t>That the site for the proposed use relates to streets and highways adequate in width and pavement type to carry the quantity and kind of traffic generated by the proposed use;</a:t>
            </a:r>
          </a:p>
          <a:p>
            <a:pPr marL="342900" indent="-342900">
              <a:buFont typeface="+mj-lt"/>
              <a:buAutoNum type="arabicPeriod"/>
              <a:defRPr/>
            </a:pPr>
            <a:endParaRPr lang="en-US" sz="2000" b="1" i="1" dirty="0">
              <a:latin typeface="Calibri" panose="020F0502020204030204" pitchFamily="34" charset="0"/>
            </a:endParaRPr>
          </a:p>
          <a:p>
            <a:pPr marL="342900" indent="-342900">
              <a:buFont typeface="+mj-lt"/>
              <a:buAutoNum type="arabicPeriod"/>
              <a:defRPr/>
            </a:pPr>
            <a:endParaRPr lang="en-US" sz="2000" b="1" i="1" dirty="0">
              <a:latin typeface="Calibri" panose="020F0502020204030204" pitchFamily="34" charset="0"/>
            </a:endParaRPr>
          </a:p>
          <a:p>
            <a:pPr marL="342900" indent="-342900">
              <a:buFont typeface="+mj-lt"/>
              <a:buAutoNum type="arabicPeriod"/>
              <a:defRPr/>
            </a:pPr>
            <a:r>
              <a:rPr lang="en-US" sz="2000" b="1" i="1" dirty="0">
                <a:latin typeface="Calibri" panose="020F0502020204030204" pitchFamily="34" charset="0"/>
              </a:rPr>
              <a:t>That the proposed use will have no adverse effect on abutting property and surrounding neighborhood or the permitted use thereof; and</a:t>
            </a:r>
          </a:p>
          <a:p>
            <a:pPr marL="342900" indent="-342900">
              <a:buFont typeface="+mj-lt"/>
              <a:buAutoNum type="arabicPeriod"/>
              <a:defRPr/>
            </a:pPr>
            <a:endParaRPr lang="en-US" sz="2000" b="1" i="1" dirty="0">
              <a:latin typeface="Calibri" panose="020F0502020204030204" pitchFamily="34" charset="0"/>
            </a:endParaRPr>
          </a:p>
          <a:p>
            <a:pPr marL="342900" indent="-342900">
              <a:buFont typeface="+mj-lt"/>
              <a:buAutoNum type="arabicPeriod"/>
              <a:defRPr/>
            </a:pPr>
            <a:endParaRPr lang="en-US" sz="2000" b="1" i="1" dirty="0">
              <a:latin typeface="Calibri" panose="020F0502020204030204" pitchFamily="34" charset="0"/>
            </a:endParaRPr>
          </a:p>
          <a:p>
            <a:pPr marL="342900" indent="-342900">
              <a:buFont typeface="+mj-lt"/>
              <a:buAutoNum type="arabicPeriod"/>
              <a:defRPr/>
            </a:pPr>
            <a:r>
              <a:rPr lang="en-US" sz="2000" b="1" i="1" dirty="0">
                <a:latin typeface="Calibri" panose="020F0502020204030204" pitchFamily="34" charset="0"/>
              </a:rPr>
              <a:t>That the proposed use is consistent with the Fresno County General Plan.</a:t>
            </a:r>
          </a:p>
          <a:p>
            <a:pPr marL="342900" indent="-342900">
              <a:buFont typeface="+mj-lt"/>
              <a:buAutoNum type="arabicPeriod"/>
              <a:defRPr/>
            </a:pPr>
            <a:endParaRPr lang="en-US" sz="2000" b="1" i="1" dirty="0">
              <a:latin typeface="Calibri" panose="020F0502020204030204" pitchFamily="34" charset="0"/>
            </a:endParaRPr>
          </a:p>
          <a:p>
            <a:pPr marL="342900" indent="-342900">
              <a:buFont typeface="+mj-lt"/>
              <a:buAutoNum type="arabicPeriod"/>
              <a:defRPr/>
            </a:pPr>
            <a:endParaRPr lang="en-US" sz="2000" b="1" i="1" dirty="0">
              <a:latin typeface="Calibri" panose="020F0502020204030204" pitchFamily="34" charset="0"/>
            </a:endParaRPr>
          </a:p>
          <a:p>
            <a:pPr marL="342900" indent="-342900">
              <a:buFont typeface="+mj-lt"/>
              <a:buAutoNum type="arabicPeriod"/>
              <a:defRPr/>
            </a:pPr>
            <a:r>
              <a:rPr lang="en-US" sz="2000" b="1" i="1" dirty="0">
                <a:latin typeface="Calibri" panose="020F0502020204030204" pitchFamily="34" charset="0"/>
              </a:rPr>
              <a:t>That the conditions stated in the resolution are deemed necessary to protect the public health, safety, and general welfare. </a:t>
            </a:r>
          </a:p>
          <a:p>
            <a:pPr marL="342900" indent="-342900">
              <a:buFont typeface="+mj-lt"/>
              <a:buAutoNum type="arabicPeriod"/>
              <a:defRPr/>
            </a:pPr>
            <a:endParaRPr lang="en-US" dirty="0">
              <a:latin typeface="Calibri" panose="020F0502020204030204" pitchFamily="34" charset="0"/>
            </a:endParaRPr>
          </a:p>
        </p:txBody>
      </p:sp>
      <p:sp>
        <p:nvSpPr>
          <p:cNvPr id="2" name="Rectangle 1">
            <a:extLst>
              <a:ext uri="{FF2B5EF4-FFF2-40B4-BE49-F238E27FC236}">
                <a16:creationId xmlns:a16="http://schemas.microsoft.com/office/drawing/2014/main" id="{15C97563-E78D-4922-A4BB-A51964370379}"/>
              </a:ext>
            </a:extLst>
          </p:cNvPr>
          <p:cNvSpPr/>
          <p:nvPr/>
        </p:nvSpPr>
        <p:spPr>
          <a:xfrm>
            <a:off x="1245685" y="444173"/>
            <a:ext cx="3849189" cy="4498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a:solidFill>
                  <a:schemeClr val="accent5">
                    <a:lumMod val="75000"/>
                  </a:schemeClr>
                </a:solidFill>
                <a:latin typeface="Calibri" panose="020F0502020204030204" pitchFamily="34" charset="0"/>
              </a:rPr>
              <a:t>Adequate Size &amp; Shape</a:t>
            </a:r>
            <a:endParaRPr lang="en-US" sz="2800" dirty="0">
              <a:solidFill>
                <a:schemeClr val="accent5">
                  <a:lumMod val="75000"/>
                </a:schemeClr>
              </a:solidFill>
            </a:endParaRPr>
          </a:p>
        </p:txBody>
      </p:sp>
      <p:sp>
        <p:nvSpPr>
          <p:cNvPr id="5" name="Rectangle 4">
            <a:extLst>
              <a:ext uri="{FF2B5EF4-FFF2-40B4-BE49-F238E27FC236}">
                <a16:creationId xmlns:a16="http://schemas.microsoft.com/office/drawing/2014/main" id="{9B2D2D73-A1DA-4C19-82F8-447ACEF9029E}"/>
              </a:ext>
            </a:extLst>
          </p:cNvPr>
          <p:cNvSpPr/>
          <p:nvPr/>
        </p:nvSpPr>
        <p:spPr>
          <a:xfrm>
            <a:off x="1245685" y="2007181"/>
            <a:ext cx="5051038" cy="4498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a:solidFill>
                  <a:schemeClr val="accent5">
                    <a:lumMod val="75000"/>
                  </a:schemeClr>
                </a:solidFill>
                <a:latin typeface="Calibri" panose="020F0502020204030204" pitchFamily="34" charset="0"/>
              </a:rPr>
              <a:t>Adequate Streets &amp; Highways</a:t>
            </a:r>
            <a:endParaRPr lang="en-US" sz="2800" dirty="0">
              <a:solidFill>
                <a:schemeClr val="accent5">
                  <a:lumMod val="75000"/>
                </a:schemeClr>
              </a:solidFill>
            </a:endParaRPr>
          </a:p>
        </p:txBody>
      </p:sp>
      <p:sp>
        <p:nvSpPr>
          <p:cNvPr id="6" name="Rectangle 5">
            <a:extLst>
              <a:ext uri="{FF2B5EF4-FFF2-40B4-BE49-F238E27FC236}">
                <a16:creationId xmlns:a16="http://schemas.microsoft.com/office/drawing/2014/main" id="{45A30306-0A22-44EF-985A-06B860C331E0}"/>
              </a:ext>
            </a:extLst>
          </p:cNvPr>
          <p:cNvSpPr/>
          <p:nvPr/>
        </p:nvSpPr>
        <p:spPr>
          <a:xfrm>
            <a:off x="1189930" y="3362014"/>
            <a:ext cx="6861252" cy="4498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a:solidFill>
                  <a:schemeClr val="accent5">
                    <a:lumMod val="75000"/>
                  </a:schemeClr>
                </a:solidFill>
                <a:latin typeface="Calibri" panose="020F0502020204030204" pitchFamily="34" charset="0"/>
              </a:rPr>
              <a:t>Not Adverse Effect on Neighborhood</a:t>
            </a:r>
            <a:endParaRPr lang="en-US" sz="2800" dirty="0">
              <a:solidFill>
                <a:schemeClr val="accent5">
                  <a:lumMod val="75000"/>
                </a:schemeClr>
              </a:solidFill>
            </a:endParaRPr>
          </a:p>
        </p:txBody>
      </p:sp>
      <p:sp>
        <p:nvSpPr>
          <p:cNvPr id="7" name="Rectangle 6">
            <a:extLst>
              <a:ext uri="{FF2B5EF4-FFF2-40B4-BE49-F238E27FC236}">
                <a16:creationId xmlns:a16="http://schemas.microsoft.com/office/drawing/2014/main" id="{1FC1DC3E-F0BB-455B-BCF7-03CE68AD8273}"/>
              </a:ext>
            </a:extLst>
          </p:cNvPr>
          <p:cNvSpPr/>
          <p:nvPr/>
        </p:nvSpPr>
        <p:spPr>
          <a:xfrm>
            <a:off x="1189930" y="4491945"/>
            <a:ext cx="5051038" cy="4498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a:solidFill>
                  <a:schemeClr val="accent5">
                    <a:lumMod val="75000"/>
                  </a:schemeClr>
                </a:solidFill>
                <a:latin typeface="Calibri" panose="020F0502020204030204" pitchFamily="34" charset="0"/>
              </a:rPr>
              <a:t>Consistent with General Plan</a:t>
            </a:r>
            <a:endParaRPr lang="en-US" sz="2800" dirty="0">
              <a:solidFill>
                <a:schemeClr val="accent5">
                  <a:lumMod val="75000"/>
                </a:schemeClr>
              </a:solidFill>
            </a:endParaRPr>
          </a:p>
        </p:txBody>
      </p:sp>
      <p:sp>
        <p:nvSpPr>
          <p:cNvPr id="8" name="Rectangle 7">
            <a:extLst>
              <a:ext uri="{FF2B5EF4-FFF2-40B4-BE49-F238E27FC236}">
                <a16:creationId xmlns:a16="http://schemas.microsoft.com/office/drawing/2014/main" id="{D3DA6350-D9E0-4D7D-B272-2BF2ADB74CE8}"/>
              </a:ext>
            </a:extLst>
          </p:cNvPr>
          <p:cNvSpPr/>
          <p:nvPr/>
        </p:nvSpPr>
        <p:spPr>
          <a:xfrm>
            <a:off x="1189930" y="5396974"/>
            <a:ext cx="6861252" cy="4498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a:solidFill>
                  <a:schemeClr val="accent5">
                    <a:lumMod val="75000"/>
                  </a:schemeClr>
                </a:solidFill>
                <a:latin typeface="Calibri" panose="020F0502020204030204" pitchFamily="34" charset="0"/>
              </a:rPr>
              <a:t>Conditions are Necessary for Public Welfare</a:t>
            </a:r>
            <a:endParaRPr lang="en-US" sz="2800" dirty="0">
              <a:solidFill>
                <a:schemeClr val="accent5">
                  <a:lumMod val="75000"/>
                </a:schemeClr>
              </a:solidFill>
            </a:endParaRPr>
          </a:p>
        </p:txBody>
      </p:sp>
      <p:sp>
        <p:nvSpPr>
          <p:cNvPr id="3" name="Rectangle 2">
            <a:extLst>
              <a:ext uri="{FF2B5EF4-FFF2-40B4-BE49-F238E27FC236}">
                <a16:creationId xmlns:a16="http://schemas.microsoft.com/office/drawing/2014/main" id="{B7D4D56D-DCCF-4D11-97A8-6EE27DC5DF89}"/>
              </a:ext>
            </a:extLst>
          </p:cNvPr>
          <p:cNvSpPr/>
          <p:nvPr/>
        </p:nvSpPr>
        <p:spPr>
          <a:xfrm>
            <a:off x="7886700" y="101600"/>
            <a:ext cx="3263900" cy="622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0000"/>
                </a:solidFill>
                <a:latin typeface="Arial" panose="020B0604020202020204" pitchFamily="34" charset="0"/>
                <a:cs typeface="Arial" panose="020B0604020202020204" pitchFamily="34" charset="0"/>
              </a:rPr>
              <a:t>5 Required Findings for a CUP</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000" b="0" i="0" u="none" strike="noStrike" cap="none" normalizeH="0" baseline="0" smtClean="0">
            <a:ln>
              <a:noFill/>
            </a:ln>
            <a:solidFill>
              <a:schemeClr val="tx1"/>
            </a:solidFill>
            <a:effectLst/>
            <a:latin typeface="Arial Rounded MT Bol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000" b="0" i="0" u="none" strike="noStrike" cap="none" normalizeH="0" baseline="0" smtClean="0">
            <a:ln>
              <a:noFill/>
            </a:ln>
            <a:solidFill>
              <a:schemeClr val="tx1"/>
            </a:solidFill>
            <a:effectLst/>
            <a:latin typeface="Arial Rounded MT Bold"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39AC0B034BAD4C9F0F327BE421C22C" ma:contentTypeVersion="10" ma:contentTypeDescription="Create a new document." ma:contentTypeScope="" ma:versionID="c2aeffbb0b89dbbd7efc41ceabb23e3e">
  <xsd:schema xmlns:xsd="http://www.w3.org/2001/XMLSchema" xmlns:xs="http://www.w3.org/2001/XMLSchema" xmlns:p="http://schemas.microsoft.com/office/2006/metadata/properties" xmlns:ns2="88292104-dd8b-439e-bac2-f6c55ae9ee04" xmlns:ns3="b6491903-5d7b-43da-8119-6ca5c50f8029" targetNamespace="http://schemas.microsoft.com/office/2006/metadata/properties" ma:root="true" ma:fieldsID="74be04869c4d19d1b9b48c42aaa873c7" ns2:_="" ns3:_="">
    <xsd:import namespace="88292104-dd8b-439e-bac2-f6c55ae9ee04"/>
    <xsd:import namespace="b6491903-5d7b-43da-8119-6ca5c50f8029"/>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292104-dd8b-439e-bac2-f6c55ae9ee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662ea8d-3d95-4996-9f67-876649615d2b"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descriptio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491903-5d7b-43da-8119-6ca5c50f8029"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bd2320f-7cca-406c-af36-5054b0268b7c}" ma:internalName="TaxCatchAll" ma:showField="CatchAllData" ma:web="b6491903-5d7b-43da-8119-6ca5c50f80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BFA5D8-DDB0-477B-B836-24809F1E264E}"/>
</file>

<file path=customXml/itemProps2.xml><?xml version="1.0" encoding="utf-8"?>
<ds:datastoreItem xmlns:ds="http://schemas.openxmlformats.org/officeDocument/2006/customXml" ds:itemID="{E6DF3AF3-1CD2-47B7-A261-6EEF7FDEEC0B}"/>
</file>

<file path=docProps/app.xml><?xml version="1.0" encoding="utf-8"?>
<Properties xmlns="http://schemas.openxmlformats.org/officeDocument/2006/extended-properties" xmlns:vt="http://schemas.openxmlformats.org/officeDocument/2006/docPropsVTypes">
  <TotalTime>4286</TotalTime>
  <Words>389</Words>
  <Application>Microsoft Office PowerPoint</Application>
  <PresentationFormat>Widescreen</PresentationFormat>
  <Paragraphs>78</Paragraphs>
  <Slides>16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Arial Rounded MT Bold</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County of Fresno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 Hernandez</dc:creator>
  <cp:lastModifiedBy>Ahmad, Ejaz</cp:lastModifiedBy>
  <cp:revision>357</cp:revision>
  <cp:lastPrinted>2021-05-19T23:22:32Z</cp:lastPrinted>
  <dcterms:created xsi:type="dcterms:W3CDTF">2004-04-19T19:39:45Z</dcterms:created>
  <dcterms:modified xsi:type="dcterms:W3CDTF">2021-09-07T22:15:04Z</dcterms:modified>
</cp:coreProperties>
</file>