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6" r:id="rId2"/>
    <p:sldId id="347" r:id="rId3"/>
    <p:sldId id="346" r:id="rId4"/>
    <p:sldId id="349" r:id="rId5"/>
    <p:sldId id="341" r:id="rId6"/>
    <p:sldId id="339" r:id="rId7"/>
    <p:sldId id="343" r:id="rId8"/>
    <p:sldId id="344" r:id="rId9"/>
    <p:sldId id="348" r:id="rId10"/>
    <p:sldId id="300" r:id="rId11"/>
    <p:sldId id="342" r:id="rId12"/>
    <p:sldId id="350" r:id="rId13"/>
  </p:sldIdLst>
  <p:sldSz cx="12192000" cy="6858000"/>
  <p:notesSz cx="6934200" cy="9220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Arial Rounded MT Bold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00B0F0"/>
    <a:srgbClr val="0066FF"/>
    <a:srgbClr val="D9D9D9"/>
    <a:srgbClr val="F2F2F2"/>
    <a:srgbClr val="A6A6A6"/>
    <a:srgbClr val="000082"/>
    <a:srgbClr val="00CC99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96" autoAdjust="0"/>
    <p:restoredTop sz="94641" autoAdjust="0"/>
  </p:normalViewPr>
  <p:slideViewPr>
    <p:cSldViewPr>
      <p:cViewPr varScale="1">
        <p:scale>
          <a:sx n="72" d="100"/>
          <a:sy n="72" d="100"/>
        </p:scale>
        <p:origin x="66" y="12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1716" y="-84"/>
      </p:cViewPr>
      <p:guideLst>
        <p:guide orient="horz" pos="2904"/>
        <p:guide pos="218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fld id="{E1E6BCF9-3E0B-43CE-B37B-6A2113EE64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571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93700" y="692150"/>
            <a:ext cx="61468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01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Times New Roman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Times New Roman" pitchFamily="18" charset="0"/>
              </a:defRPr>
            </a:lvl1pPr>
          </a:lstStyle>
          <a:p>
            <a:fld id="{DB343B90-F427-4BDA-9268-A9A5DF58FA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911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68769-BB1A-4DD1-8611-EE68D712555D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146800" cy="3457575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968769-BB1A-4DD1-8611-EE68D712555D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146800" cy="3457575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12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37CD5-EE18-4788-91D6-8BB3C728E2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827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3AF644-E73C-4786-A5DA-1FD98050ED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028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E54EB-5442-455B-8B75-4E5BBC427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586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50E9C-E24D-4BBF-ACB3-D5BA25D199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079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97C42-4B5C-4067-ABF1-F0C73766E6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77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FEF11-DC12-4217-A9A4-A499509901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525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13E0D-FD13-417C-8DB9-A13E11C735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4658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F9CB7-8FAC-46E5-8E24-9BCC1B3444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38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5EB856-80B2-48F9-B378-212936ECEC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39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B3EB0C-FED7-4031-A91E-C581596A0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263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00D936-ECB6-4444-AF86-1FDA3430BD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877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0934E5A4-DA15-4DC8-9F3E-67C6F866159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Fresno County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765175"/>
            <a:ext cx="6516687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ounty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1"/>
            <a:ext cx="1055688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263352" y="260350"/>
            <a:ext cx="11665296" cy="6324600"/>
          </a:xfrm>
          <a:prstGeom prst="rect">
            <a:avLst/>
          </a:prstGeom>
          <a:noFill/>
          <a:ln w="57150">
            <a:solidFill>
              <a:srgbClr val="004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3124200" y="609600"/>
            <a:ext cx="7543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u="sng">
                <a:solidFill>
                  <a:srgbClr val="006600"/>
                </a:solidFill>
                <a:latin typeface="Times New Roman" pitchFamily="18" charset="0"/>
              </a:rPr>
              <a:t>DEPARTMENT of PUBLIC WORKS and PLANNING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159125" y="925513"/>
            <a:ext cx="449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006600"/>
                </a:solidFill>
                <a:latin typeface="Times New Roman" pitchFamily="18" charset="0"/>
              </a:rPr>
              <a:t>DEVELOPMENT SERVICES DIVISION</a:t>
            </a:r>
          </a:p>
        </p:txBody>
      </p:sp>
      <p:sp>
        <p:nvSpPr>
          <p:cNvPr id="12308" name="WordArt 20"/>
          <p:cNvSpPr>
            <a:spLocks noChangeArrowheads="1" noChangeShapeType="1" noTextEdit="1"/>
          </p:cNvSpPr>
          <p:nvPr/>
        </p:nvSpPr>
        <p:spPr bwMode="auto">
          <a:xfrm>
            <a:off x="3792539" y="1628776"/>
            <a:ext cx="4770437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47FF"/>
                    </a:gs>
                    <a:gs pos="100000">
                      <a:srgbClr val="0047FF"/>
                    </a:gs>
                  </a:gsLst>
                  <a:lin ang="5400000" scaled="1"/>
                </a:gradFill>
                <a:latin typeface="Arial Black"/>
              </a:rPr>
              <a:t>VA 4110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0" name="Picture 12" descr="Fresno County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914" y="765175"/>
            <a:ext cx="6516687" cy="538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 descr="County Se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1001"/>
            <a:ext cx="1055688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263352" y="260350"/>
            <a:ext cx="11665296" cy="6324600"/>
          </a:xfrm>
          <a:prstGeom prst="rect">
            <a:avLst/>
          </a:prstGeom>
          <a:noFill/>
          <a:ln w="57150">
            <a:solidFill>
              <a:srgbClr val="0047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3124200" y="609600"/>
            <a:ext cx="7543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200" b="1" u="sng">
                <a:solidFill>
                  <a:srgbClr val="006600"/>
                </a:solidFill>
                <a:latin typeface="Times New Roman" pitchFamily="18" charset="0"/>
              </a:rPr>
              <a:t>DEPARTMENT of PUBLIC WORKS and PLANNING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159125" y="925513"/>
            <a:ext cx="4495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006600"/>
                </a:solidFill>
                <a:latin typeface="Times New Roman" pitchFamily="18" charset="0"/>
              </a:rPr>
              <a:t>DEVELOPMENT SERVICES DIVISION</a:t>
            </a:r>
          </a:p>
        </p:txBody>
      </p:sp>
      <p:sp>
        <p:nvSpPr>
          <p:cNvPr id="12308" name="WordArt 20"/>
          <p:cNvSpPr>
            <a:spLocks noChangeArrowheads="1" noChangeShapeType="1" noTextEdit="1"/>
          </p:cNvSpPr>
          <p:nvPr/>
        </p:nvSpPr>
        <p:spPr bwMode="auto">
          <a:xfrm>
            <a:off x="3792539" y="1628776"/>
            <a:ext cx="4770437" cy="9366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47FF"/>
                    </a:gs>
                    <a:gs pos="100000">
                      <a:srgbClr val="0047FF"/>
                    </a:gs>
                  </a:gsLst>
                  <a:lin ang="5400000" scaled="1"/>
                </a:gradFill>
                <a:latin typeface="Arial Black"/>
              </a:rPr>
              <a:t>VA 4110</a:t>
            </a:r>
          </a:p>
        </p:txBody>
      </p:sp>
    </p:spTree>
    <p:extLst>
      <p:ext uri="{BB962C8B-B14F-4D97-AF65-F5344CB8AC3E}">
        <p14:creationId xmlns:p14="http://schemas.microsoft.com/office/powerpoint/2010/main" val="2527215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sky, outdoor, day&#10;&#10;Description automatically generated">
            <a:extLst>
              <a:ext uri="{FF2B5EF4-FFF2-40B4-BE49-F238E27FC236}">
                <a16:creationId xmlns:a16="http://schemas.microsoft.com/office/drawing/2014/main" id="{30F42350-E9A9-4C51-BAB5-FF27CCB0A5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5" b="298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06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ree, outdoor, grass&#10;&#10;Description automatically generated">
            <a:extLst>
              <a:ext uri="{FF2B5EF4-FFF2-40B4-BE49-F238E27FC236}">
                <a16:creationId xmlns:a16="http://schemas.microsoft.com/office/drawing/2014/main" id="{31DE1159-C819-4586-BDAF-34B161939E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9" r="-1" b="12615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2F6E1F-F91B-4A78-94C0-829CE06033FF}"/>
              </a:ext>
            </a:extLst>
          </p:cNvPr>
          <p:cNvSpPr txBox="1"/>
          <p:nvPr/>
        </p:nvSpPr>
        <p:spPr>
          <a:xfrm>
            <a:off x="3791744" y="5805264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Residence viewing northeast</a:t>
            </a:r>
          </a:p>
        </p:txBody>
      </p:sp>
    </p:spTree>
    <p:extLst>
      <p:ext uri="{BB962C8B-B14F-4D97-AF65-F5344CB8AC3E}">
        <p14:creationId xmlns:p14="http://schemas.microsoft.com/office/powerpoint/2010/main" val="550392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igh angle view of a road&#10;&#10;Description automatically generated with low confidence">
            <a:extLst>
              <a:ext uri="{FF2B5EF4-FFF2-40B4-BE49-F238E27FC236}">
                <a16:creationId xmlns:a16="http://schemas.microsoft.com/office/drawing/2014/main" id="{133E4BEE-81E1-46C8-893C-A0C65A36D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962" y="0"/>
            <a:ext cx="9750075" cy="685800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937A13B-F05C-4D55-B1B3-BC018E6C36F8}"/>
              </a:ext>
            </a:extLst>
          </p:cNvPr>
          <p:cNvSpPr/>
          <p:nvPr/>
        </p:nvSpPr>
        <p:spPr bwMode="auto">
          <a:xfrm>
            <a:off x="4229100" y="2581835"/>
            <a:ext cx="4094629" cy="3065930"/>
          </a:xfrm>
          <a:custGeom>
            <a:avLst/>
            <a:gdLst>
              <a:gd name="connsiteX0" fmla="*/ 0 w 4094629"/>
              <a:gd name="connsiteY0" fmla="*/ 1788459 h 3065930"/>
              <a:gd name="connsiteX1" fmla="*/ 2783541 w 4094629"/>
              <a:gd name="connsiteY1" fmla="*/ 3065930 h 3065930"/>
              <a:gd name="connsiteX2" fmla="*/ 3281082 w 4094629"/>
              <a:gd name="connsiteY2" fmla="*/ 1882589 h 3065930"/>
              <a:gd name="connsiteX3" fmla="*/ 3623982 w 4094629"/>
              <a:gd name="connsiteY3" fmla="*/ 2023783 h 3065930"/>
              <a:gd name="connsiteX4" fmla="*/ 4094629 w 4094629"/>
              <a:gd name="connsiteY4" fmla="*/ 948018 h 3065930"/>
              <a:gd name="connsiteX5" fmla="*/ 3496235 w 4094629"/>
              <a:gd name="connsiteY5" fmla="*/ 645459 h 3065930"/>
              <a:gd name="connsiteX6" fmla="*/ 3671047 w 4094629"/>
              <a:gd name="connsiteY6" fmla="*/ 1042147 h 3065930"/>
              <a:gd name="connsiteX7" fmla="*/ 3623982 w 4094629"/>
              <a:gd name="connsiteY7" fmla="*/ 1163171 h 3065930"/>
              <a:gd name="connsiteX8" fmla="*/ 806824 w 4094629"/>
              <a:gd name="connsiteY8" fmla="*/ 0 h 3065930"/>
              <a:gd name="connsiteX9" fmla="*/ 0 w 4094629"/>
              <a:gd name="connsiteY9" fmla="*/ 1788459 h 3065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94629" h="3065930">
                <a:moveTo>
                  <a:pt x="0" y="1788459"/>
                </a:moveTo>
                <a:lnTo>
                  <a:pt x="2783541" y="3065930"/>
                </a:lnTo>
                <a:lnTo>
                  <a:pt x="3281082" y="1882589"/>
                </a:lnTo>
                <a:lnTo>
                  <a:pt x="3623982" y="2023783"/>
                </a:lnTo>
                <a:lnTo>
                  <a:pt x="4094629" y="948018"/>
                </a:lnTo>
                <a:lnTo>
                  <a:pt x="3496235" y="645459"/>
                </a:lnTo>
                <a:lnTo>
                  <a:pt x="3671047" y="1042147"/>
                </a:lnTo>
                <a:lnTo>
                  <a:pt x="3623982" y="1163171"/>
                </a:lnTo>
                <a:lnTo>
                  <a:pt x="806824" y="0"/>
                </a:lnTo>
                <a:lnTo>
                  <a:pt x="0" y="1788459"/>
                </a:lnTo>
                <a:close/>
              </a:path>
            </a:pathLst>
          </a:custGeom>
          <a:noFill/>
          <a:ln w="9525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EC696-5820-42BF-B39F-FCFC5C0D1487}"/>
              </a:ext>
            </a:extLst>
          </p:cNvPr>
          <p:cNvSpPr txBox="1"/>
          <p:nvPr/>
        </p:nvSpPr>
        <p:spPr>
          <a:xfrm>
            <a:off x="5519936" y="3717032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Subject parcel 20.88 acres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A58E5C-E0DD-4CD1-8B7E-F532E5BC1C8A}"/>
              </a:ext>
            </a:extLst>
          </p:cNvPr>
          <p:cNvSpPr/>
          <p:nvPr/>
        </p:nvSpPr>
        <p:spPr bwMode="auto">
          <a:xfrm rot="1451999">
            <a:off x="4852331" y="2717346"/>
            <a:ext cx="530255" cy="642874"/>
          </a:xfrm>
          <a:prstGeom prst="rect">
            <a:avLst/>
          </a:prstGeom>
          <a:solidFill>
            <a:srgbClr val="FFFF00">
              <a:alpha val="50196"/>
            </a:srgbClr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8B2942-0CE8-4EAF-93FE-8DFC773DA821}"/>
              </a:ext>
            </a:extLst>
          </p:cNvPr>
          <p:cNvSpPr txBox="1"/>
          <p:nvPr/>
        </p:nvSpPr>
        <p:spPr>
          <a:xfrm>
            <a:off x="4882092" y="2789028"/>
            <a:ext cx="576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0.88 Acres</a:t>
            </a:r>
          </a:p>
        </p:txBody>
      </p:sp>
    </p:spTree>
    <p:extLst>
      <p:ext uri="{BB962C8B-B14F-4D97-AF65-F5344CB8AC3E}">
        <p14:creationId xmlns:p14="http://schemas.microsoft.com/office/powerpoint/2010/main" val="3498501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lectronics, computer&#10;&#10;Description automatically generated">
            <a:extLst>
              <a:ext uri="{FF2B5EF4-FFF2-40B4-BE49-F238E27FC236}">
                <a16:creationId xmlns:a16="http://schemas.microsoft.com/office/drawing/2014/main" id="{A358B7C4-F894-424D-AB5A-49ABEAD4C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31" y="0"/>
            <a:ext cx="91339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C7DF27-DDF8-4741-8B31-01047EA4B446}"/>
              </a:ext>
            </a:extLst>
          </p:cNvPr>
          <p:cNvSpPr/>
          <p:nvPr/>
        </p:nvSpPr>
        <p:spPr bwMode="auto">
          <a:xfrm rot="17665627">
            <a:off x="4446109" y="1062301"/>
            <a:ext cx="3491545" cy="2949135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73E33B-52DD-417A-BABF-D47440FD6164}"/>
              </a:ext>
            </a:extLst>
          </p:cNvPr>
          <p:cNvSpPr txBox="1"/>
          <p:nvPr/>
        </p:nvSpPr>
        <p:spPr>
          <a:xfrm>
            <a:off x="5447928" y="2132856"/>
            <a:ext cx="1440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FF00"/>
                </a:solidFill>
              </a:rPr>
              <a:t>Proposed 0.88-acre parcel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5EEEA1-3259-4B83-867C-D67F05F6D6FF}"/>
              </a:ext>
            </a:extLst>
          </p:cNvPr>
          <p:cNvSpPr txBox="1"/>
          <p:nvPr/>
        </p:nvSpPr>
        <p:spPr>
          <a:xfrm>
            <a:off x="7824192" y="4221088"/>
            <a:ext cx="1872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Proposed 20.0-acre parcel</a:t>
            </a:r>
          </a:p>
        </p:txBody>
      </p:sp>
    </p:spTree>
    <p:extLst>
      <p:ext uri="{BB962C8B-B14F-4D97-AF65-F5344CB8AC3E}">
        <p14:creationId xmlns:p14="http://schemas.microsoft.com/office/powerpoint/2010/main" val="107025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62AA1DBD-AD01-4EBD-8DA5-277CA98F2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155" y="0"/>
            <a:ext cx="8803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58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1C91DAF-2051-45A6-933D-AD0358677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87" y="0"/>
            <a:ext cx="8908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05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3147E3-3196-466D-B3F4-7AE49B83E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6771" y="0"/>
            <a:ext cx="8898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735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C147F35-6EAC-4C3D-9FD3-0D2730DAC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1" y="-15526"/>
            <a:ext cx="11652057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4A20B1-6F12-4A72-AD10-26FAB9FA80E5}"/>
              </a:ext>
            </a:extLst>
          </p:cNvPr>
          <p:cNvSpPr/>
          <p:nvPr/>
        </p:nvSpPr>
        <p:spPr bwMode="auto">
          <a:xfrm rot="17553997">
            <a:off x="4521271" y="1739464"/>
            <a:ext cx="956531" cy="658788"/>
          </a:xfrm>
          <a:prstGeom prst="rect">
            <a:avLst/>
          </a:prstGeom>
          <a:solidFill>
            <a:srgbClr val="FF0000">
              <a:alpha val="50196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034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BB297E3-4C67-44C9-92FC-49B5AAD11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33" y="0"/>
            <a:ext cx="886253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4F9703-8417-4880-A854-DC68F3729154}"/>
              </a:ext>
            </a:extLst>
          </p:cNvPr>
          <p:cNvSpPr/>
          <p:nvPr/>
        </p:nvSpPr>
        <p:spPr bwMode="auto">
          <a:xfrm>
            <a:off x="5015880" y="1340768"/>
            <a:ext cx="2736304" cy="3600400"/>
          </a:xfrm>
          <a:prstGeom prst="rect">
            <a:avLst/>
          </a:prstGeom>
          <a:solidFill>
            <a:srgbClr val="FF0000">
              <a:alpha val="34902"/>
            </a:srgbClr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80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lectronics, computer&#10;&#10;Description automatically generated">
            <a:extLst>
              <a:ext uri="{FF2B5EF4-FFF2-40B4-BE49-F238E27FC236}">
                <a16:creationId xmlns:a16="http://schemas.microsoft.com/office/drawing/2014/main" id="{A358B7C4-F894-424D-AB5A-49ABEAD4C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31" y="0"/>
            <a:ext cx="9133938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6C7DF27-DDF8-4741-8B31-01047EA4B446}"/>
              </a:ext>
            </a:extLst>
          </p:cNvPr>
          <p:cNvSpPr/>
          <p:nvPr/>
        </p:nvSpPr>
        <p:spPr bwMode="auto">
          <a:xfrm rot="17665627">
            <a:off x="4446109" y="1062301"/>
            <a:ext cx="3491545" cy="2949135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Rounded MT Bold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73E33B-52DD-417A-BABF-D47440FD6164}"/>
              </a:ext>
            </a:extLst>
          </p:cNvPr>
          <p:cNvSpPr txBox="1"/>
          <p:nvPr/>
        </p:nvSpPr>
        <p:spPr>
          <a:xfrm>
            <a:off x="5447928" y="2132856"/>
            <a:ext cx="14401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FFFF00"/>
                </a:solidFill>
              </a:rPr>
              <a:t>Proposed 0.88-acre parcel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5EEEA1-3259-4B83-867C-D67F05F6D6FF}"/>
              </a:ext>
            </a:extLst>
          </p:cNvPr>
          <p:cNvSpPr txBox="1"/>
          <p:nvPr/>
        </p:nvSpPr>
        <p:spPr>
          <a:xfrm>
            <a:off x="7824192" y="4221088"/>
            <a:ext cx="1872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Proposed 20.0-acre parcel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8C3182-46F2-4190-92FB-EB845DB83EA2}"/>
              </a:ext>
            </a:extLst>
          </p:cNvPr>
          <p:cNvSpPr txBox="1"/>
          <p:nvPr/>
        </p:nvSpPr>
        <p:spPr>
          <a:xfrm>
            <a:off x="119336" y="4077072"/>
            <a:ext cx="5040560" cy="29740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+mn-cs"/>
              </a:rPr>
              <a:t>Variance Findings</a:t>
            </a: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457200" algn="l"/>
              </a:tabLst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atang"/>
                <a:cs typeface="Times New Roman" panose="02020603050405020304" pitchFamily="18" charset="0"/>
              </a:rPr>
              <a:t>There are exceptional or extraordinary circumstances or conditions applicable to the property involved which do not apply generally to other properties in the vicinity having the identical zoning classification.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457200" algn="l"/>
              </a:tabLst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atang"/>
                <a:cs typeface="Times New Roman" panose="02020603050405020304" pitchFamily="18" charset="0"/>
              </a:rPr>
              <a:t>Such variance is necessary for the preservation and enjoyment of a substantial property right of the applicant, which right is possessed by other property owners under like conditions in the vicinity having the identical zoning classification.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457200" algn="l"/>
              </a:tabLst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atang"/>
                <a:cs typeface="Times New Roman" panose="02020603050405020304" pitchFamily="18" charset="0"/>
              </a:rPr>
              <a:t>The granting of the variance will not be materially detrimental to the public welfare or injurious to property and improvement in the vicinity having the identical zoning classification.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5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>
                <a:tab pos="457200" algn="l"/>
              </a:tabLst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Batang"/>
                <a:cs typeface="Times New Roman" panose="02020603050405020304" pitchFamily="18" charset="0"/>
              </a:rPr>
              <a:t>The granting of such a variance will not be contrary to the objectives of the General Plan.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316902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39AC0B034BAD4C9F0F327BE421C22C" ma:contentTypeVersion="10" ma:contentTypeDescription="Create a new document." ma:contentTypeScope="" ma:versionID="c2aeffbb0b89dbbd7efc41ceabb23e3e">
  <xsd:schema xmlns:xsd="http://www.w3.org/2001/XMLSchema" xmlns:xs="http://www.w3.org/2001/XMLSchema" xmlns:p="http://schemas.microsoft.com/office/2006/metadata/properties" xmlns:ns2="88292104-dd8b-439e-bac2-f6c55ae9ee04" xmlns:ns3="b6491903-5d7b-43da-8119-6ca5c50f8029" targetNamespace="http://schemas.microsoft.com/office/2006/metadata/properties" ma:root="true" ma:fieldsID="74be04869c4d19d1b9b48c42aaa873c7" ns2:_="" ns3:_="">
    <xsd:import namespace="88292104-dd8b-439e-bac2-f6c55ae9ee04"/>
    <xsd:import namespace="b6491903-5d7b-43da-8119-6ca5c50f80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292104-dd8b-439e-bac2-f6c55ae9ee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662ea8d-3d95-4996-9f67-876649615d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491903-5d7b-43da-8119-6ca5c50f802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3bd2320f-7cca-406c-af36-5054b0268b7c}" ma:internalName="TaxCatchAll" ma:showField="CatchAllData" ma:web="b6491903-5d7b-43da-8119-6ca5c50f80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F15449-9ABE-446C-A216-1B9CA70DD3D8}"/>
</file>

<file path=customXml/itemProps2.xml><?xml version="1.0" encoding="utf-8"?>
<ds:datastoreItem xmlns:ds="http://schemas.openxmlformats.org/officeDocument/2006/customXml" ds:itemID="{02C737A0-9A2E-4F63-A8C0-8286E9EE8DFB}"/>
</file>

<file path=docProps/app.xml><?xml version="1.0" encoding="utf-8"?>
<Properties xmlns="http://schemas.openxmlformats.org/officeDocument/2006/extended-properties" xmlns:vt="http://schemas.openxmlformats.org/officeDocument/2006/docPropsVTypes">
  <TotalTime>3246</TotalTime>
  <Words>162</Words>
  <Application>Microsoft Office PowerPoint</Application>
  <PresentationFormat>Widescreen</PresentationFormat>
  <Paragraphs>20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Black</vt:lpstr>
      <vt:lpstr>Arial Rounded MT Bold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Fresno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 Hernandez</dc:creator>
  <cp:lastModifiedBy>Shaw, Jeremy</cp:lastModifiedBy>
  <cp:revision>239</cp:revision>
  <cp:lastPrinted>2004-10-07T15:08:16Z</cp:lastPrinted>
  <dcterms:created xsi:type="dcterms:W3CDTF">2004-04-19T19:39:45Z</dcterms:created>
  <dcterms:modified xsi:type="dcterms:W3CDTF">2021-09-08T21:00:19Z</dcterms:modified>
</cp:coreProperties>
</file>