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0"/>
  </p:notesMasterIdLst>
  <p:sldIdLst>
    <p:sldId id="256" r:id="rId2"/>
    <p:sldId id="257" r:id="rId3"/>
    <p:sldId id="258" r:id="rId4"/>
    <p:sldId id="287" r:id="rId5"/>
    <p:sldId id="300" r:id="rId6"/>
    <p:sldId id="290" r:id="rId7"/>
    <p:sldId id="311" r:id="rId8"/>
    <p:sldId id="291" r:id="rId9"/>
    <p:sldId id="261" r:id="rId10"/>
    <p:sldId id="303" r:id="rId11"/>
    <p:sldId id="296" r:id="rId12"/>
    <p:sldId id="305" r:id="rId13"/>
    <p:sldId id="306" r:id="rId14"/>
    <p:sldId id="307" r:id="rId15"/>
    <p:sldId id="304" r:id="rId16"/>
    <p:sldId id="288" r:id="rId17"/>
    <p:sldId id="276" r:id="rId18"/>
    <p:sldId id="277" r:id="rId19"/>
    <p:sldId id="308" r:id="rId20"/>
    <p:sldId id="312" r:id="rId21"/>
    <p:sldId id="289" r:id="rId22"/>
    <p:sldId id="302" r:id="rId23"/>
    <p:sldId id="298" r:id="rId24"/>
    <p:sldId id="310" r:id="rId25"/>
    <p:sldId id="313" r:id="rId26"/>
    <p:sldId id="295" r:id="rId27"/>
    <p:sldId id="267" r:id="rId28"/>
    <p:sldId id="26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93220" autoAdjust="0"/>
  </p:normalViewPr>
  <p:slideViewPr>
    <p:cSldViewPr snapToGrid="0" snapToObjects="1">
      <p:cViewPr varScale="1">
        <p:scale>
          <a:sx n="90" d="100"/>
          <a:sy n="90" d="100"/>
        </p:scale>
        <p:origin x="1494" y="90"/>
      </p:cViewPr>
      <p:guideLst/>
    </p:cSldViewPr>
  </p:slideViewPr>
  <p:notesTextViewPr>
    <p:cViewPr>
      <p:scale>
        <a:sx n="1" d="1"/>
        <a:sy n="1" d="1"/>
      </p:scale>
      <p:origin x="0" y="0"/>
    </p:cViewPr>
  </p:notesTextViewPr>
  <p:notesViewPr>
    <p:cSldViewPr snapToGrid="0" snapToObjects="1">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64AA8-5DFA-F94D-91AD-7ADA576E2670}" type="datetimeFigureOut">
              <a:rPr lang="en-US" smtClean="0"/>
              <a:t>12/12/2021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D5608-5030-B24B-B1A9-1AB2B1C9507F}" type="slidenum">
              <a:rPr lang="en-US" smtClean="0"/>
              <a:t>‹#›</a:t>
            </a:fld>
            <a:endParaRPr lang="en-US" dirty="0"/>
          </a:p>
        </p:txBody>
      </p:sp>
    </p:spTree>
    <p:extLst>
      <p:ext uri="{BB962C8B-B14F-4D97-AF65-F5344CB8AC3E}">
        <p14:creationId xmlns:p14="http://schemas.microsoft.com/office/powerpoint/2010/main" val="1585107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D5608-5030-B24B-B1A9-1AB2B1C9507F}" type="slidenum">
              <a:rPr lang="en-US" smtClean="0"/>
              <a:t>1</a:t>
            </a:fld>
            <a:endParaRPr lang="en-US" dirty="0"/>
          </a:p>
        </p:txBody>
      </p:sp>
    </p:spTree>
    <p:extLst>
      <p:ext uri="{BB962C8B-B14F-4D97-AF65-F5344CB8AC3E}">
        <p14:creationId xmlns:p14="http://schemas.microsoft.com/office/powerpoint/2010/main" val="281428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D5608-5030-B24B-B1A9-1AB2B1C9507F}" type="slidenum">
              <a:rPr lang="en-US" smtClean="0"/>
              <a:t>15</a:t>
            </a:fld>
            <a:endParaRPr lang="en-US" dirty="0"/>
          </a:p>
        </p:txBody>
      </p:sp>
    </p:spTree>
    <p:extLst>
      <p:ext uri="{BB962C8B-B14F-4D97-AF65-F5344CB8AC3E}">
        <p14:creationId xmlns:p14="http://schemas.microsoft.com/office/powerpoint/2010/main" val="1595981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D5608-5030-B24B-B1A9-1AB2B1C9507F}" type="slidenum">
              <a:rPr lang="en-US" smtClean="0"/>
              <a:t>16</a:t>
            </a:fld>
            <a:endParaRPr lang="en-US" dirty="0"/>
          </a:p>
        </p:txBody>
      </p:sp>
    </p:spTree>
    <p:extLst>
      <p:ext uri="{BB962C8B-B14F-4D97-AF65-F5344CB8AC3E}">
        <p14:creationId xmlns:p14="http://schemas.microsoft.com/office/powerpoint/2010/main" val="3927816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D5608-5030-B24B-B1A9-1AB2B1C9507F}" type="slidenum">
              <a:rPr lang="en-US" smtClean="0"/>
              <a:t>17</a:t>
            </a:fld>
            <a:endParaRPr lang="en-US" dirty="0"/>
          </a:p>
        </p:txBody>
      </p:sp>
    </p:spTree>
    <p:extLst>
      <p:ext uri="{BB962C8B-B14F-4D97-AF65-F5344CB8AC3E}">
        <p14:creationId xmlns:p14="http://schemas.microsoft.com/office/powerpoint/2010/main" val="4005553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D5608-5030-B24B-B1A9-1AB2B1C9507F}" type="slidenum">
              <a:rPr lang="en-US" smtClean="0"/>
              <a:t>18</a:t>
            </a:fld>
            <a:endParaRPr lang="en-US" dirty="0"/>
          </a:p>
        </p:txBody>
      </p:sp>
    </p:spTree>
    <p:extLst>
      <p:ext uri="{BB962C8B-B14F-4D97-AF65-F5344CB8AC3E}">
        <p14:creationId xmlns:p14="http://schemas.microsoft.com/office/powerpoint/2010/main" val="706402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D5608-5030-B24B-B1A9-1AB2B1C9507F}" type="slidenum">
              <a:rPr lang="en-US" smtClean="0"/>
              <a:t>21</a:t>
            </a:fld>
            <a:endParaRPr lang="en-US" dirty="0"/>
          </a:p>
        </p:txBody>
      </p:sp>
    </p:spTree>
    <p:extLst>
      <p:ext uri="{BB962C8B-B14F-4D97-AF65-F5344CB8AC3E}">
        <p14:creationId xmlns:p14="http://schemas.microsoft.com/office/powerpoint/2010/main" val="1791882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D5608-5030-B24B-B1A9-1AB2B1C9507F}" type="slidenum">
              <a:rPr lang="en-US" smtClean="0"/>
              <a:t>23</a:t>
            </a:fld>
            <a:endParaRPr lang="en-US" dirty="0"/>
          </a:p>
        </p:txBody>
      </p:sp>
    </p:spTree>
    <p:extLst>
      <p:ext uri="{BB962C8B-B14F-4D97-AF65-F5344CB8AC3E}">
        <p14:creationId xmlns:p14="http://schemas.microsoft.com/office/powerpoint/2010/main" val="2132431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D5608-5030-B24B-B1A9-1AB2B1C9507F}" type="slidenum">
              <a:rPr lang="en-US" smtClean="0"/>
              <a:t>26</a:t>
            </a:fld>
            <a:endParaRPr lang="en-US" dirty="0"/>
          </a:p>
        </p:txBody>
      </p:sp>
    </p:spTree>
    <p:extLst>
      <p:ext uri="{BB962C8B-B14F-4D97-AF65-F5344CB8AC3E}">
        <p14:creationId xmlns:p14="http://schemas.microsoft.com/office/powerpoint/2010/main" val="3633884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D5608-5030-B24B-B1A9-1AB2B1C9507F}" type="slidenum">
              <a:rPr lang="en-US" smtClean="0"/>
              <a:t>27</a:t>
            </a:fld>
            <a:endParaRPr lang="en-US" dirty="0"/>
          </a:p>
        </p:txBody>
      </p:sp>
    </p:spTree>
    <p:extLst>
      <p:ext uri="{BB962C8B-B14F-4D97-AF65-F5344CB8AC3E}">
        <p14:creationId xmlns:p14="http://schemas.microsoft.com/office/powerpoint/2010/main" val="3526965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D5608-5030-B24B-B1A9-1AB2B1C9507F}" type="slidenum">
              <a:rPr lang="en-US" smtClean="0"/>
              <a:t>28</a:t>
            </a:fld>
            <a:endParaRPr lang="en-US" dirty="0"/>
          </a:p>
        </p:txBody>
      </p:sp>
    </p:spTree>
    <p:extLst>
      <p:ext uri="{BB962C8B-B14F-4D97-AF65-F5344CB8AC3E}">
        <p14:creationId xmlns:p14="http://schemas.microsoft.com/office/powerpoint/2010/main" val="110672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D5608-5030-B24B-B1A9-1AB2B1C9507F}" type="slidenum">
              <a:rPr lang="en-US" smtClean="0"/>
              <a:t>2</a:t>
            </a:fld>
            <a:endParaRPr lang="en-US" dirty="0"/>
          </a:p>
        </p:txBody>
      </p:sp>
    </p:spTree>
    <p:extLst>
      <p:ext uri="{BB962C8B-B14F-4D97-AF65-F5344CB8AC3E}">
        <p14:creationId xmlns:p14="http://schemas.microsoft.com/office/powerpoint/2010/main" val="521746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D5608-5030-B24B-B1A9-1AB2B1C9507F}" type="slidenum">
              <a:rPr lang="en-US" smtClean="0"/>
              <a:t>3</a:t>
            </a:fld>
            <a:endParaRPr lang="en-US" dirty="0"/>
          </a:p>
        </p:txBody>
      </p:sp>
    </p:spTree>
    <p:extLst>
      <p:ext uri="{BB962C8B-B14F-4D97-AF65-F5344CB8AC3E}">
        <p14:creationId xmlns:p14="http://schemas.microsoft.com/office/powerpoint/2010/main" val="42776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D5608-5030-B24B-B1A9-1AB2B1C9507F}" type="slidenum">
              <a:rPr lang="en-US" smtClean="0"/>
              <a:t>4</a:t>
            </a:fld>
            <a:endParaRPr lang="en-US" dirty="0"/>
          </a:p>
        </p:txBody>
      </p:sp>
    </p:spTree>
    <p:extLst>
      <p:ext uri="{BB962C8B-B14F-4D97-AF65-F5344CB8AC3E}">
        <p14:creationId xmlns:p14="http://schemas.microsoft.com/office/powerpoint/2010/main" val="1358504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D5608-5030-B24B-B1A9-1AB2B1C9507F}" type="slidenum">
              <a:rPr lang="en-US" smtClean="0"/>
              <a:t>6</a:t>
            </a:fld>
            <a:endParaRPr lang="en-US" dirty="0"/>
          </a:p>
        </p:txBody>
      </p:sp>
    </p:spTree>
    <p:extLst>
      <p:ext uri="{BB962C8B-B14F-4D97-AF65-F5344CB8AC3E}">
        <p14:creationId xmlns:p14="http://schemas.microsoft.com/office/powerpoint/2010/main" val="2769574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D5608-5030-B24B-B1A9-1AB2B1C9507F}" type="slidenum">
              <a:rPr lang="en-US" smtClean="0"/>
              <a:t>8</a:t>
            </a:fld>
            <a:endParaRPr lang="en-US" dirty="0"/>
          </a:p>
        </p:txBody>
      </p:sp>
    </p:spTree>
    <p:extLst>
      <p:ext uri="{BB962C8B-B14F-4D97-AF65-F5344CB8AC3E}">
        <p14:creationId xmlns:p14="http://schemas.microsoft.com/office/powerpoint/2010/main" val="3986186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D5608-5030-B24B-B1A9-1AB2B1C9507F}" type="slidenum">
              <a:rPr lang="en-US" smtClean="0"/>
              <a:t>9</a:t>
            </a:fld>
            <a:endParaRPr lang="en-US" dirty="0"/>
          </a:p>
        </p:txBody>
      </p:sp>
    </p:spTree>
    <p:extLst>
      <p:ext uri="{BB962C8B-B14F-4D97-AF65-F5344CB8AC3E}">
        <p14:creationId xmlns:p14="http://schemas.microsoft.com/office/powerpoint/2010/main" val="3258590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D5608-5030-B24B-B1A9-1AB2B1C9507F}" type="slidenum">
              <a:rPr lang="en-US" smtClean="0"/>
              <a:t>10</a:t>
            </a:fld>
            <a:endParaRPr lang="en-US" dirty="0"/>
          </a:p>
        </p:txBody>
      </p:sp>
    </p:spTree>
    <p:extLst>
      <p:ext uri="{BB962C8B-B14F-4D97-AF65-F5344CB8AC3E}">
        <p14:creationId xmlns:p14="http://schemas.microsoft.com/office/powerpoint/2010/main" val="2924307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CD5608-5030-B24B-B1A9-1AB2B1C9507F}" type="slidenum">
              <a:rPr lang="en-US" smtClean="0"/>
              <a:t>11</a:t>
            </a:fld>
            <a:endParaRPr lang="en-US" dirty="0"/>
          </a:p>
        </p:txBody>
      </p:sp>
    </p:spTree>
    <p:extLst>
      <p:ext uri="{BB962C8B-B14F-4D97-AF65-F5344CB8AC3E}">
        <p14:creationId xmlns:p14="http://schemas.microsoft.com/office/powerpoint/2010/main" val="3262546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8327-BD12-4C00-AEBC-CACADE028D65}"/>
              </a:ext>
            </a:extLst>
          </p:cNvPr>
          <p:cNvSpPr>
            <a:spLocks noGrp="1"/>
          </p:cNvSpPr>
          <p:nvPr>
            <p:ph type="ctrTitle"/>
          </p:nvPr>
        </p:nvSpPr>
        <p:spPr>
          <a:xfrm>
            <a:off x="1320800" y="325120"/>
            <a:ext cx="9550400" cy="1198879"/>
          </a:xfrm>
        </p:spPr>
        <p:txBody>
          <a:bodyPr anchor="b">
            <a:normAutofit/>
          </a:bodyPr>
          <a:lstStyle>
            <a:lvl1pPr algn="l">
              <a:defRPr sz="54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77807E3-CCF0-4E5D-B6FD-66E81BA4FA7F}"/>
              </a:ext>
            </a:extLst>
          </p:cNvPr>
          <p:cNvSpPr>
            <a:spLocks noGrp="1"/>
          </p:cNvSpPr>
          <p:nvPr>
            <p:ph type="subTitle" idx="1"/>
          </p:nvPr>
        </p:nvSpPr>
        <p:spPr>
          <a:xfrm>
            <a:off x="1320800" y="2438400"/>
            <a:ext cx="9550400" cy="2819400"/>
          </a:xfrm>
        </p:spPr>
        <p:txBody>
          <a:bodyPr>
            <a:normAutofit/>
          </a:bodyPr>
          <a:lstStyle>
            <a:lvl1pPr marL="0" indent="0" algn="l">
              <a:buNone/>
              <a:defRPr sz="36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B2E2FD1C-F1D5-40B2-A00A-D7D9AE5FB4E6}"/>
              </a:ext>
            </a:extLst>
          </p:cNvPr>
          <p:cNvSpPr>
            <a:spLocks noGrp="1"/>
          </p:cNvSpPr>
          <p:nvPr>
            <p:ph type="sldNum" sz="quarter" idx="12"/>
          </p:nvPr>
        </p:nvSpPr>
        <p:spPr>
          <a:xfrm>
            <a:off x="1320800" y="6146800"/>
            <a:ext cx="711200" cy="386080"/>
          </a:xfrm>
        </p:spPr>
        <p:txBody>
          <a:bodyPr/>
          <a:lstStyle>
            <a:lvl1pPr algn="l">
              <a:defRPr baseline="0">
                <a:latin typeface="+mj-lt"/>
              </a:defRPr>
            </a:lvl1pPr>
          </a:lstStyle>
          <a:p>
            <a:fld id="{E75C8CD8-0874-5D4C-A44D-15AA0EC74FED}" type="slidenum">
              <a:rPr lang="en-US" smtClean="0"/>
              <a:pPr/>
              <a:t>‹#›</a:t>
            </a:fld>
            <a:endParaRPr lang="en-US" dirty="0"/>
          </a:p>
        </p:txBody>
      </p:sp>
    </p:spTree>
    <p:extLst>
      <p:ext uri="{BB962C8B-B14F-4D97-AF65-F5344CB8AC3E}">
        <p14:creationId xmlns:p14="http://schemas.microsoft.com/office/powerpoint/2010/main" val="98916704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86FA-BF8B-43BB-9D7C-9965D0A6C1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7CE555-9FE7-42E9-A756-D8C952B6CC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0D0C7-430B-4635-89F9-7C921271F39B}"/>
              </a:ext>
            </a:extLst>
          </p:cNvPr>
          <p:cNvSpPr>
            <a:spLocks noGrp="1"/>
          </p:cNvSpPr>
          <p:nvPr>
            <p:ph type="dt" sz="half" idx="10"/>
          </p:nvPr>
        </p:nvSpPr>
        <p:spPr/>
        <p:txBody>
          <a:bodyPr/>
          <a:lstStyle/>
          <a:p>
            <a:fld id="{49E72550-FB5F-214A-A818-CC8DE686EE17}" type="datetime1">
              <a:rPr lang="en-US" smtClean="0"/>
              <a:t>12/12/2021</a:t>
            </a:fld>
            <a:endParaRPr lang="en-US" dirty="0"/>
          </a:p>
        </p:txBody>
      </p:sp>
      <p:sp>
        <p:nvSpPr>
          <p:cNvPr id="5" name="Footer Placeholder 4">
            <a:extLst>
              <a:ext uri="{FF2B5EF4-FFF2-40B4-BE49-F238E27FC236}">
                <a16:creationId xmlns:a16="http://schemas.microsoft.com/office/drawing/2014/main" id="{91B240B1-E4E8-41EA-9F23-494B8A930F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A8004B-3831-4C8F-83DD-301F33E51544}"/>
              </a:ext>
            </a:extLst>
          </p:cNvPr>
          <p:cNvSpPr>
            <a:spLocks noGrp="1"/>
          </p:cNvSpPr>
          <p:nvPr>
            <p:ph type="sldNum" sz="quarter" idx="12"/>
          </p:nvPr>
        </p:nvSpPr>
        <p:spPr/>
        <p:txBody>
          <a:bodyPr/>
          <a:lstStyle/>
          <a:p>
            <a:fld id="{E75C8CD8-0874-5D4C-A44D-15AA0EC74FED}" type="slidenum">
              <a:rPr lang="en-US" smtClean="0"/>
              <a:t>‹#›</a:t>
            </a:fld>
            <a:endParaRPr lang="en-US" dirty="0"/>
          </a:p>
        </p:txBody>
      </p:sp>
    </p:spTree>
    <p:extLst>
      <p:ext uri="{BB962C8B-B14F-4D97-AF65-F5344CB8AC3E}">
        <p14:creationId xmlns:p14="http://schemas.microsoft.com/office/powerpoint/2010/main" val="1583512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6031CC-F6FC-4FBF-B089-68F2ED0FF30E}"/>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BE3AFA-011C-4798-BC12-7B5A525E58B8}"/>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E51E3-0914-4809-AAAB-A8797214079B}"/>
              </a:ext>
            </a:extLst>
          </p:cNvPr>
          <p:cNvSpPr>
            <a:spLocks noGrp="1"/>
          </p:cNvSpPr>
          <p:nvPr>
            <p:ph type="dt" sz="half" idx="10"/>
          </p:nvPr>
        </p:nvSpPr>
        <p:spPr/>
        <p:txBody>
          <a:bodyPr/>
          <a:lstStyle/>
          <a:p>
            <a:fld id="{788CE470-B2BF-4A47-B97F-BDEA6249807C}" type="datetime1">
              <a:rPr lang="en-US" smtClean="0"/>
              <a:t>12/12/2021</a:t>
            </a:fld>
            <a:endParaRPr lang="en-US" dirty="0"/>
          </a:p>
        </p:txBody>
      </p:sp>
      <p:sp>
        <p:nvSpPr>
          <p:cNvPr id="5" name="Footer Placeholder 4">
            <a:extLst>
              <a:ext uri="{FF2B5EF4-FFF2-40B4-BE49-F238E27FC236}">
                <a16:creationId xmlns:a16="http://schemas.microsoft.com/office/drawing/2014/main" id="{8A268C65-3B94-45C6-BE3E-58D2024EFF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A28974-43E6-4E8B-A224-0722B3AE88E2}"/>
              </a:ext>
            </a:extLst>
          </p:cNvPr>
          <p:cNvSpPr>
            <a:spLocks noGrp="1"/>
          </p:cNvSpPr>
          <p:nvPr>
            <p:ph type="sldNum" sz="quarter" idx="12"/>
          </p:nvPr>
        </p:nvSpPr>
        <p:spPr/>
        <p:txBody>
          <a:bodyPr/>
          <a:lstStyle/>
          <a:p>
            <a:fld id="{E75C8CD8-0874-5D4C-A44D-15AA0EC74FED}" type="slidenum">
              <a:rPr lang="en-US" smtClean="0"/>
              <a:t>‹#›</a:t>
            </a:fld>
            <a:endParaRPr lang="en-US" dirty="0"/>
          </a:p>
        </p:txBody>
      </p:sp>
    </p:spTree>
    <p:extLst>
      <p:ext uri="{BB962C8B-B14F-4D97-AF65-F5344CB8AC3E}">
        <p14:creationId xmlns:p14="http://schemas.microsoft.com/office/powerpoint/2010/main" val="145042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C0BA4-B960-493E-9B3B-7378C3EE7EA9}"/>
              </a:ext>
            </a:extLst>
          </p:cNvPr>
          <p:cNvSpPr>
            <a:spLocks noGrp="1"/>
          </p:cNvSpPr>
          <p:nvPr>
            <p:ph type="title"/>
          </p:nvPr>
        </p:nvSpPr>
        <p:spPr>
          <a:xfrm>
            <a:off x="1320800" y="365127"/>
            <a:ext cx="9530079" cy="1039927"/>
          </a:xfrm>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3286B41-D941-4B4D-B7AA-6221C0092E61}"/>
              </a:ext>
            </a:extLst>
          </p:cNvPr>
          <p:cNvSpPr>
            <a:spLocks noGrp="1"/>
          </p:cNvSpPr>
          <p:nvPr>
            <p:ph idx="1"/>
          </p:nvPr>
        </p:nvSpPr>
        <p:spPr>
          <a:xfrm>
            <a:off x="1320800" y="2133600"/>
            <a:ext cx="4611803" cy="3124201"/>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2A63A38-D736-4FF3-B2CA-C80D5366EED9}"/>
              </a:ext>
            </a:extLst>
          </p:cNvPr>
          <p:cNvSpPr>
            <a:spLocks noGrp="1"/>
          </p:cNvSpPr>
          <p:nvPr>
            <p:ph type="sldNum" sz="quarter" idx="12"/>
          </p:nvPr>
        </p:nvSpPr>
        <p:spPr>
          <a:xfrm>
            <a:off x="1320800" y="6146800"/>
            <a:ext cx="711200" cy="386080"/>
          </a:xfrm>
        </p:spPr>
        <p:txBody>
          <a:bodyPr/>
          <a:lstStyle/>
          <a:p>
            <a:fld id="{E75C8CD8-0874-5D4C-A44D-15AA0EC74FED}" type="slidenum">
              <a:rPr lang="en-US" smtClean="0"/>
              <a:t>‹#›</a:t>
            </a:fld>
            <a:endParaRPr lang="en-US" dirty="0"/>
          </a:p>
        </p:txBody>
      </p:sp>
      <p:sp>
        <p:nvSpPr>
          <p:cNvPr id="7" name="Content Placeholder 2">
            <a:extLst>
              <a:ext uri="{FF2B5EF4-FFF2-40B4-BE49-F238E27FC236}">
                <a16:creationId xmlns:a16="http://schemas.microsoft.com/office/drawing/2014/main" id="{680D9608-DA5C-C240-AA6A-C0791CC991B1}"/>
              </a:ext>
            </a:extLst>
          </p:cNvPr>
          <p:cNvSpPr>
            <a:spLocks noGrp="1"/>
          </p:cNvSpPr>
          <p:nvPr>
            <p:ph idx="13"/>
          </p:nvPr>
        </p:nvSpPr>
        <p:spPr>
          <a:xfrm>
            <a:off x="6279717" y="2133600"/>
            <a:ext cx="4591483" cy="3124201"/>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2565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2452-0EDC-4227-A9D9-C907B9FE704D}"/>
              </a:ext>
            </a:extLst>
          </p:cNvPr>
          <p:cNvSpPr>
            <a:spLocks noGrp="1"/>
          </p:cNvSpPr>
          <p:nvPr>
            <p:ph type="title"/>
          </p:nvPr>
        </p:nvSpPr>
        <p:spPr>
          <a:xfrm>
            <a:off x="1320800" y="1828801"/>
            <a:ext cx="8533352" cy="810705"/>
          </a:xfrm>
        </p:spPr>
        <p:txBody>
          <a:bodyPr anchor="b">
            <a:normAutofit/>
          </a:bodyPr>
          <a:lstStyle>
            <a:lvl1pPr>
              <a:defRPr sz="36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838559-2047-4ACC-A1E6-80AD93124A35}"/>
              </a:ext>
            </a:extLst>
          </p:cNvPr>
          <p:cNvSpPr>
            <a:spLocks noGrp="1"/>
          </p:cNvSpPr>
          <p:nvPr>
            <p:ph type="body" idx="1"/>
          </p:nvPr>
        </p:nvSpPr>
        <p:spPr>
          <a:xfrm>
            <a:off x="1320800" y="3233854"/>
            <a:ext cx="8533352" cy="657922"/>
          </a:xfrm>
        </p:spPr>
        <p:txBody>
          <a:bodyPr>
            <a:normAutofit/>
          </a:bodyPr>
          <a:lstStyle>
            <a:lvl1pPr marL="0" indent="0">
              <a:buNone/>
              <a:defRPr sz="24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E239044D-4121-46F1-A64F-F3A92C69E3EF}"/>
              </a:ext>
            </a:extLst>
          </p:cNvPr>
          <p:cNvSpPr>
            <a:spLocks noGrp="1"/>
          </p:cNvSpPr>
          <p:nvPr>
            <p:ph type="sldNum" sz="quarter" idx="12"/>
          </p:nvPr>
        </p:nvSpPr>
        <p:spPr>
          <a:xfrm>
            <a:off x="9142952" y="5815584"/>
            <a:ext cx="711200" cy="386080"/>
          </a:xfrm>
        </p:spPr>
        <p:txBody>
          <a:bodyPr/>
          <a:lstStyle>
            <a:lvl1pPr algn="r">
              <a:defRPr baseline="0">
                <a:solidFill>
                  <a:schemeClr val="accent1"/>
                </a:solidFill>
              </a:defRPr>
            </a:lvl1pPr>
          </a:lstStyle>
          <a:p>
            <a:fld id="{E75C8CD8-0874-5D4C-A44D-15AA0EC74FED}" type="slidenum">
              <a:rPr lang="en-US" smtClean="0"/>
              <a:pPr/>
              <a:t>‹#›</a:t>
            </a:fld>
            <a:endParaRPr lang="en-US" dirty="0"/>
          </a:p>
        </p:txBody>
      </p:sp>
      <p:sp>
        <p:nvSpPr>
          <p:cNvPr id="7" name="Text Placeholder 2">
            <a:extLst>
              <a:ext uri="{FF2B5EF4-FFF2-40B4-BE49-F238E27FC236}">
                <a16:creationId xmlns:a16="http://schemas.microsoft.com/office/drawing/2014/main" id="{A8E760CD-63D3-724A-AF9C-3036C2D342E9}"/>
              </a:ext>
            </a:extLst>
          </p:cNvPr>
          <p:cNvSpPr>
            <a:spLocks noGrp="1"/>
          </p:cNvSpPr>
          <p:nvPr>
            <p:ph type="body" idx="13"/>
          </p:nvPr>
        </p:nvSpPr>
        <p:spPr>
          <a:xfrm>
            <a:off x="1320800" y="4081346"/>
            <a:ext cx="8533352" cy="1572322"/>
          </a:xfrm>
        </p:spPr>
        <p:txBody>
          <a:bodyPr>
            <a:normAutofit/>
          </a:bodyPr>
          <a:lstStyle>
            <a:lvl1pPr marL="0" indent="0">
              <a:buNone/>
              <a:defRPr sz="16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31122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18E7A-A2FE-4ABD-9025-07FDE55587A6}"/>
              </a:ext>
            </a:extLst>
          </p:cNvPr>
          <p:cNvSpPr>
            <a:spLocks noGrp="1"/>
          </p:cNvSpPr>
          <p:nvPr>
            <p:ph type="title"/>
          </p:nvPr>
        </p:nvSpPr>
        <p:spPr>
          <a:xfrm>
            <a:off x="1320800" y="457200"/>
            <a:ext cx="8533352" cy="787400"/>
          </a:xfrm>
        </p:spPr>
        <p:txBody>
          <a:bodyPr anchor="b">
            <a:normAutofit/>
          </a:bodyPr>
          <a:lstStyle>
            <a:lvl1pPr>
              <a:defRPr sz="2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57C6DBE8-748B-44F3-BFF8-8EB4658F4C1B}"/>
              </a:ext>
            </a:extLst>
          </p:cNvPr>
          <p:cNvSpPr>
            <a:spLocks noGrp="1"/>
          </p:cNvSpPr>
          <p:nvPr>
            <p:ph type="body" sz="half" idx="2"/>
          </p:nvPr>
        </p:nvSpPr>
        <p:spPr>
          <a:xfrm>
            <a:off x="1320800" y="1996068"/>
            <a:ext cx="8533352" cy="3261732"/>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a:extLst>
              <a:ext uri="{FF2B5EF4-FFF2-40B4-BE49-F238E27FC236}">
                <a16:creationId xmlns:a16="http://schemas.microsoft.com/office/drawing/2014/main" id="{015D0CEE-45AD-4960-8355-C86EE3678297}"/>
              </a:ext>
            </a:extLst>
          </p:cNvPr>
          <p:cNvSpPr>
            <a:spLocks noGrp="1"/>
          </p:cNvSpPr>
          <p:nvPr>
            <p:ph type="sldNum" sz="quarter" idx="12"/>
          </p:nvPr>
        </p:nvSpPr>
        <p:spPr>
          <a:xfrm>
            <a:off x="9400478" y="5816228"/>
            <a:ext cx="453674" cy="386080"/>
          </a:xfrm>
        </p:spPr>
        <p:txBody>
          <a:bodyPr/>
          <a:lstStyle>
            <a:lvl1pPr algn="r">
              <a:defRPr baseline="0">
                <a:solidFill>
                  <a:schemeClr val="accent1"/>
                </a:solidFill>
              </a:defRPr>
            </a:lvl1pPr>
          </a:lstStyle>
          <a:p>
            <a:fld id="{E75C8CD8-0874-5D4C-A44D-15AA0EC74FED}" type="slidenum">
              <a:rPr lang="en-US" smtClean="0"/>
              <a:pPr/>
              <a:t>‹#›</a:t>
            </a:fld>
            <a:endParaRPr lang="en-US" dirty="0"/>
          </a:p>
        </p:txBody>
      </p:sp>
    </p:spTree>
    <p:extLst>
      <p:ext uri="{BB962C8B-B14F-4D97-AF65-F5344CB8AC3E}">
        <p14:creationId xmlns:p14="http://schemas.microsoft.com/office/powerpoint/2010/main" val="220914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8AFD-512B-4216-8D00-92FD64710247}"/>
              </a:ext>
            </a:extLst>
          </p:cNvPr>
          <p:cNvSpPr>
            <a:spLocks noGrp="1"/>
          </p:cNvSpPr>
          <p:nvPr>
            <p:ph type="title"/>
          </p:nvPr>
        </p:nvSpPr>
        <p:spPr>
          <a:xfrm>
            <a:off x="1320800" y="365127"/>
            <a:ext cx="9550400" cy="1073380"/>
          </a:xfrm>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609255D-1B87-49B5-B0D4-A36538C21D99}"/>
              </a:ext>
            </a:extLst>
          </p:cNvPr>
          <p:cNvSpPr>
            <a:spLocks noGrp="1"/>
          </p:cNvSpPr>
          <p:nvPr>
            <p:ph sz="half" idx="1" hasCustomPrompt="1"/>
          </p:nvPr>
        </p:nvSpPr>
        <p:spPr>
          <a:xfrm>
            <a:off x="1320801" y="2133600"/>
            <a:ext cx="4622801" cy="3124200"/>
          </a:xfrm>
        </p:spPr>
        <p:txBody>
          <a:bodyPr>
            <a:normAutofit/>
          </a:bodyPr>
          <a:lstStyle>
            <a:lvl1pPr>
              <a:defRPr sz="1600"/>
            </a:lvl1pPr>
          </a:lstStyle>
          <a:p>
            <a:pPr lvl="0"/>
            <a:r>
              <a:rPr lang="en-US" dirty="0"/>
              <a:t>Picture</a:t>
            </a:r>
          </a:p>
        </p:txBody>
      </p:sp>
      <p:sp>
        <p:nvSpPr>
          <p:cNvPr id="4" name="Content Placeholder 3">
            <a:extLst>
              <a:ext uri="{FF2B5EF4-FFF2-40B4-BE49-F238E27FC236}">
                <a16:creationId xmlns:a16="http://schemas.microsoft.com/office/drawing/2014/main" id="{7CE56058-D2D4-43B4-9399-D7788E593635}"/>
              </a:ext>
            </a:extLst>
          </p:cNvPr>
          <p:cNvSpPr>
            <a:spLocks noGrp="1"/>
          </p:cNvSpPr>
          <p:nvPr>
            <p:ph sz="half" idx="2"/>
          </p:nvPr>
        </p:nvSpPr>
        <p:spPr>
          <a:xfrm>
            <a:off x="6172200" y="2133600"/>
            <a:ext cx="4699002" cy="312420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E67CC153-7AA8-4250-B3D7-92D17F4912A2}"/>
              </a:ext>
            </a:extLst>
          </p:cNvPr>
          <p:cNvSpPr>
            <a:spLocks noGrp="1"/>
          </p:cNvSpPr>
          <p:nvPr>
            <p:ph type="sldNum" sz="quarter" idx="12"/>
          </p:nvPr>
        </p:nvSpPr>
        <p:spPr/>
        <p:txBody>
          <a:bodyPr/>
          <a:lstStyle/>
          <a:p>
            <a:fld id="{E75C8CD8-0874-5D4C-A44D-15AA0EC74FED}" type="slidenum">
              <a:rPr lang="en-US" smtClean="0"/>
              <a:t>‹#›</a:t>
            </a:fld>
            <a:endParaRPr lang="en-US" dirty="0"/>
          </a:p>
        </p:txBody>
      </p:sp>
    </p:spTree>
    <p:extLst>
      <p:ext uri="{BB962C8B-B14F-4D97-AF65-F5344CB8AC3E}">
        <p14:creationId xmlns:p14="http://schemas.microsoft.com/office/powerpoint/2010/main" val="72341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FB49669-F591-43CD-9B6C-88D6420664FC}"/>
              </a:ext>
            </a:extLst>
          </p:cNvPr>
          <p:cNvSpPr>
            <a:spLocks noGrp="1"/>
          </p:cNvSpPr>
          <p:nvPr>
            <p:ph type="sldNum" sz="quarter" idx="12"/>
          </p:nvPr>
        </p:nvSpPr>
        <p:spPr/>
        <p:txBody>
          <a:bodyPr/>
          <a:lstStyle/>
          <a:p>
            <a:fld id="{E75C8CD8-0874-5D4C-A44D-15AA0EC74FED}" type="slidenum">
              <a:rPr lang="en-US" smtClean="0"/>
              <a:t>‹#›</a:t>
            </a:fld>
            <a:endParaRPr lang="en-US" dirty="0"/>
          </a:p>
        </p:txBody>
      </p:sp>
      <p:sp>
        <p:nvSpPr>
          <p:cNvPr id="10" name="Title 1">
            <a:extLst>
              <a:ext uri="{FF2B5EF4-FFF2-40B4-BE49-F238E27FC236}">
                <a16:creationId xmlns:a16="http://schemas.microsoft.com/office/drawing/2014/main" id="{AE12C849-AE3D-5F4E-886D-9B3449E6091B}"/>
              </a:ext>
            </a:extLst>
          </p:cNvPr>
          <p:cNvSpPr>
            <a:spLocks noGrp="1"/>
          </p:cNvSpPr>
          <p:nvPr>
            <p:ph type="title"/>
          </p:nvPr>
        </p:nvSpPr>
        <p:spPr>
          <a:xfrm>
            <a:off x="1320800" y="365127"/>
            <a:ext cx="9550400" cy="1073380"/>
          </a:xfrm>
        </p:spPr>
        <p:txBody>
          <a:bodyPr>
            <a:normAutofit/>
          </a:bodyPr>
          <a:lstStyle>
            <a:lvl1pPr>
              <a:defRPr sz="3600"/>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8EE243B-2655-3042-BE69-96280B5CFC44}"/>
              </a:ext>
            </a:extLst>
          </p:cNvPr>
          <p:cNvSpPr>
            <a:spLocks noGrp="1"/>
          </p:cNvSpPr>
          <p:nvPr>
            <p:ph sz="half" idx="1" hasCustomPrompt="1"/>
          </p:nvPr>
        </p:nvSpPr>
        <p:spPr>
          <a:xfrm>
            <a:off x="6172200" y="2133600"/>
            <a:ext cx="4699001" cy="3124200"/>
          </a:xfrm>
        </p:spPr>
        <p:txBody>
          <a:bodyPr>
            <a:normAutofit/>
          </a:bodyPr>
          <a:lstStyle>
            <a:lvl1pPr>
              <a:defRPr sz="1600"/>
            </a:lvl1pPr>
          </a:lstStyle>
          <a:p>
            <a:pPr lvl="0"/>
            <a:r>
              <a:rPr lang="en-US" dirty="0"/>
              <a:t>Picture</a:t>
            </a:r>
          </a:p>
        </p:txBody>
      </p:sp>
      <p:sp>
        <p:nvSpPr>
          <p:cNvPr id="12" name="Content Placeholder 3">
            <a:extLst>
              <a:ext uri="{FF2B5EF4-FFF2-40B4-BE49-F238E27FC236}">
                <a16:creationId xmlns:a16="http://schemas.microsoft.com/office/drawing/2014/main" id="{EA8E3FFB-7030-1B4C-8B2E-6CEC06B997B6}"/>
              </a:ext>
            </a:extLst>
          </p:cNvPr>
          <p:cNvSpPr>
            <a:spLocks noGrp="1"/>
          </p:cNvSpPr>
          <p:nvPr>
            <p:ph sz="half" idx="2"/>
          </p:nvPr>
        </p:nvSpPr>
        <p:spPr>
          <a:xfrm>
            <a:off x="1320800" y="2133600"/>
            <a:ext cx="4622803" cy="312420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2647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0930-CFFA-42D7-BEFB-06977C57AA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FDE1A6-6C9B-41E1-BA85-3F48478B9F20}"/>
              </a:ext>
            </a:extLst>
          </p:cNvPr>
          <p:cNvSpPr>
            <a:spLocks noGrp="1"/>
          </p:cNvSpPr>
          <p:nvPr>
            <p:ph type="dt" sz="half" idx="10"/>
          </p:nvPr>
        </p:nvSpPr>
        <p:spPr/>
        <p:txBody>
          <a:bodyPr/>
          <a:lstStyle/>
          <a:p>
            <a:fld id="{443FB2E3-85A9-6743-80C7-7F4B04A0D27B}" type="datetime1">
              <a:rPr lang="en-US" smtClean="0"/>
              <a:t>12/12/2021</a:t>
            </a:fld>
            <a:endParaRPr lang="en-US" dirty="0"/>
          </a:p>
        </p:txBody>
      </p:sp>
      <p:sp>
        <p:nvSpPr>
          <p:cNvPr id="4" name="Footer Placeholder 3">
            <a:extLst>
              <a:ext uri="{FF2B5EF4-FFF2-40B4-BE49-F238E27FC236}">
                <a16:creationId xmlns:a16="http://schemas.microsoft.com/office/drawing/2014/main" id="{B3816A92-772B-4A2E-B920-DDE026C9D50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39A7AAC-0ECA-46CF-8D78-AB5C3B0AF7BF}"/>
              </a:ext>
            </a:extLst>
          </p:cNvPr>
          <p:cNvSpPr>
            <a:spLocks noGrp="1"/>
          </p:cNvSpPr>
          <p:nvPr>
            <p:ph type="sldNum" sz="quarter" idx="12"/>
          </p:nvPr>
        </p:nvSpPr>
        <p:spPr/>
        <p:txBody>
          <a:bodyPr/>
          <a:lstStyle/>
          <a:p>
            <a:fld id="{E75C8CD8-0874-5D4C-A44D-15AA0EC74FED}" type="slidenum">
              <a:rPr lang="en-US" smtClean="0"/>
              <a:t>‹#›</a:t>
            </a:fld>
            <a:endParaRPr lang="en-US" dirty="0"/>
          </a:p>
        </p:txBody>
      </p:sp>
    </p:spTree>
    <p:extLst>
      <p:ext uri="{BB962C8B-B14F-4D97-AF65-F5344CB8AC3E}">
        <p14:creationId xmlns:p14="http://schemas.microsoft.com/office/powerpoint/2010/main" val="332250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42BAF2-5260-4EF0-AAF8-147FAB4FC2A6}"/>
              </a:ext>
            </a:extLst>
          </p:cNvPr>
          <p:cNvSpPr>
            <a:spLocks noGrp="1"/>
          </p:cNvSpPr>
          <p:nvPr>
            <p:ph type="dt" sz="half" idx="10"/>
          </p:nvPr>
        </p:nvSpPr>
        <p:spPr/>
        <p:txBody>
          <a:bodyPr/>
          <a:lstStyle/>
          <a:p>
            <a:fld id="{49DECE63-8558-4A49-907A-756F577EDCFB}" type="datetime1">
              <a:rPr lang="en-US" smtClean="0"/>
              <a:t>12/12/2021</a:t>
            </a:fld>
            <a:endParaRPr lang="en-US" dirty="0"/>
          </a:p>
        </p:txBody>
      </p:sp>
      <p:sp>
        <p:nvSpPr>
          <p:cNvPr id="3" name="Footer Placeholder 2">
            <a:extLst>
              <a:ext uri="{FF2B5EF4-FFF2-40B4-BE49-F238E27FC236}">
                <a16:creationId xmlns:a16="http://schemas.microsoft.com/office/drawing/2014/main" id="{F0CC07E7-EBBC-436B-9CE8-42B132D21A3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42BC9E7-B2F0-4725-B6F3-1C85FDFDFFF2}"/>
              </a:ext>
            </a:extLst>
          </p:cNvPr>
          <p:cNvSpPr>
            <a:spLocks noGrp="1"/>
          </p:cNvSpPr>
          <p:nvPr>
            <p:ph type="sldNum" sz="quarter" idx="12"/>
          </p:nvPr>
        </p:nvSpPr>
        <p:spPr/>
        <p:txBody>
          <a:bodyPr/>
          <a:lstStyle/>
          <a:p>
            <a:fld id="{E75C8CD8-0874-5D4C-A44D-15AA0EC74FED}" type="slidenum">
              <a:rPr lang="en-US" smtClean="0"/>
              <a:t>‹#›</a:t>
            </a:fld>
            <a:endParaRPr lang="en-US" dirty="0"/>
          </a:p>
        </p:txBody>
      </p:sp>
    </p:spTree>
    <p:extLst>
      <p:ext uri="{BB962C8B-B14F-4D97-AF65-F5344CB8AC3E}">
        <p14:creationId xmlns:p14="http://schemas.microsoft.com/office/powerpoint/2010/main" val="723381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4E589-59AB-4E49-98D8-B8F2CE10ED1C}"/>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88233FC-BDC8-4DD8-B73E-82F19EF58AF1}"/>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7AB605BC-CA80-44C2-A1C8-558A8357F844}"/>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2B99DA-9CBB-470F-9527-46914996C648}"/>
              </a:ext>
            </a:extLst>
          </p:cNvPr>
          <p:cNvSpPr>
            <a:spLocks noGrp="1"/>
          </p:cNvSpPr>
          <p:nvPr>
            <p:ph type="dt" sz="half" idx="10"/>
          </p:nvPr>
        </p:nvSpPr>
        <p:spPr/>
        <p:txBody>
          <a:bodyPr/>
          <a:lstStyle/>
          <a:p>
            <a:fld id="{5347E668-005B-1D41-865F-588E5E97E465}" type="datetime1">
              <a:rPr lang="en-US" smtClean="0"/>
              <a:t>12/12/2021</a:t>
            </a:fld>
            <a:endParaRPr lang="en-US" dirty="0"/>
          </a:p>
        </p:txBody>
      </p:sp>
      <p:sp>
        <p:nvSpPr>
          <p:cNvPr id="6" name="Footer Placeholder 5">
            <a:extLst>
              <a:ext uri="{FF2B5EF4-FFF2-40B4-BE49-F238E27FC236}">
                <a16:creationId xmlns:a16="http://schemas.microsoft.com/office/drawing/2014/main" id="{1CB40997-BABF-49FC-A943-2C4F785E97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F2C51F2-9A70-4908-8B22-06074F849B01}"/>
              </a:ext>
            </a:extLst>
          </p:cNvPr>
          <p:cNvSpPr>
            <a:spLocks noGrp="1"/>
          </p:cNvSpPr>
          <p:nvPr>
            <p:ph type="sldNum" sz="quarter" idx="12"/>
          </p:nvPr>
        </p:nvSpPr>
        <p:spPr/>
        <p:txBody>
          <a:bodyPr/>
          <a:lstStyle/>
          <a:p>
            <a:fld id="{E75C8CD8-0874-5D4C-A44D-15AA0EC74FED}" type="slidenum">
              <a:rPr lang="en-US" smtClean="0"/>
              <a:t>‹#›</a:t>
            </a:fld>
            <a:endParaRPr lang="en-US" dirty="0"/>
          </a:p>
        </p:txBody>
      </p:sp>
    </p:spTree>
    <p:extLst>
      <p:ext uri="{BB962C8B-B14F-4D97-AF65-F5344CB8AC3E}">
        <p14:creationId xmlns:p14="http://schemas.microsoft.com/office/powerpoint/2010/main" val="1250424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3BE830-B6C8-47E2-935D-D5952EE6298E}"/>
              </a:ext>
            </a:extLst>
          </p:cNvPr>
          <p:cNvSpPr>
            <a:spLocks noGrp="1"/>
          </p:cNvSpPr>
          <p:nvPr>
            <p:ph type="title"/>
          </p:nvPr>
        </p:nvSpPr>
        <p:spPr>
          <a:xfrm>
            <a:off x="1320800" y="365127"/>
            <a:ext cx="9550400" cy="1158874"/>
          </a:xfrm>
          <a:prstGeom prst="rect">
            <a:avLst/>
          </a:prstGeom>
        </p:spPr>
        <p:txBody>
          <a:bodyPr vert="horz" lIns="0" tIns="0" rIns="0" bIns="0" rtlCol="0" anchor="b" anchorCtr="0">
            <a:normAutofit/>
          </a:bodyPr>
          <a:lstStyle/>
          <a:p>
            <a:r>
              <a:rPr lang="en-US" dirty="0"/>
              <a:t>Click to edit Master title</a:t>
            </a:r>
          </a:p>
        </p:txBody>
      </p:sp>
      <p:sp>
        <p:nvSpPr>
          <p:cNvPr id="3" name="Text Placeholder 2">
            <a:extLst>
              <a:ext uri="{FF2B5EF4-FFF2-40B4-BE49-F238E27FC236}">
                <a16:creationId xmlns:a16="http://schemas.microsoft.com/office/drawing/2014/main" id="{436B7EDF-204E-4E0A-AADA-7C73EAE2660D}"/>
              </a:ext>
            </a:extLst>
          </p:cNvPr>
          <p:cNvSpPr>
            <a:spLocks noGrp="1"/>
          </p:cNvSpPr>
          <p:nvPr>
            <p:ph type="body" idx="1"/>
          </p:nvPr>
        </p:nvSpPr>
        <p:spPr>
          <a:xfrm>
            <a:off x="1320800" y="2133600"/>
            <a:ext cx="9550400" cy="312420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3A9143-FCAF-4FC2-8C3C-AC0F70737A6D}"/>
              </a:ext>
            </a:extLst>
          </p:cNvPr>
          <p:cNvSpPr>
            <a:spLocks noGrp="1"/>
          </p:cNvSpPr>
          <p:nvPr>
            <p:ph type="dt" sz="half" idx="2"/>
          </p:nvPr>
        </p:nvSpPr>
        <p:spPr>
          <a:xfrm>
            <a:off x="2293856" y="6147384"/>
            <a:ext cx="830605" cy="385496"/>
          </a:xfrm>
          <a:prstGeom prst="rect">
            <a:avLst/>
          </a:prstGeom>
        </p:spPr>
        <p:txBody>
          <a:bodyPr vert="horz" lIns="0" tIns="0" rIns="0" bIns="0" rtlCol="0" anchor="t" anchorCtr="0"/>
          <a:lstStyle>
            <a:lvl1pPr algn="l">
              <a:defRPr sz="1200" b="1" i="0" baseline="0">
                <a:solidFill>
                  <a:schemeClr val="bg1"/>
                </a:solidFill>
              </a:defRPr>
            </a:lvl1pPr>
          </a:lstStyle>
          <a:p>
            <a:fld id="{4E429F84-9E35-EE48-B475-7C22CEFFA6FB}" type="datetime1">
              <a:rPr lang="en-US" smtClean="0"/>
              <a:pPr/>
              <a:t>12/12/2021</a:t>
            </a:fld>
            <a:endParaRPr lang="en-US" dirty="0"/>
          </a:p>
        </p:txBody>
      </p:sp>
      <p:sp>
        <p:nvSpPr>
          <p:cNvPr id="5" name="Footer Placeholder 4">
            <a:extLst>
              <a:ext uri="{FF2B5EF4-FFF2-40B4-BE49-F238E27FC236}">
                <a16:creationId xmlns:a16="http://schemas.microsoft.com/office/drawing/2014/main" id="{23AB09AB-CC13-4EB1-8238-1EE2229E0DAF}"/>
              </a:ext>
            </a:extLst>
          </p:cNvPr>
          <p:cNvSpPr>
            <a:spLocks noGrp="1"/>
          </p:cNvSpPr>
          <p:nvPr>
            <p:ph type="ftr" sz="quarter" idx="3"/>
          </p:nvPr>
        </p:nvSpPr>
        <p:spPr>
          <a:xfrm>
            <a:off x="3476397" y="6147384"/>
            <a:ext cx="5015059" cy="385496"/>
          </a:xfrm>
          <a:prstGeom prst="rect">
            <a:avLst/>
          </a:prstGeom>
        </p:spPr>
        <p:txBody>
          <a:bodyPr vert="horz" lIns="0" tIns="0" rIns="0" bIns="0" rtlCol="0" anchor="t" anchorCtr="0"/>
          <a:lstStyle>
            <a:lvl1pPr algn="l">
              <a:defRPr sz="1200" b="1" i="0" baseline="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F73D4871-3CE2-45B2-8F76-2B364B6D38FD}"/>
              </a:ext>
            </a:extLst>
          </p:cNvPr>
          <p:cNvSpPr>
            <a:spLocks noGrp="1"/>
          </p:cNvSpPr>
          <p:nvPr>
            <p:ph type="sldNum" sz="quarter" idx="4"/>
          </p:nvPr>
        </p:nvSpPr>
        <p:spPr>
          <a:xfrm>
            <a:off x="1320800" y="6146800"/>
            <a:ext cx="711200" cy="386080"/>
          </a:xfrm>
          <a:prstGeom prst="rect">
            <a:avLst/>
          </a:prstGeom>
        </p:spPr>
        <p:txBody>
          <a:bodyPr vert="horz" lIns="0" tIns="0" rIns="0" bIns="0" rtlCol="0" anchor="t" anchorCtr="0"/>
          <a:lstStyle>
            <a:lvl1pPr algn="l">
              <a:defRPr sz="1200" b="1" i="0" baseline="0">
                <a:solidFill>
                  <a:schemeClr val="bg1"/>
                </a:solidFill>
              </a:defRPr>
            </a:lvl1pPr>
          </a:lstStyle>
          <a:p>
            <a:fld id="{E75C8CD8-0874-5D4C-A44D-15AA0EC74FED}" type="slidenum">
              <a:rPr lang="en-US" smtClean="0"/>
              <a:pPr/>
              <a:t>‹#›</a:t>
            </a:fld>
            <a:endParaRPr lang="en-US" dirty="0"/>
          </a:p>
        </p:txBody>
      </p:sp>
    </p:spTree>
    <p:extLst>
      <p:ext uri="{BB962C8B-B14F-4D97-AF65-F5344CB8AC3E}">
        <p14:creationId xmlns:p14="http://schemas.microsoft.com/office/powerpoint/2010/main" val="11922814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92" r:id="rId4"/>
    <p:sldLayoutId id="2147483688" r:id="rId5"/>
    <p:sldLayoutId id="2147483689" r:id="rId6"/>
    <p:sldLayoutId id="2147483690" r:id="rId7"/>
    <p:sldLayoutId id="2147483691"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5400" b="1" i="0" kern="1200" baseline="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00" b="1" i="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b="1" i="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b="1" i="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1" i="0" kern="1200" baseline="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1"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32" userDrawn="1">
          <p15:clr>
            <a:srgbClr val="F26B43"/>
          </p15:clr>
        </p15:guide>
        <p15:guide id="2" orient="horz" pos="960" userDrawn="1">
          <p15:clr>
            <a:srgbClr val="F26B43"/>
          </p15:clr>
        </p15:guide>
        <p15:guide id="3" orient="horz" pos="1536" userDrawn="1">
          <p15:clr>
            <a:srgbClr val="F26B43"/>
          </p15:clr>
        </p15:guide>
        <p15:guide id="4" orient="horz" pos="3312" userDrawn="1">
          <p15:clr>
            <a:srgbClr val="F26B43"/>
          </p15:clr>
        </p15:guide>
        <p15:guide id="5" pos="68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mailto:kammonds@fresnocountyca.gov"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mailto:blafang@fresnocountyca.gov"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mailto:mcare@fresnocountyca.gov" TargetMode="External"/><Relationship Id="rId3" Type="http://schemas.openxmlformats.org/officeDocument/2006/relationships/hyperlink" Target="https://www.co.fresno.ca.us/departments/behavioral-health/home/providers/contract-providers/contract-provider-forms" TargetMode="External"/><Relationship Id="rId7" Type="http://schemas.openxmlformats.org/officeDocument/2006/relationships/hyperlink" Target="https://www.co.fresno.ca.us/departments/behavioral-health/home/for-providers/contract-provider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co.fresno.ca.us/departments/behavioral-health/home/providers-4698" TargetMode="External"/><Relationship Id="rId5" Type="http://schemas.openxmlformats.org/officeDocument/2006/relationships/hyperlink" Target="https://www.co.fresno.ca.us/departments/behavioral-health" TargetMode="External"/><Relationship Id="rId4" Type="http://schemas.openxmlformats.org/officeDocument/2006/relationships/hyperlink" Target="https://www.co.fresno.ca.us/departmen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kammonds@fresnocountyca.gov"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ABD4-7061-D44A-AC62-F6938F6F017F}"/>
              </a:ext>
            </a:extLst>
          </p:cNvPr>
          <p:cNvSpPr>
            <a:spLocks noGrp="1"/>
          </p:cNvSpPr>
          <p:nvPr>
            <p:ph type="ctrTitle"/>
          </p:nvPr>
        </p:nvSpPr>
        <p:spPr>
          <a:xfrm>
            <a:off x="1186003" y="325120"/>
            <a:ext cx="10584466" cy="1531672"/>
          </a:xfrm>
        </p:spPr>
        <p:txBody>
          <a:bodyPr>
            <a:noAutofit/>
          </a:bodyPr>
          <a:lstStyle/>
          <a:p>
            <a:r>
              <a:rPr lang="en-US" sz="3500" dirty="0"/>
              <a:t>NOTICE OF ADVERSE BENEFIT DETERMINATION TRAINING FOR </a:t>
            </a:r>
            <a:r>
              <a:rPr lang="en-US" sz="3500" dirty="0">
                <a:solidFill>
                  <a:srgbClr val="FF0000"/>
                </a:solidFill>
              </a:rPr>
              <a:t>DIRECT SERVICE PROVIDERS</a:t>
            </a:r>
            <a:endParaRPr lang="en-US" sz="3500" dirty="0"/>
          </a:p>
        </p:txBody>
      </p:sp>
      <p:sp>
        <p:nvSpPr>
          <p:cNvPr id="3" name="Subtitle 2">
            <a:extLst>
              <a:ext uri="{FF2B5EF4-FFF2-40B4-BE49-F238E27FC236}">
                <a16:creationId xmlns:a16="http://schemas.microsoft.com/office/drawing/2014/main" id="{02CBBCCF-0C29-5941-9CBC-6DC25114CD2A}"/>
              </a:ext>
            </a:extLst>
          </p:cNvPr>
          <p:cNvSpPr>
            <a:spLocks noGrp="1"/>
          </p:cNvSpPr>
          <p:nvPr>
            <p:ph type="subTitle" idx="1"/>
          </p:nvPr>
        </p:nvSpPr>
        <p:spPr/>
        <p:txBody>
          <a:bodyPr>
            <a:normAutofit/>
          </a:bodyPr>
          <a:lstStyle/>
          <a:p>
            <a:pPr algn="ctr"/>
            <a:endParaRPr lang="en-US" sz="1800" dirty="0"/>
          </a:p>
          <a:p>
            <a:pPr algn="ctr"/>
            <a:endParaRPr lang="en-US" sz="1800" dirty="0"/>
          </a:p>
          <a:p>
            <a:pPr algn="ctr"/>
            <a:endParaRPr lang="en-US" sz="1800" dirty="0"/>
          </a:p>
          <a:p>
            <a:pPr algn="ctr"/>
            <a:r>
              <a:rPr lang="en-US" sz="2400" dirty="0"/>
              <a:t>Fresno County Mental Health Plan</a:t>
            </a:r>
          </a:p>
          <a:p>
            <a:endParaRPr lang="en-US" dirty="0"/>
          </a:p>
          <a:p>
            <a:pPr algn="r"/>
            <a:endParaRPr lang="en-US" sz="1800" dirty="0"/>
          </a:p>
          <a:p>
            <a:pPr algn="r"/>
            <a:r>
              <a:rPr lang="en-US" sz="1800" dirty="0"/>
              <a:t>Revision Date 12/10/2021</a:t>
            </a:r>
          </a:p>
          <a:p>
            <a:pPr algn="r"/>
            <a:endParaRPr lang="en-US" sz="1800" dirty="0"/>
          </a:p>
        </p:txBody>
      </p:sp>
      <p:sp>
        <p:nvSpPr>
          <p:cNvPr id="4" name="Slide Number Placeholder 3">
            <a:extLst>
              <a:ext uri="{FF2B5EF4-FFF2-40B4-BE49-F238E27FC236}">
                <a16:creationId xmlns:a16="http://schemas.microsoft.com/office/drawing/2014/main" id="{FFC848B6-D288-6D4B-BA48-60540D5A8174}"/>
              </a:ext>
            </a:extLst>
          </p:cNvPr>
          <p:cNvSpPr>
            <a:spLocks noGrp="1"/>
          </p:cNvSpPr>
          <p:nvPr>
            <p:ph type="sldNum" sz="quarter" idx="12"/>
          </p:nvPr>
        </p:nvSpPr>
        <p:spPr/>
        <p:txBody>
          <a:bodyPr/>
          <a:lstStyle/>
          <a:p>
            <a:fld id="{E75C8CD8-0874-5D4C-A44D-15AA0EC74FED}" type="slidenum">
              <a:rPr lang="en-US" smtClean="0"/>
              <a:pPr/>
              <a:t>1</a:t>
            </a:fld>
            <a:endParaRPr lang="en-US" dirty="0"/>
          </a:p>
        </p:txBody>
      </p:sp>
    </p:spTree>
    <p:extLst>
      <p:ext uri="{BB962C8B-B14F-4D97-AF65-F5344CB8AC3E}">
        <p14:creationId xmlns:p14="http://schemas.microsoft.com/office/powerpoint/2010/main" val="588886767"/>
      </p:ext>
    </p:extLst>
  </p:cSld>
  <p:clrMapOvr>
    <a:masterClrMapping/>
  </p:clrMapOvr>
  <mc:AlternateContent xmlns:mc="http://schemas.openxmlformats.org/markup-compatibility/2006" xmlns:p14="http://schemas.microsoft.com/office/powerpoint/2010/main">
    <mc:Choice Requires="p14">
      <p:transition spd="slow" p14:dur="2000" advTm="24127"/>
    </mc:Choice>
    <mc:Fallback xmlns="">
      <p:transition spd="slow" advTm="2412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9D08-6BB3-4252-9522-137A846577E6}"/>
              </a:ext>
            </a:extLst>
          </p:cNvPr>
          <p:cNvSpPr>
            <a:spLocks noGrp="1"/>
          </p:cNvSpPr>
          <p:nvPr>
            <p:ph type="title"/>
          </p:nvPr>
        </p:nvSpPr>
        <p:spPr>
          <a:xfrm>
            <a:off x="1320800" y="439057"/>
            <a:ext cx="8533352" cy="787400"/>
          </a:xfrm>
        </p:spPr>
        <p:txBody>
          <a:bodyPr/>
          <a:lstStyle/>
          <a:p>
            <a:r>
              <a:rPr lang="en-US" dirty="0"/>
              <a:t>When To Send a NOABD Denial Notice </a:t>
            </a:r>
          </a:p>
        </p:txBody>
      </p:sp>
      <p:sp>
        <p:nvSpPr>
          <p:cNvPr id="3" name="Text Placeholder 2">
            <a:extLst>
              <a:ext uri="{FF2B5EF4-FFF2-40B4-BE49-F238E27FC236}">
                <a16:creationId xmlns:a16="http://schemas.microsoft.com/office/drawing/2014/main" id="{929E919B-9897-4662-9562-B9CB907D8B40}"/>
              </a:ext>
            </a:extLst>
          </p:cNvPr>
          <p:cNvSpPr>
            <a:spLocks noGrp="1"/>
          </p:cNvSpPr>
          <p:nvPr>
            <p:ph type="body" sz="half" idx="2"/>
          </p:nvPr>
        </p:nvSpPr>
        <p:spPr>
          <a:xfrm>
            <a:off x="1320799" y="1851378"/>
            <a:ext cx="9064171" cy="3657600"/>
          </a:xfrm>
        </p:spPr>
        <p:txBody>
          <a:bodyPr>
            <a:noAutofit/>
          </a:bodyPr>
          <a:lstStyle/>
          <a:p>
            <a:pPr marL="628650" lvl="2" indent="-285750">
              <a:buFont typeface="Wingdings" panose="05000000000000000000" pitchFamily="2" charset="2"/>
              <a:buChar char="ü"/>
            </a:pPr>
            <a:r>
              <a:rPr lang="en-US" sz="1600" dirty="0">
                <a:solidFill>
                  <a:schemeClr val="tx2"/>
                </a:solidFill>
              </a:rPr>
              <a:t>Is Medi-Cal the primary payer for the person served?</a:t>
            </a:r>
          </a:p>
          <a:p>
            <a:pPr marL="628650" lvl="2" indent="-285750">
              <a:buFont typeface="Wingdings" panose="05000000000000000000" pitchFamily="2" charset="2"/>
              <a:buChar char="ü"/>
            </a:pPr>
            <a:r>
              <a:rPr lang="en-US" sz="1600" dirty="0">
                <a:solidFill>
                  <a:schemeClr val="tx2"/>
                </a:solidFill>
              </a:rPr>
              <a:t>Is the person served considered “new” to FCMHP?</a:t>
            </a:r>
          </a:p>
          <a:p>
            <a:pPr marL="628650" lvl="2" indent="-285750">
              <a:buFont typeface="Wingdings" panose="05000000000000000000" pitchFamily="2" charset="2"/>
              <a:buChar char="ü"/>
            </a:pPr>
            <a:r>
              <a:rPr lang="en-US" sz="1600" dirty="0">
                <a:solidFill>
                  <a:schemeClr val="tx2"/>
                </a:solidFill>
              </a:rPr>
              <a:t>Is the person served requesting mental health services? </a:t>
            </a:r>
          </a:p>
          <a:p>
            <a:pPr marL="628650" lvl="2" indent="-285750">
              <a:buFont typeface="Wingdings" panose="05000000000000000000" pitchFamily="2" charset="2"/>
              <a:buChar char="ü"/>
            </a:pPr>
            <a:r>
              <a:rPr lang="en-US" sz="1600" dirty="0">
                <a:solidFill>
                  <a:schemeClr val="tx2"/>
                </a:solidFill>
              </a:rPr>
              <a:t>Did you complete a mental health assessment?</a:t>
            </a:r>
          </a:p>
          <a:p>
            <a:pPr marL="628650" lvl="2" indent="-285750">
              <a:buFont typeface="Wingdings" panose="05000000000000000000" pitchFamily="2" charset="2"/>
              <a:buChar char="ü"/>
            </a:pPr>
            <a:r>
              <a:rPr lang="en-US" sz="1600" dirty="0">
                <a:solidFill>
                  <a:schemeClr val="tx2"/>
                </a:solidFill>
              </a:rPr>
              <a:t>Did the assessment determine that the person served does not meet the criteria to be eligible for specialty mental health services though the FCMHP?</a:t>
            </a:r>
          </a:p>
          <a:p>
            <a:pPr marL="628650" lvl="2" indent="-285750">
              <a:buFont typeface="Wingdings" panose="05000000000000000000" pitchFamily="2" charset="2"/>
              <a:buChar char="ü"/>
            </a:pPr>
            <a:r>
              <a:rPr lang="en-US" sz="1600" dirty="0">
                <a:solidFill>
                  <a:schemeClr val="tx2"/>
                </a:solidFill>
              </a:rPr>
              <a:t>Is the person served over age 21? </a:t>
            </a:r>
          </a:p>
          <a:p>
            <a:pPr marL="631825" lvl="2" indent="-401638"/>
            <a:r>
              <a:rPr lang="en-US" sz="1400" b="0" dirty="0">
                <a:solidFill>
                  <a:srgbClr val="FF0000"/>
                </a:solidFill>
              </a:rPr>
              <a:t>	</a:t>
            </a:r>
            <a:r>
              <a:rPr lang="en-US" sz="1200" b="0" dirty="0">
                <a:solidFill>
                  <a:srgbClr val="FF0000"/>
                </a:solidFill>
              </a:rPr>
              <a:t>Note</a:t>
            </a:r>
            <a:r>
              <a:rPr lang="en-US" sz="1200" dirty="0">
                <a:solidFill>
                  <a:srgbClr val="FF0000"/>
                </a:solidFill>
              </a:rPr>
              <a:t>: </a:t>
            </a:r>
            <a:r>
              <a:rPr lang="en-US" sz="1200" b="0" dirty="0">
                <a:solidFill>
                  <a:srgbClr val="FF0000"/>
                </a:solidFill>
              </a:rPr>
              <a:t>Under Early &amp; Periodic Screening, Diagnosis &amp; Treatment, children and adolescents under age 21 may meet criteria for specialty mental health services regardless of the level of severity of their mental health needs. As such, many children with impairments that may be considered mild or moderate meet medical necessity criteria to access SMHS, and these services are to be provided by FCMHP.</a:t>
            </a:r>
          </a:p>
          <a:p>
            <a:pPr marL="0" lvl="1"/>
            <a:endParaRPr lang="en-US" sz="1400" dirty="0">
              <a:solidFill>
                <a:srgbClr val="FF0000"/>
              </a:solidFill>
            </a:endParaRPr>
          </a:p>
          <a:p>
            <a:pPr marL="0" lvl="1"/>
            <a:r>
              <a:rPr lang="en-US" sz="1400" dirty="0">
                <a:solidFill>
                  <a:schemeClr val="tx2"/>
                </a:solidFill>
              </a:rPr>
              <a:t>If you answer yes to all the questions above, a </a:t>
            </a:r>
            <a:r>
              <a:rPr lang="en-US" sz="1400" u="sng" dirty="0">
                <a:solidFill>
                  <a:schemeClr val="tx2"/>
                </a:solidFill>
              </a:rPr>
              <a:t>staff member within the assigned program </a:t>
            </a:r>
            <a:r>
              <a:rPr lang="en-US" sz="1400" dirty="0">
                <a:solidFill>
                  <a:schemeClr val="tx2"/>
                </a:solidFill>
              </a:rPr>
              <a:t>will:</a:t>
            </a:r>
          </a:p>
          <a:p>
            <a:pPr lvl="2" indent="-342900">
              <a:buFont typeface="+mj-lt"/>
              <a:buAutoNum type="arabicPeriod"/>
            </a:pPr>
            <a:r>
              <a:rPr lang="en-US" sz="1400" dirty="0">
                <a:solidFill>
                  <a:schemeClr val="tx2"/>
                </a:solidFill>
              </a:rPr>
              <a:t>Complete the combined NOABD Denial Notice/Delivery System (Select Option #2, #3, #4, or #5).</a:t>
            </a:r>
          </a:p>
          <a:p>
            <a:pPr lvl="2" indent="-342900">
              <a:buFont typeface="+mj-lt"/>
              <a:buAutoNum type="arabicPeriod"/>
            </a:pPr>
            <a:r>
              <a:rPr lang="en-US" sz="1400" dirty="0">
                <a:solidFill>
                  <a:schemeClr val="tx2"/>
                </a:solidFill>
              </a:rPr>
              <a:t>Within two business days, provide it to a person served in person, by mail or through an encrypted/password protected email.</a:t>
            </a:r>
          </a:p>
          <a:p>
            <a:pPr lvl="2" indent="-342900">
              <a:buFont typeface="+mj-lt"/>
              <a:buAutoNum type="arabicPeriod"/>
            </a:pPr>
            <a:endParaRPr lang="en-US" sz="1400" dirty="0">
              <a:solidFill>
                <a:schemeClr val="tx2"/>
              </a:solidFill>
            </a:endParaRPr>
          </a:p>
          <a:p>
            <a:pPr lvl="2" indent="-342900">
              <a:buFont typeface="+mj-lt"/>
              <a:buAutoNum type="arabicPeriod"/>
            </a:pPr>
            <a:endParaRPr lang="en-US" sz="1400" dirty="0">
              <a:solidFill>
                <a:schemeClr val="tx2"/>
              </a:solidFill>
            </a:endParaRPr>
          </a:p>
          <a:p>
            <a:pPr marL="0" lvl="1"/>
            <a:endParaRPr lang="en-US" sz="1400" dirty="0">
              <a:solidFill>
                <a:schemeClr val="tx2"/>
              </a:solidFill>
            </a:endParaRPr>
          </a:p>
          <a:p>
            <a:pPr marL="0" lvl="1"/>
            <a:endParaRPr lang="en-US" sz="1400" dirty="0"/>
          </a:p>
          <a:p>
            <a:pPr lvl="1"/>
            <a:endParaRPr lang="en-US" sz="1400" dirty="0">
              <a:solidFill>
                <a:schemeClr val="tx2"/>
              </a:solidFill>
            </a:endParaRPr>
          </a:p>
        </p:txBody>
      </p:sp>
      <p:sp>
        <p:nvSpPr>
          <p:cNvPr id="4" name="Slide Number Placeholder 3">
            <a:extLst>
              <a:ext uri="{FF2B5EF4-FFF2-40B4-BE49-F238E27FC236}">
                <a16:creationId xmlns:a16="http://schemas.microsoft.com/office/drawing/2014/main" id="{A7363C0D-E9A0-4D22-9A80-89423061F4EB}"/>
              </a:ext>
            </a:extLst>
          </p:cNvPr>
          <p:cNvSpPr>
            <a:spLocks noGrp="1"/>
          </p:cNvSpPr>
          <p:nvPr>
            <p:ph type="sldNum" sz="quarter" idx="12"/>
          </p:nvPr>
        </p:nvSpPr>
        <p:spPr/>
        <p:txBody>
          <a:bodyPr/>
          <a:lstStyle/>
          <a:p>
            <a:fld id="{E75C8CD8-0874-5D4C-A44D-15AA0EC74FED}" type="slidenum">
              <a:rPr lang="en-US" smtClean="0"/>
              <a:pPr/>
              <a:t>10</a:t>
            </a:fld>
            <a:endParaRPr lang="en-US" dirty="0"/>
          </a:p>
        </p:txBody>
      </p:sp>
    </p:spTree>
    <p:extLst>
      <p:ext uri="{BB962C8B-B14F-4D97-AF65-F5344CB8AC3E}">
        <p14:creationId xmlns:p14="http://schemas.microsoft.com/office/powerpoint/2010/main" val="3325506371"/>
      </p:ext>
    </p:extLst>
  </p:cSld>
  <p:clrMapOvr>
    <a:masterClrMapping/>
  </p:clrMapOvr>
  <mc:AlternateContent xmlns:mc="http://schemas.openxmlformats.org/markup-compatibility/2006" xmlns:p14="http://schemas.microsoft.com/office/powerpoint/2010/main">
    <mc:Choice Requires="p14">
      <p:transition spd="slow" p14:dur="2000" advTm="59238"/>
    </mc:Choice>
    <mc:Fallback xmlns="">
      <p:transition spd="slow" advTm="5923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9D08-6BB3-4252-9522-137A846577E6}"/>
              </a:ext>
            </a:extLst>
          </p:cNvPr>
          <p:cNvSpPr>
            <a:spLocks noGrp="1"/>
          </p:cNvSpPr>
          <p:nvPr>
            <p:ph type="title"/>
          </p:nvPr>
        </p:nvSpPr>
        <p:spPr/>
        <p:txBody>
          <a:bodyPr/>
          <a:lstStyle/>
          <a:p>
            <a:r>
              <a:rPr lang="en-US" dirty="0"/>
              <a:t>NOABD Delivery System/Denial Notice - Scenarios</a:t>
            </a:r>
          </a:p>
        </p:txBody>
      </p:sp>
      <p:sp>
        <p:nvSpPr>
          <p:cNvPr id="4" name="Slide Number Placeholder 3">
            <a:extLst>
              <a:ext uri="{FF2B5EF4-FFF2-40B4-BE49-F238E27FC236}">
                <a16:creationId xmlns:a16="http://schemas.microsoft.com/office/drawing/2014/main" id="{A7363C0D-E9A0-4D22-9A80-89423061F4EB}"/>
              </a:ext>
            </a:extLst>
          </p:cNvPr>
          <p:cNvSpPr>
            <a:spLocks noGrp="1"/>
          </p:cNvSpPr>
          <p:nvPr>
            <p:ph type="sldNum" sz="quarter" idx="12"/>
          </p:nvPr>
        </p:nvSpPr>
        <p:spPr/>
        <p:txBody>
          <a:bodyPr/>
          <a:lstStyle/>
          <a:p>
            <a:fld id="{E75C8CD8-0874-5D4C-A44D-15AA0EC74FED}" type="slidenum">
              <a:rPr lang="en-US" smtClean="0"/>
              <a:pPr/>
              <a:t>11</a:t>
            </a:fld>
            <a:endParaRPr lang="en-US" dirty="0"/>
          </a:p>
        </p:txBody>
      </p:sp>
      <p:sp>
        <p:nvSpPr>
          <p:cNvPr id="3" name="Rectangle 2">
            <a:extLst>
              <a:ext uri="{FF2B5EF4-FFF2-40B4-BE49-F238E27FC236}">
                <a16:creationId xmlns:a16="http://schemas.microsoft.com/office/drawing/2014/main" id="{978C575B-D180-4CA9-B2B3-249D88566320}"/>
              </a:ext>
            </a:extLst>
          </p:cNvPr>
          <p:cNvSpPr/>
          <p:nvPr/>
        </p:nvSpPr>
        <p:spPr>
          <a:xfrm>
            <a:off x="1221781" y="1922536"/>
            <a:ext cx="9272048" cy="3693319"/>
          </a:xfrm>
          <a:prstGeom prst="rect">
            <a:avLst/>
          </a:prstGeom>
        </p:spPr>
        <p:txBody>
          <a:bodyPr wrap="square">
            <a:spAutoFit/>
          </a:bodyPr>
          <a:lstStyle/>
          <a:p>
            <a:pPr marL="1828800" marR="0" lvl="0" indent="-1828800">
              <a:spcBef>
                <a:spcPts val="0"/>
              </a:spcBef>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Scenario 1: 	Person calls in asking for legal advice only and we refer them to legal resources – </a:t>
            </a:r>
            <a:r>
              <a:rPr lang="en-US"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NOABD not required because the person is not requesting mental health services.</a:t>
            </a:r>
          </a:p>
          <a:p>
            <a:pPr marL="1828800" marR="0" lvl="0" indent="-1828800">
              <a:spcBef>
                <a:spcPts val="0"/>
              </a:spcBef>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Scenario 2: 	Person calls in for mental health services and does not have Medi-Cal, only Medicare, and we refer them to community mental health services, - </a:t>
            </a:r>
            <a:r>
              <a:rPr lang="en-US"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NOABD not required because the person does not have Medi-Cal.</a:t>
            </a:r>
          </a:p>
          <a:p>
            <a:pPr marL="1828800" marR="0" lvl="0" indent="-1828800">
              <a:spcBef>
                <a:spcPts val="0"/>
              </a:spcBef>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Scenario 3: 	Person calls in for mental health services and we refer them to mild to moderate community services and we are unable to get their address for some reason – </a:t>
            </a:r>
            <a:r>
              <a:rPr lang="en-US"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NOABD is required and must be created but it does not have to be mailed.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1828800" marR="0" lvl="0" indent="-1828800">
              <a:spcBef>
                <a:spcPts val="0"/>
              </a:spcBef>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Scenario 4: 	Person calls in for mental health services, they are over the age of 21,  have primary Medi-Cal and we have their address, but we refer them to mild to moderate resources in community – </a:t>
            </a:r>
            <a:r>
              <a:rPr lang="en-US"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NOABD is required. </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6848144"/>
      </p:ext>
    </p:extLst>
  </p:cSld>
  <p:clrMapOvr>
    <a:masterClrMapping/>
  </p:clrMapOvr>
  <mc:AlternateContent xmlns:mc="http://schemas.openxmlformats.org/markup-compatibility/2006" xmlns:p14="http://schemas.microsoft.com/office/powerpoint/2010/main">
    <mc:Choice Requires="p14">
      <p:transition spd="slow" p14:dur="2000" advTm="78332"/>
    </mc:Choice>
    <mc:Fallback xmlns="">
      <p:transition spd="slow" advTm="7833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3E11-59B0-4235-B928-611D4F0E8A84}"/>
              </a:ext>
            </a:extLst>
          </p:cNvPr>
          <p:cNvSpPr>
            <a:spLocks noGrp="1"/>
          </p:cNvSpPr>
          <p:nvPr>
            <p:ph type="title"/>
          </p:nvPr>
        </p:nvSpPr>
        <p:spPr/>
        <p:txBody>
          <a:bodyPr/>
          <a:lstStyle/>
          <a:p>
            <a:r>
              <a:rPr lang="en-US" dirty="0"/>
              <a:t>NOABD Delivery System/Denial Notice (Paper Template)</a:t>
            </a:r>
          </a:p>
        </p:txBody>
      </p:sp>
      <p:sp>
        <p:nvSpPr>
          <p:cNvPr id="4" name="Slide Number Placeholder 3">
            <a:extLst>
              <a:ext uri="{FF2B5EF4-FFF2-40B4-BE49-F238E27FC236}">
                <a16:creationId xmlns:a16="http://schemas.microsoft.com/office/drawing/2014/main" id="{E2DAF888-7BEC-4591-BB49-3FEF645EDD07}"/>
              </a:ext>
            </a:extLst>
          </p:cNvPr>
          <p:cNvSpPr>
            <a:spLocks noGrp="1"/>
          </p:cNvSpPr>
          <p:nvPr>
            <p:ph type="sldNum" sz="quarter" idx="12"/>
          </p:nvPr>
        </p:nvSpPr>
        <p:spPr/>
        <p:txBody>
          <a:bodyPr/>
          <a:lstStyle/>
          <a:p>
            <a:fld id="{E75C8CD8-0874-5D4C-A44D-15AA0EC74FED}" type="slidenum">
              <a:rPr lang="en-US" smtClean="0"/>
              <a:pPr/>
              <a:t>12</a:t>
            </a:fld>
            <a:endParaRPr lang="en-US" dirty="0"/>
          </a:p>
        </p:txBody>
      </p:sp>
      <p:pic>
        <p:nvPicPr>
          <p:cNvPr id="6" name="Picture 5">
            <a:extLst>
              <a:ext uri="{FF2B5EF4-FFF2-40B4-BE49-F238E27FC236}">
                <a16:creationId xmlns:a16="http://schemas.microsoft.com/office/drawing/2014/main" id="{FE56CEAE-552A-4F42-A82D-EEAA06495AC7}"/>
              </a:ext>
            </a:extLst>
          </p:cNvPr>
          <p:cNvPicPr>
            <a:picLocks noChangeAspect="1"/>
          </p:cNvPicPr>
          <p:nvPr/>
        </p:nvPicPr>
        <p:blipFill>
          <a:blip r:embed="rId2"/>
          <a:stretch>
            <a:fillRect/>
          </a:stretch>
        </p:blipFill>
        <p:spPr>
          <a:xfrm>
            <a:off x="1253067" y="1828800"/>
            <a:ext cx="4476948" cy="4572000"/>
          </a:xfrm>
          <a:prstGeom prst="rect">
            <a:avLst/>
          </a:prstGeom>
        </p:spPr>
      </p:pic>
      <p:sp>
        <p:nvSpPr>
          <p:cNvPr id="7" name="Text Placeholder 6">
            <a:extLst>
              <a:ext uri="{FF2B5EF4-FFF2-40B4-BE49-F238E27FC236}">
                <a16:creationId xmlns:a16="http://schemas.microsoft.com/office/drawing/2014/main" id="{323052B2-F7DD-40B8-99A6-4C09CCABEA41}"/>
              </a:ext>
            </a:extLst>
          </p:cNvPr>
          <p:cNvSpPr txBox="1">
            <a:spLocks noGrp="1"/>
          </p:cNvSpPr>
          <p:nvPr>
            <p:ph type="body" sz="half" idx="2"/>
          </p:nvPr>
        </p:nvSpPr>
        <p:spPr>
          <a:xfrm>
            <a:off x="5881512" y="2293353"/>
            <a:ext cx="4594578" cy="2068259"/>
          </a:xfrm>
          <a:prstGeom prst="rect">
            <a:avLst/>
          </a:prstGeom>
          <a:solidFill>
            <a:schemeClr val="accent4">
              <a:lumMod val="20000"/>
              <a:lumOff val="80000"/>
            </a:schemeClr>
          </a:solidFill>
          <a:ln w="50800">
            <a:solidFill>
              <a:srgbClr val="FF0000"/>
            </a:solidFill>
          </a:ln>
        </p:spPr>
        <p:txBody>
          <a:bodyPr wrap="square" rtlCol="0">
            <a:spAutoFit/>
          </a:bodyPr>
          <a:lstStyle/>
          <a:p>
            <a:endParaRPr lang="en-US" sz="800" dirty="0">
              <a:solidFill>
                <a:schemeClr val="tx1">
                  <a:lumMod val="50000"/>
                </a:schemeClr>
              </a:solidFill>
              <a:cs typeface="Times New Roman" panose="02020603050405020304" pitchFamily="18" charset="0"/>
            </a:endParaRPr>
          </a:p>
          <a:p>
            <a:r>
              <a:rPr lang="en-US" sz="1200" dirty="0">
                <a:solidFill>
                  <a:schemeClr val="tx1">
                    <a:lumMod val="50000"/>
                  </a:schemeClr>
                </a:solidFill>
                <a:cs typeface="Times New Roman" panose="02020603050405020304" pitchFamily="18" charset="0"/>
              </a:rPr>
              <a:t>  Person Served:</a:t>
            </a:r>
          </a:p>
          <a:p>
            <a:pPr marL="628650" lvl="1" indent="-285750">
              <a:buFont typeface="Courier New" panose="02070309020205020404" pitchFamily="49" charset="0"/>
              <a:buChar char="o"/>
            </a:pPr>
            <a:r>
              <a:rPr lang="en-US" sz="1200" dirty="0">
                <a:solidFill>
                  <a:schemeClr val="tx1">
                    <a:lumMod val="50000"/>
                  </a:schemeClr>
                </a:solidFill>
                <a:cs typeface="Times New Roman" panose="02020603050405020304" pitchFamily="18" charset="0"/>
              </a:rPr>
              <a:t>For an adult, type the name of the adult. </a:t>
            </a:r>
          </a:p>
          <a:p>
            <a:pPr marL="628650" lvl="1" indent="-285750">
              <a:buFont typeface="Courier New" panose="02070309020205020404" pitchFamily="49" charset="0"/>
              <a:buChar char="o"/>
            </a:pPr>
            <a:r>
              <a:rPr lang="en-US" sz="1200" dirty="0">
                <a:solidFill>
                  <a:schemeClr val="tx1">
                    <a:lumMod val="50000"/>
                  </a:schemeClr>
                </a:solidFill>
                <a:cs typeface="Times New Roman" panose="02020603050405020304" pitchFamily="18" charset="0"/>
              </a:rPr>
              <a:t>For a minor, type “To the parent or guardian of ….”</a:t>
            </a:r>
          </a:p>
          <a:p>
            <a:pPr marL="628650" lvl="1" indent="-285750">
              <a:buFont typeface="Courier New" panose="02070309020205020404" pitchFamily="49" charset="0"/>
              <a:buChar char="o"/>
            </a:pPr>
            <a:r>
              <a:rPr lang="en-US" sz="1200" dirty="0">
                <a:solidFill>
                  <a:schemeClr val="tx1">
                    <a:lumMod val="50000"/>
                  </a:schemeClr>
                </a:solidFill>
                <a:cs typeface="Times New Roman" panose="02020603050405020304" pitchFamily="18" charset="0"/>
              </a:rPr>
              <a:t>For the address, type the mailing address. If there is no address on file, you must still create and save the NOABD, but you do not have to mail it.</a:t>
            </a:r>
          </a:p>
          <a:p>
            <a:pPr marL="112713" indent="-112713"/>
            <a:r>
              <a:rPr lang="en-US" sz="1200" dirty="0">
                <a:solidFill>
                  <a:schemeClr val="tx1">
                    <a:lumMod val="50000"/>
                  </a:schemeClr>
                </a:solidFill>
                <a:cs typeface="Times New Roman" panose="02020603050405020304" pitchFamily="18" charset="0"/>
              </a:rPr>
              <a:t>  Treating Provider: Type your, the group, or the organization’s information.</a:t>
            </a:r>
          </a:p>
          <a:p>
            <a:pPr marL="112713" indent="-112713"/>
            <a:endParaRPr lang="en-US" sz="1200" dirty="0">
              <a:solidFill>
                <a:schemeClr val="tx1">
                  <a:lumMod val="50000"/>
                </a:schemeClr>
              </a:solidFill>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EDCB30FA-F50A-4844-949C-EBD41BD96D1B}"/>
              </a:ext>
            </a:extLst>
          </p:cNvPr>
          <p:cNvCxnSpPr>
            <a:cxnSpLocks/>
          </p:cNvCxnSpPr>
          <p:nvPr/>
        </p:nvCxnSpPr>
        <p:spPr>
          <a:xfrm>
            <a:off x="4647022" y="2382487"/>
            <a:ext cx="940454"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ADACD7C-9D1F-49F8-8D29-A4881CB5F29E}"/>
              </a:ext>
            </a:extLst>
          </p:cNvPr>
          <p:cNvSpPr txBox="1"/>
          <p:nvPr/>
        </p:nvSpPr>
        <p:spPr>
          <a:xfrm>
            <a:off x="5881512" y="4828198"/>
            <a:ext cx="4594578" cy="1938992"/>
          </a:xfrm>
          <a:prstGeom prst="rect">
            <a:avLst/>
          </a:prstGeom>
          <a:solidFill>
            <a:schemeClr val="accent4">
              <a:lumMod val="20000"/>
              <a:lumOff val="80000"/>
            </a:schemeClr>
          </a:solidFill>
          <a:ln w="50800">
            <a:solidFill>
              <a:srgbClr val="FF0000"/>
            </a:solidFill>
          </a:ln>
        </p:spPr>
        <p:txBody>
          <a:bodyPr wrap="square" rtlCol="0">
            <a:spAutoFit/>
          </a:bodyPr>
          <a:lstStyle/>
          <a:p>
            <a:endParaRPr lang="en-US" sz="1200" b="1" dirty="0">
              <a:solidFill>
                <a:schemeClr val="tx1">
                  <a:lumMod val="50000"/>
                </a:schemeClr>
              </a:solidFill>
              <a:cs typeface="Times New Roman" panose="02020603050405020304" pitchFamily="18" charset="0"/>
            </a:endParaRPr>
          </a:p>
          <a:p>
            <a:r>
              <a:rPr lang="en-US" sz="1200" b="1" dirty="0">
                <a:solidFill>
                  <a:schemeClr val="tx1">
                    <a:lumMod val="50000"/>
                  </a:schemeClr>
                </a:solidFill>
                <a:cs typeface="Times New Roman" panose="02020603050405020304" pitchFamily="18" charset="0"/>
              </a:rPr>
              <a:t>Select the Check Box option that states why the mental health condition did not meet medical necessity criteria to be eligible for specialty mental health services through FCMHP. </a:t>
            </a:r>
          </a:p>
          <a:p>
            <a:endParaRPr lang="en-US" sz="1200" b="1" dirty="0">
              <a:solidFill>
                <a:schemeClr val="tx1">
                  <a:lumMod val="50000"/>
                </a:schemeClr>
              </a:solidFill>
              <a:cs typeface="Times New Roman" panose="02020603050405020304" pitchFamily="18" charset="0"/>
            </a:endParaRPr>
          </a:p>
          <a:p>
            <a:r>
              <a:rPr lang="en-US" sz="1200" b="1" dirty="0">
                <a:solidFill>
                  <a:schemeClr val="tx1">
                    <a:lumMod val="50000"/>
                  </a:schemeClr>
                </a:solidFill>
                <a:cs typeface="Times New Roman" panose="02020603050405020304" pitchFamily="18" charset="0"/>
              </a:rPr>
              <a:t>For NOABD Delivery Notice, select Option #1</a:t>
            </a:r>
          </a:p>
          <a:p>
            <a:endParaRPr lang="en-US" sz="1200" b="1" dirty="0">
              <a:solidFill>
                <a:schemeClr val="tx1">
                  <a:lumMod val="50000"/>
                </a:schemeClr>
              </a:solidFill>
              <a:cs typeface="Times New Roman" panose="02020603050405020304" pitchFamily="18" charset="0"/>
            </a:endParaRPr>
          </a:p>
          <a:p>
            <a:r>
              <a:rPr lang="en-US" sz="1200" b="1" dirty="0">
                <a:solidFill>
                  <a:schemeClr val="tx1">
                    <a:lumMod val="50000"/>
                  </a:schemeClr>
                </a:solidFill>
                <a:cs typeface="Times New Roman" panose="02020603050405020304" pitchFamily="18" charset="0"/>
              </a:rPr>
              <a:t>For NOABD Denial Notice, select Option #2, #3, #4, or #5</a:t>
            </a:r>
          </a:p>
          <a:p>
            <a:endParaRPr lang="en-US" sz="1200" b="1" dirty="0">
              <a:solidFill>
                <a:schemeClr val="tx1">
                  <a:lumMod val="50000"/>
                </a:schemeClr>
              </a:solidFill>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46F17514-5247-4694-A7E0-88A0C6FE7E73}"/>
              </a:ext>
            </a:extLst>
          </p:cNvPr>
          <p:cNvCxnSpPr>
            <a:cxnSpLocks/>
          </p:cNvCxnSpPr>
          <p:nvPr/>
        </p:nvCxnSpPr>
        <p:spPr>
          <a:xfrm>
            <a:off x="2088444" y="1925287"/>
            <a:ext cx="3499032"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FE337D7-0B77-433D-B412-A639D5DC35DE}"/>
              </a:ext>
            </a:extLst>
          </p:cNvPr>
          <p:cNvSpPr txBox="1"/>
          <p:nvPr/>
        </p:nvSpPr>
        <p:spPr>
          <a:xfrm>
            <a:off x="5881512" y="1598759"/>
            <a:ext cx="4594578" cy="523220"/>
          </a:xfrm>
          <a:prstGeom prst="rect">
            <a:avLst/>
          </a:prstGeom>
          <a:solidFill>
            <a:schemeClr val="accent4">
              <a:lumMod val="20000"/>
              <a:lumOff val="80000"/>
            </a:schemeClr>
          </a:solidFill>
          <a:ln w="50800">
            <a:solidFill>
              <a:srgbClr val="FF0000"/>
            </a:solidFill>
          </a:ln>
        </p:spPr>
        <p:txBody>
          <a:bodyPr wrap="square" rtlCol="0">
            <a:spAutoFit/>
          </a:bodyPr>
          <a:lstStyle/>
          <a:p>
            <a:endParaRPr lang="en-US" sz="800" b="1" dirty="0">
              <a:solidFill>
                <a:schemeClr val="tx1">
                  <a:lumMod val="50000"/>
                </a:schemeClr>
              </a:solidFill>
              <a:cs typeface="Times New Roman" panose="02020603050405020304" pitchFamily="18" charset="0"/>
            </a:endParaRPr>
          </a:p>
          <a:p>
            <a:r>
              <a:rPr lang="en-US" sz="1200" b="1" dirty="0">
                <a:solidFill>
                  <a:schemeClr val="tx1">
                    <a:lumMod val="50000"/>
                  </a:schemeClr>
                </a:solidFill>
                <a:cs typeface="Times New Roman" panose="02020603050405020304" pitchFamily="18" charset="0"/>
              </a:rPr>
              <a:t>Select Issue Date.</a:t>
            </a:r>
          </a:p>
          <a:p>
            <a:endParaRPr lang="en-US" sz="800" b="1" dirty="0">
              <a:solidFill>
                <a:schemeClr val="bg1"/>
              </a:solidFill>
              <a:cs typeface="Times New Roman" panose="02020603050405020304" pitchFamily="18" charset="0"/>
            </a:endParaRPr>
          </a:p>
        </p:txBody>
      </p:sp>
      <p:sp>
        <p:nvSpPr>
          <p:cNvPr id="17" name="Left Brace 16">
            <a:extLst>
              <a:ext uri="{FF2B5EF4-FFF2-40B4-BE49-F238E27FC236}">
                <a16:creationId xmlns:a16="http://schemas.microsoft.com/office/drawing/2014/main" id="{FFDF732B-C5CD-41BF-8D94-4094A32EBF0B}"/>
              </a:ext>
            </a:extLst>
          </p:cNvPr>
          <p:cNvSpPr/>
          <p:nvPr/>
        </p:nvSpPr>
        <p:spPr>
          <a:xfrm>
            <a:off x="857956" y="3646383"/>
            <a:ext cx="272894" cy="1952977"/>
          </a:xfrm>
          <a:prstGeom prst="leftBrace">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5" name="Connector: Elbow 24">
            <a:extLst>
              <a:ext uri="{FF2B5EF4-FFF2-40B4-BE49-F238E27FC236}">
                <a16:creationId xmlns:a16="http://schemas.microsoft.com/office/drawing/2014/main" id="{FA913A2C-CEED-4DA2-A1D7-0DBB4309A80E}"/>
              </a:ext>
            </a:extLst>
          </p:cNvPr>
          <p:cNvCxnSpPr>
            <a:cxnSpLocks/>
          </p:cNvCxnSpPr>
          <p:nvPr/>
        </p:nvCxnSpPr>
        <p:spPr>
          <a:xfrm>
            <a:off x="857956" y="4622871"/>
            <a:ext cx="4804850" cy="1856951"/>
          </a:xfrm>
          <a:prstGeom prst="bentConnector3">
            <a:avLst>
              <a:gd name="adj1" fmla="val -8267"/>
            </a:avLst>
          </a:prstGeom>
          <a:ln w="50800">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681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3E11-59B0-4235-B928-611D4F0E8A84}"/>
              </a:ext>
            </a:extLst>
          </p:cNvPr>
          <p:cNvSpPr>
            <a:spLocks noGrp="1"/>
          </p:cNvSpPr>
          <p:nvPr>
            <p:ph type="title"/>
          </p:nvPr>
        </p:nvSpPr>
        <p:spPr/>
        <p:txBody>
          <a:bodyPr/>
          <a:lstStyle/>
          <a:p>
            <a:r>
              <a:rPr lang="en-US" dirty="0"/>
              <a:t>NOABD Delivery System/Denial Notice (Paper Template)</a:t>
            </a:r>
          </a:p>
        </p:txBody>
      </p:sp>
      <p:sp>
        <p:nvSpPr>
          <p:cNvPr id="4" name="Slide Number Placeholder 3">
            <a:extLst>
              <a:ext uri="{FF2B5EF4-FFF2-40B4-BE49-F238E27FC236}">
                <a16:creationId xmlns:a16="http://schemas.microsoft.com/office/drawing/2014/main" id="{E2DAF888-7BEC-4591-BB49-3FEF645EDD07}"/>
              </a:ext>
            </a:extLst>
          </p:cNvPr>
          <p:cNvSpPr>
            <a:spLocks noGrp="1"/>
          </p:cNvSpPr>
          <p:nvPr>
            <p:ph type="sldNum" sz="quarter" idx="12"/>
          </p:nvPr>
        </p:nvSpPr>
        <p:spPr/>
        <p:txBody>
          <a:bodyPr/>
          <a:lstStyle/>
          <a:p>
            <a:fld id="{E75C8CD8-0874-5D4C-A44D-15AA0EC74FED}" type="slidenum">
              <a:rPr lang="en-US" smtClean="0"/>
              <a:pPr/>
              <a:t>13</a:t>
            </a:fld>
            <a:endParaRPr lang="en-US" dirty="0"/>
          </a:p>
        </p:txBody>
      </p:sp>
      <p:sp>
        <p:nvSpPr>
          <p:cNvPr id="10" name="TextBox 9">
            <a:extLst>
              <a:ext uri="{FF2B5EF4-FFF2-40B4-BE49-F238E27FC236}">
                <a16:creationId xmlns:a16="http://schemas.microsoft.com/office/drawing/2014/main" id="{2ADACD7C-9D1F-49F8-8D29-A4881CB5F29E}"/>
              </a:ext>
            </a:extLst>
          </p:cNvPr>
          <p:cNvSpPr txBox="1"/>
          <p:nvPr/>
        </p:nvSpPr>
        <p:spPr>
          <a:xfrm>
            <a:off x="5858933" y="5222822"/>
            <a:ext cx="3330223" cy="1384995"/>
          </a:xfrm>
          <a:prstGeom prst="rect">
            <a:avLst/>
          </a:prstGeom>
          <a:solidFill>
            <a:schemeClr val="accent4">
              <a:lumMod val="20000"/>
              <a:lumOff val="80000"/>
            </a:schemeClr>
          </a:solidFill>
          <a:ln w="50800">
            <a:solidFill>
              <a:srgbClr val="FF0000"/>
            </a:solidFill>
          </a:ln>
        </p:spPr>
        <p:txBody>
          <a:bodyPr wrap="square" rtlCol="0">
            <a:spAutoFit/>
          </a:bodyPr>
          <a:lstStyle/>
          <a:p>
            <a:endParaRPr lang="en-US" sz="1200" b="1" dirty="0">
              <a:solidFill>
                <a:schemeClr val="tx1">
                  <a:lumMod val="50000"/>
                </a:schemeClr>
              </a:solidFill>
              <a:cs typeface="Times New Roman" panose="02020603050405020304" pitchFamily="18" charset="0"/>
            </a:endParaRPr>
          </a:p>
          <a:p>
            <a:r>
              <a:rPr lang="en-US" sz="1200" b="1" dirty="0">
                <a:solidFill>
                  <a:schemeClr val="tx1">
                    <a:lumMod val="50000"/>
                  </a:schemeClr>
                </a:solidFill>
                <a:cs typeface="Times New Roman" panose="02020603050405020304" pitchFamily="18" charset="0"/>
              </a:rPr>
              <a:t>Type your, the group, or the organization’s information.</a:t>
            </a:r>
          </a:p>
          <a:p>
            <a:endParaRPr lang="en-US" sz="1200" b="1" dirty="0">
              <a:solidFill>
                <a:schemeClr val="tx1">
                  <a:lumMod val="50000"/>
                </a:schemeClr>
              </a:solidFill>
              <a:cs typeface="Times New Roman" panose="02020603050405020304" pitchFamily="18" charset="0"/>
            </a:endParaRPr>
          </a:p>
          <a:p>
            <a:r>
              <a:rPr lang="en-US" sz="1200" b="1" dirty="0">
                <a:solidFill>
                  <a:schemeClr val="tx1">
                    <a:lumMod val="50000"/>
                  </a:schemeClr>
                </a:solidFill>
                <a:cs typeface="Times New Roman" panose="02020603050405020304" pitchFamily="18" charset="0"/>
              </a:rPr>
              <a:t>Indicate if copy of NOABD sent to another addressee, if applicable.</a:t>
            </a:r>
          </a:p>
          <a:p>
            <a:endParaRPr lang="en-US" sz="1200" b="1" dirty="0">
              <a:solidFill>
                <a:schemeClr val="tx1">
                  <a:lumMod val="50000"/>
                </a:schemeClr>
              </a:solidFill>
              <a:cs typeface="Times New Roman" panose="02020603050405020304" pitchFamily="18" charset="0"/>
            </a:endParaRPr>
          </a:p>
        </p:txBody>
      </p:sp>
      <p:pic>
        <p:nvPicPr>
          <p:cNvPr id="5" name="Picture 4">
            <a:extLst>
              <a:ext uri="{FF2B5EF4-FFF2-40B4-BE49-F238E27FC236}">
                <a16:creationId xmlns:a16="http://schemas.microsoft.com/office/drawing/2014/main" id="{E8A5FA42-1368-406D-8CC3-5E24369DEBF9}"/>
              </a:ext>
            </a:extLst>
          </p:cNvPr>
          <p:cNvPicPr>
            <a:picLocks noChangeAspect="1"/>
          </p:cNvPicPr>
          <p:nvPr/>
        </p:nvPicPr>
        <p:blipFill>
          <a:blip r:embed="rId2"/>
          <a:stretch>
            <a:fillRect/>
          </a:stretch>
        </p:blipFill>
        <p:spPr>
          <a:xfrm>
            <a:off x="1161035" y="1740989"/>
            <a:ext cx="3956214" cy="4572000"/>
          </a:xfrm>
          <a:prstGeom prst="rect">
            <a:avLst/>
          </a:prstGeom>
        </p:spPr>
      </p:pic>
      <p:cxnSp>
        <p:nvCxnSpPr>
          <p:cNvPr id="11" name="Straight Arrow Connector 10">
            <a:extLst>
              <a:ext uri="{FF2B5EF4-FFF2-40B4-BE49-F238E27FC236}">
                <a16:creationId xmlns:a16="http://schemas.microsoft.com/office/drawing/2014/main" id="{DCB6727F-CA63-459F-A5F2-CE034FB8A5E9}"/>
              </a:ext>
            </a:extLst>
          </p:cNvPr>
          <p:cNvCxnSpPr>
            <a:cxnSpLocks/>
          </p:cNvCxnSpPr>
          <p:nvPr/>
        </p:nvCxnSpPr>
        <p:spPr>
          <a:xfrm>
            <a:off x="3149600" y="5612762"/>
            <a:ext cx="2584632"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671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8F81C-3422-442A-A0B4-FE886E811D10}"/>
              </a:ext>
            </a:extLst>
          </p:cNvPr>
          <p:cNvSpPr>
            <a:spLocks noGrp="1"/>
          </p:cNvSpPr>
          <p:nvPr>
            <p:ph type="title"/>
          </p:nvPr>
        </p:nvSpPr>
        <p:spPr/>
        <p:txBody>
          <a:bodyPr>
            <a:normAutofit/>
          </a:bodyPr>
          <a:lstStyle/>
          <a:p>
            <a:r>
              <a:rPr lang="en-US" sz="2400" dirty="0"/>
              <a:t>NOABD Delivery System/Denial Notice (Avatar Version)</a:t>
            </a:r>
          </a:p>
        </p:txBody>
      </p:sp>
      <p:pic>
        <p:nvPicPr>
          <p:cNvPr id="9" name="Content Placeholder 8" descr="Graphical user interface, text, application, email&#10;&#10;Description automatically generated">
            <a:extLst>
              <a:ext uri="{FF2B5EF4-FFF2-40B4-BE49-F238E27FC236}">
                <a16:creationId xmlns:a16="http://schemas.microsoft.com/office/drawing/2014/main" id="{35A10739-4655-4663-8E00-7E851B8307F4}"/>
              </a:ext>
            </a:extLst>
          </p:cNvPr>
          <p:cNvPicPr>
            <a:picLocks noGrp="1" noChangeAspect="1"/>
          </p:cNvPicPr>
          <p:nvPr>
            <p:ph sz="half" idx="1"/>
          </p:nvPr>
        </p:nvPicPr>
        <p:blipFill>
          <a:blip r:embed="rId2"/>
          <a:stretch>
            <a:fillRect/>
          </a:stretch>
        </p:blipFill>
        <p:spPr>
          <a:xfrm>
            <a:off x="1610430" y="2133600"/>
            <a:ext cx="4043540" cy="3124200"/>
          </a:xfrm>
        </p:spPr>
      </p:pic>
      <p:sp>
        <p:nvSpPr>
          <p:cNvPr id="6" name="Content Placeholder 5">
            <a:extLst>
              <a:ext uri="{FF2B5EF4-FFF2-40B4-BE49-F238E27FC236}">
                <a16:creationId xmlns:a16="http://schemas.microsoft.com/office/drawing/2014/main" id="{85EC8999-BA24-4A32-8B5E-CE621B10180A}"/>
              </a:ext>
            </a:extLst>
          </p:cNvPr>
          <p:cNvSpPr>
            <a:spLocks noGrp="1"/>
          </p:cNvSpPr>
          <p:nvPr>
            <p:ph sz="half" idx="2"/>
          </p:nvPr>
        </p:nvSpPr>
        <p:spPr/>
        <p:txBody>
          <a:bodyPr>
            <a:normAutofit/>
          </a:bodyPr>
          <a:lstStyle/>
          <a:p>
            <a:pPr marL="342900" indent="-342900">
              <a:buFont typeface="+mj-lt"/>
              <a:buAutoNum type="arabicPeriod"/>
            </a:pPr>
            <a:r>
              <a:rPr lang="en-US" dirty="0"/>
              <a:t>Enter date.</a:t>
            </a:r>
          </a:p>
          <a:p>
            <a:pPr marL="342900" indent="-342900">
              <a:buFont typeface="+mj-lt"/>
              <a:buAutoNum type="arabicPeriod"/>
            </a:pPr>
            <a:r>
              <a:rPr lang="en-US" dirty="0"/>
              <a:t>Does person served have a PATID?</a:t>
            </a:r>
          </a:p>
          <a:p>
            <a:pPr lvl="1"/>
            <a:r>
              <a:rPr lang="en-US" dirty="0"/>
              <a:t>If yes, use person served look up.</a:t>
            </a:r>
          </a:p>
          <a:p>
            <a:pPr lvl="1"/>
            <a:r>
              <a:rPr lang="en-US" dirty="0"/>
              <a:t>If no, enter information manually.</a:t>
            </a:r>
          </a:p>
          <a:p>
            <a:pPr marL="342900" indent="-342900" defTabSz="231775">
              <a:buFont typeface="+mj-lt"/>
              <a:buAutoNum type="arabicPeriod"/>
            </a:pPr>
            <a:r>
              <a:rPr lang="en-US" dirty="0"/>
              <a:t>Select the Service Denial Reason.</a:t>
            </a:r>
          </a:p>
          <a:p>
            <a:pPr marL="342900" indent="-342900">
              <a:buFont typeface="+mj-lt"/>
              <a:buAutoNum type="arabicPeriod"/>
            </a:pPr>
            <a:r>
              <a:rPr lang="en-US" dirty="0"/>
              <a:t>Proofread - There is no spelling or grammar check so please make sure information entered is accurate.</a:t>
            </a:r>
          </a:p>
          <a:p>
            <a:pPr marL="342900" indent="-342900">
              <a:buFont typeface="+mj-lt"/>
              <a:buAutoNum type="arabicPeriod"/>
            </a:pPr>
            <a:r>
              <a:rPr lang="en-US" dirty="0"/>
              <a:t>Click Submit.</a:t>
            </a:r>
          </a:p>
          <a:p>
            <a:pPr marL="342900" indent="-342900">
              <a:buFont typeface="+mj-lt"/>
              <a:buAutoNum type="arabicPeriod"/>
            </a:pPr>
            <a:r>
              <a:rPr lang="en-US" dirty="0"/>
              <a:t>Once the notice generates, you can print and issue or export to PDF and email.</a:t>
            </a:r>
          </a:p>
        </p:txBody>
      </p:sp>
      <p:sp>
        <p:nvSpPr>
          <p:cNvPr id="4" name="Slide Number Placeholder 3">
            <a:extLst>
              <a:ext uri="{FF2B5EF4-FFF2-40B4-BE49-F238E27FC236}">
                <a16:creationId xmlns:a16="http://schemas.microsoft.com/office/drawing/2014/main" id="{9F195191-CEDB-4C1E-8F09-38004D1C83CB}"/>
              </a:ext>
            </a:extLst>
          </p:cNvPr>
          <p:cNvSpPr>
            <a:spLocks noGrp="1"/>
          </p:cNvSpPr>
          <p:nvPr>
            <p:ph type="sldNum" sz="quarter" idx="12"/>
          </p:nvPr>
        </p:nvSpPr>
        <p:spPr/>
        <p:txBody>
          <a:bodyPr/>
          <a:lstStyle/>
          <a:p>
            <a:fld id="{E75C8CD8-0874-5D4C-A44D-15AA0EC74FED}" type="slidenum">
              <a:rPr lang="en-US" smtClean="0"/>
              <a:pPr/>
              <a:t>14</a:t>
            </a:fld>
            <a:endParaRPr lang="en-US" dirty="0"/>
          </a:p>
        </p:txBody>
      </p:sp>
    </p:spTree>
    <p:extLst>
      <p:ext uri="{BB962C8B-B14F-4D97-AF65-F5344CB8AC3E}">
        <p14:creationId xmlns:p14="http://schemas.microsoft.com/office/powerpoint/2010/main" val="1380116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9D08-6BB3-4252-9522-137A846577E6}"/>
              </a:ext>
            </a:extLst>
          </p:cNvPr>
          <p:cNvSpPr>
            <a:spLocks noGrp="1"/>
          </p:cNvSpPr>
          <p:nvPr>
            <p:ph type="title"/>
          </p:nvPr>
        </p:nvSpPr>
        <p:spPr>
          <a:xfrm>
            <a:off x="1320800" y="439057"/>
            <a:ext cx="8533352" cy="787400"/>
          </a:xfrm>
        </p:spPr>
        <p:txBody>
          <a:bodyPr/>
          <a:lstStyle/>
          <a:p>
            <a:r>
              <a:rPr lang="en-US" dirty="0"/>
              <a:t>When To Send a NOABD Termination Notice </a:t>
            </a:r>
          </a:p>
        </p:txBody>
      </p:sp>
      <p:sp>
        <p:nvSpPr>
          <p:cNvPr id="3" name="Text Placeholder 2">
            <a:extLst>
              <a:ext uri="{FF2B5EF4-FFF2-40B4-BE49-F238E27FC236}">
                <a16:creationId xmlns:a16="http://schemas.microsoft.com/office/drawing/2014/main" id="{929E919B-9897-4662-9562-B9CB907D8B40}"/>
              </a:ext>
            </a:extLst>
          </p:cNvPr>
          <p:cNvSpPr>
            <a:spLocks noGrp="1"/>
          </p:cNvSpPr>
          <p:nvPr>
            <p:ph type="body" sz="half" idx="2"/>
          </p:nvPr>
        </p:nvSpPr>
        <p:spPr>
          <a:xfrm>
            <a:off x="1320799" y="1728439"/>
            <a:ext cx="9064171" cy="3634135"/>
          </a:xfrm>
        </p:spPr>
        <p:txBody>
          <a:bodyPr>
            <a:noAutofit/>
          </a:bodyPr>
          <a:lstStyle/>
          <a:p>
            <a:pPr marL="285750" lvl="1" indent="-285750">
              <a:buFont typeface="Wingdings" panose="05000000000000000000" pitchFamily="2" charset="2"/>
              <a:buChar char="ü"/>
            </a:pPr>
            <a:endParaRPr lang="en-US" sz="1600" dirty="0">
              <a:solidFill>
                <a:srgbClr val="FF0000"/>
              </a:solidFill>
            </a:endParaRPr>
          </a:p>
          <a:p>
            <a:pPr marL="628650" lvl="2" indent="-285750">
              <a:buFont typeface="Wingdings" panose="05000000000000000000" pitchFamily="2" charset="2"/>
              <a:buChar char="ü"/>
            </a:pPr>
            <a:r>
              <a:rPr lang="en-US" sz="1600" dirty="0">
                <a:solidFill>
                  <a:schemeClr val="tx2"/>
                </a:solidFill>
              </a:rPr>
              <a:t>Is </a:t>
            </a:r>
            <a:r>
              <a:rPr lang="en-US" sz="1600" dirty="0"/>
              <a:t>Medi-Cal the primary payer for the person served?</a:t>
            </a:r>
          </a:p>
          <a:p>
            <a:pPr marL="628650" lvl="2" indent="-285750">
              <a:buFont typeface="Wingdings" panose="05000000000000000000" pitchFamily="2" charset="2"/>
              <a:buChar char="ü"/>
            </a:pPr>
            <a:r>
              <a:rPr lang="en-US" sz="1600" dirty="0"/>
              <a:t>Is there an active treatment plan?</a:t>
            </a:r>
          </a:p>
          <a:p>
            <a:pPr marL="628650" lvl="2" indent="-285750">
              <a:buFont typeface="Wingdings" panose="05000000000000000000" pitchFamily="2" charset="2"/>
              <a:buChar char="ü"/>
            </a:pPr>
            <a:r>
              <a:rPr lang="en-US" sz="1600" dirty="0"/>
              <a:t>Are you terminating, suspending, or reducing one or more service(s) in the active treatment plan?</a:t>
            </a:r>
          </a:p>
          <a:p>
            <a:pPr marL="628650" lvl="2" indent="-285750">
              <a:buFont typeface="Wingdings" panose="05000000000000000000" pitchFamily="2" charset="2"/>
              <a:buChar char="ü"/>
            </a:pPr>
            <a:r>
              <a:rPr lang="en-US" sz="1600" dirty="0"/>
              <a:t>Does the person served disagree with your decision?</a:t>
            </a:r>
          </a:p>
          <a:p>
            <a:pPr marL="0" lvl="1"/>
            <a:endParaRPr lang="en-US" sz="1600" dirty="0">
              <a:solidFill>
                <a:srgbClr val="FF0000"/>
              </a:solidFill>
            </a:endParaRPr>
          </a:p>
          <a:p>
            <a:pPr marL="0" lvl="1"/>
            <a:r>
              <a:rPr lang="en-US" sz="1600" dirty="0">
                <a:solidFill>
                  <a:schemeClr val="tx2"/>
                </a:solidFill>
              </a:rPr>
              <a:t>If you answer yes to all the questions above, a </a:t>
            </a:r>
            <a:r>
              <a:rPr lang="en-US" sz="1600" u="sng" dirty="0">
                <a:solidFill>
                  <a:schemeClr val="tx2"/>
                </a:solidFill>
              </a:rPr>
              <a:t>staff member within the assigned program </a:t>
            </a:r>
            <a:r>
              <a:rPr lang="en-US" sz="1600" dirty="0">
                <a:solidFill>
                  <a:schemeClr val="tx2"/>
                </a:solidFill>
              </a:rPr>
              <a:t>will:</a:t>
            </a:r>
          </a:p>
          <a:p>
            <a:pPr marL="0" lvl="1"/>
            <a:endParaRPr lang="en-US" sz="1600" dirty="0">
              <a:solidFill>
                <a:schemeClr val="tx2"/>
              </a:solidFill>
            </a:endParaRPr>
          </a:p>
          <a:p>
            <a:pPr lvl="2" indent="-342900">
              <a:buFont typeface="+mj-lt"/>
              <a:buAutoNum type="arabicPeriod"/>
            </a:pPr>
            <a:r>
              <a:rPr lang="en-US" sz="1600" dirty="0">
                <a:solidFill>
                  <a:schemeClr val="tx2"/>
                </a:solidFill>
              </a:rPr>
              <a:t>Complete the NOABD Termination Notice.</a:t>
            </a:r>
          </a:p>
          <a:p>
            <a:pPr lvl="2" indent="-342900">
              <a:buFont typeface="+mj-lt"/>
              <a:buAutoNum type="arabicPeriod"/>
            </a:pPr>
            <a:r>
              <a:rPr lang="en-US" sz="1600" dirty="0">
                <a:solidFill>
                  <a:schemeClr val="tx2"/>
                </a:solidFill>
              </a:rPr>
              <a:t>Within two business days, provide it to a person served in person, by mail or through an encrypted/password protected email.</a:t>
            </a:r>
          </a:p>
          <a:p>
            <a:pPr marL="0" lvl="1"/>
            <a:endParaRPr lang="en-US" sz="1400" dirty="0">
              <a:solidFill>
                <a:schemeClr val="tx2"/>
              </a:solidFill>
            </a:endParaRPr>
          </a:p>
          <a:p>
            <a:pPr marL="0" lvl="1"/>
            <a:endParaRPr lang="en-US" sz="1400" dirty="0"/>
          </a:p>
          <a:p>
            <a:pPr lvl="1"/>
            <a:endParaRPr lang="en-US" sz="1400" dirty="0">
              <a:solidFill>
                <a:schemeClr val="tx2"/>
              </a:solidFill>
            </a:endParaRPr>
          </a:p>
        </p:txBody>
      </p:sp>
      <p:sp>
        <p:nvSpPr>
          <p:cNvPr id="4" name="Slide Number Placeholder 3">
            <a:extLst>
              <a:ext uri="{FF2B5EF4-FFF2-40B4-BE49-F238E27FC236}">
                <a16:creationId xmlns:a16="http://schemas.microsoft.com/office/drawing/2014/main" id="{A7363C0D-E9A0-4D22-9A80-89423061F4EB}"/>
              </a:ext>
            </a:extLst>
          </p:cNvPr>
          <p:cNvSpPr>
            <a:spLocks noGrp="1"/>
          </p:cNvSpPr>
          <p:nvPr>
            <p:ph type="sldNum" sz="quarter" idx="12"/>
          </p:nvPr>
        </p:nvSpPr>
        <p:spPr/>
        <p:txBody>
          <a:bodyPr/>
          <a:lstStyle/>
          <a:p>
            <a:fld id="{E75C8CD8-0874-5D4C-A44D-15AA0EC74FED}" type="slidenum">
              <a:rPr lang="en-US" smtClean="0"/>
              <a:pPr/>
              <a:t>15</a:t>
            </a:fld>
            <a:endParaRPr lang="en-US" dirty="0"/>
          </a:p>
        </p:txBody>
      </p:sp>
    </p:spTree>
    <p:extLst>
      <p:ext uri="{BB962C8B-B14F-4D97-AF65-F5344CB8AC3E}">
        <p14:creationId xmlns:p14="http://schemas.microsoft.com/office/powerpoint/2010/main" val="680656257"/>
      </p:ext>
    </p:extLst>
  </p:cSld>
  <p:clrMapOvr>
    <a:masterClrMapping/>
  </p:clrMapOvr>
  <mc:AlternateContent xmlns:mc="http://schemas.openxmlformats.org/markup-compatibility/2006" xmlns:p14="http://schemas.microsoft.com/office/powerpoint/2010/main">
    <mc:Choice Requires="p14">
      <p:transition spd="slow" p14:dur="2000" advTm="59238"/>
    </mc:Choice>
    <mc:Fallback xmlns="">
      <p:transition spd="slow" advTm="5923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9D08-6BB3-4252-9522-137A846577E6}"/>
              </a:ext>
            </a:extLst>
          </p:cNvPr>
          <p:cNvSpPr>
            <a:spLocks noGrp="1"/>
          </p:cNvSpPr>
          <p:nvPr>
            <p:ph type="title"/>
          </p:nvPr>
        </p:nvSpPr>
        <p:spPr/>
        <p:txBody>
          <a:bodyPr/>
          <a:lstStyle/>
          <a:p>
            <a:r>
              <a:rPr lang="en-US" dirty="0"/>
              <a:t>NOABD Termination Notice</a:t>
            </a:r>
          </a:p>
        </p:txBody>
      </p:sp>
      <p:sp>
        <p:nvSpPr>
          <p:cNvPr id="3" name="Text Placeholder 2">
            <a:extLst>
              <a:ext uri="{FF2B5EF4-FFF2-40B4-BE49-F238E27FC236}">
                <a16:creationId xmlns:a16="http://schemas.microsoft.com/office/drawing/2014/main" id="{929E919B-9897-4662-9562-B9CB907D8B40}"/>
              </a:ext>
            </a:extLst>
          </p:cNvPr>
          <p:cNvSpPr>
            <a:spLocks noGrp="1"/>
          </p:cNvSpPr>
          <p:nvPr>
            <p:ph type="body" sz="half" idx="2"/>
          </p:nvPr>
        </p:nvSpPr>
        <p:spPr>
          <a:xfrm>
            <a:off x="1320800" y="1773045"/>
            <a:ext cx="8829040" cy="3589530"/>
          </a:xfrm>
        </p:spPr>
        <p:txBody>
          <a:bodyPr>
            <a:normAutofit/>
          </a:bodyPr>
          <a:lstStyle/>
          <a:p>
            <a:pPr>
              <a:tabLst>
                <a:tab pos="1828800" algn="l"/>
              </a:tabLst>
            </a:pPr>
            <a:r>
              <a:rPr lang="en-US" dirty="0"/>
              <a:t>Common scenarios include when the person served is:</a:t>
            </a:r>
          </a:p>
          <a:p>
            <a:pPr marL="628650" lvl="1" indent="-285750">
              <a:buFont typeface="Arial" panose="020B0604020202020204" pitchFamily="34" charset="0"/>
              <a:buChar char="•"/>
              <a:tabLst>
                <a:tab pos="1828800" algn="l"/>
              </a:tabLst>
            </a:pPr>
            <a:r>
              <a:rPr lang="en-US" sz="1600" dirty="0">
                <a:solidFill>
                  <a:schemeClr val="tx2"/>
                </a:solidFill>
              </a:rPr>
              <a:t>Not participating/engaging in treatment.</a:t>
            </a:r>
          </a:p>
          <a:p>
            <a:pPr marL="628650" lvl="1" indent="-285750">
              <a:buFont typeface="Arial" panose="020B0604020202020204" pitchFamily="34" charset="0"/>
              <a:buChar char="•"/>
              <a:tabLst>
                <a:tab pos="1828800" algn="l"/>
              </a:tabLst>
            </a:pPr>
            <a:r>
              <a:rPr lang="en-US" sz="1600" dirty="0">
                <a:solidFill>
                  <a:schemeClr val="tx2"/>
                </a:solidFill>
              </a:rPr>
              <a:t>Not adhering to program rules.</a:t>
            </a:r>
          </a:p>
          <a:p>
            <a:pPr marL="628650" lvl="1" indent="-285750">
              <a:buFont typeface="Arial" panose="020B0604020202020204" pitchFamily="34" charset="0"/>
              <a:buChar char="•"/>
              <a:tabLst>
                <a:tab pos="1828800" algn="l"/>
              </a:tabLst>
            </a:pPr>
            <a:r>
              <a:rPr lang="en-US" sz="1600" dirty="0">
                <a:solidFill>
                  <a:schemeClr val="tx2"/>
                </a:solidFill>
              </a:rPr>
              <a:t>No longer meeting medical necessity for SMHS and </a:t>
            </a:r>
            <a:r>
              <a:rPr lang="en-US" sz="1600" u="sng" dirty="0">
                <a:solidFill>
                  <a:schemeClr val="tx2"/>
                </a:solidFill>
              </a:rPr>
              <a:t>does not agree </a:t>
            </a:r>
            <a:r>
              <a:rPr lang="en-US" sz="1600" dirty="0">
                <a:solidFill>
                  <a:schemeClr val="tx2"/>
                </a:solidFill>
              </a:rPr>
              <a:t>with the transition to lower levels of care.</a:t>
            </a:r>
          </a:p>
          <a:p>
            <a:pPr lvl="1">
              <a:tabLst>
                <a:tab pos="1828800" algn="l"/>
              </a:tabLst>
            </a:pPr>
            <a:endParaRPr lang="en-US" sz="1600" dirty="0">
              <a:solidFill>
                <a:srgbClr val="FF0000"/>
              </a:solidFill>
            </a:endParaRPr>
          </a:p>
          <a:p>
            <a:r>
              <a:rPr lang="en-US" sz="1600" dirty="0">
                <a:solidFill>
                  <a:srgbClr val="FF0000"/>
                </a:solidFill>
              </a:rPr>
              <a:t>The NOABD Termination Notice and the 10-Day Discharge Letter have been merged. If the NOABD Termination Notice is not required, it may still be issued as an alternative to the 10-Day Discharge Letter.</a:t>
            </a:r>
          </a:p>
          <a:p>
            <a:pPr marL="0" lvl="1">
              <a:tabLst>
                <a:tab pos="1828800" algn="l"/>
              </a:tabLst>
            </a:pPr>
            <a:endParaRPr lang="en-US" sz="1600" dirty="0">
              <a:solidFill>
                <a:srgbClr val="FF0000"/>
              </a:solidFill>
              <a:latin typeface="Calibri" panose="020F0502020204030204" pitchFamily="34" charset="0"/>
            </a:endParaRPr>
          </a:p>
          <a:p>
            <a:pPr marL="0" lvl="1"/>
            <a:endParaRPr lang="en-US" sz="1600" dirty="0">
              <a:solidFill>
                <a:schemeClr val="tx2"/>
              </a:solidFill>
            </a:endParaRPr>
          </a:p>
          <a:p>
            <a:pPr marL="0" lvl="1"/>
            <a:endParaRPr lang="en-US" sz="1500" dirty="0"/>
          </a:p>
          <a:p>
            <a:pPr lvl="1"/>
            <a:endParaRPr lang="en-US" sz="1500" dirty="0">
              <a:solidFill>
                <a:schemeClr val="tx2"/>
              </a:solidFill>
            </a:endParaRPr>
          </a:p>
        </p:txBody>
      </p:sp>
      <p:sp>
        <p:nvSpPr>
          <p:cNvPr id="4" name="Slide Number Placeholder 3">
            <a:extLst>
              <a:ext uri="{FF2B5EF4-FFF2-40B4-BE49-F238E27FC236}">
                <a16:creationId xmlns:a16="http://schemas.microsoft.com/office/drawing/2014/main" id="{A7363C0D-E9A0-4D22-9A80-89423061F4EB}"/>
              </a:ext>
            </a:extLst>
          </p:cNvPr>
          <p:cNvSpPr>
            <a:spLocks noGrp="1"/>
          </p:cNvSpPr>
          <p:nvPr>
            <p:ph type="sldNum" sz="quarter" idx="12"/>
          </p:nvPr>
        </p:nvSpPr>
        <p:spPr/>
        <p:txBody>
          <a:bodyPr/>
          <a:lstStyle/>
          <a:p>
            <a:fld id="{E75C8CD8-0874-5D4C-A44D-15AA0EC74FED}" type="slidenum">
              <a:rPr lang="en-US" smtClean="0"/>
              <a:pPr/>
              <a:t>16</a:t>
            </a:fld>
            <a:endParaRPr lang="en-US" dirty="0"/>
          </a:p>
        </p:txBody>
      </p:sp>
    </p:spTree>
    <p:extLst>
      <p:ext uri="{BB962C8B-B14F-4D97-AF65-F5344CB8AC3E}">
        <p14:creationId xmlns:p14="http://schemas.microsoft.com/office/powerpoint/2010/main" val="2763867697"/>
      </p:ext>
    </p:extLst>
  </p:cSld>
  <p:clrMapOvr>
    <a:masterClrMapping/>
  </p:clrMapOvr>
  <mc:AlternateContent xmlns:mc="http://schemas.openxmlformats.org/markup-compatibility/2006" xmlns:p14="http://schemas.microsoft.com/office/powerpoint/2010/main">
    <mc:Choice Requires="p14">
      <p:transition spd="slow" p14:dur="2000" advTm="80221"/>
    </mc:Choice>
    <mc:Fallback xmlns="">
      <p:transition spd="slow" advTm="8022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9D08-6BB3-4252-9522-137A846577E6}"/>
              </a:ext>
            </a:extLst>
          </p:cNvPr>
          <p:cNvSpPr>
            <a:spLocks noGrp="1"/>
          </p:cNvSpPr>
          <p:nvPr>
            <p:ph type="title"/>
          </p:nvPr>
        </p:nvSpPr>
        <p:spPr/>
        <p:txBody>
          <a:bodyPr/>
          <a:lstStyle/>
          <a:p>
            <a:r>
              <a:rPr lang="en-US" dirty="0"/>
              <a:t>NOABD Termination Notice</a:t>
            </a:r>
          </a:p>
        </p:txBody>
      </p:sp>
      <p:sp>
        <p:nvSpPr>
          <p:cNvPr id="3" name="Text Placeholder 2">
            <a:extLst>
              <a:ext uri="{FF2B5EF4-FFF2-40B4-BE49-F238E27FC236}">
                <a16:creationId xmlns:a16="http://schemas.microsoft.com/office/drawing/2014/main" id="{929E919B-9897-4662-9562-B9CB907D8B40}"/>
              </a:ext>
            </a:extLst>
          </p:cNvPr>
          <p:cNvSpPr>
            <a:spLocks noGrp="1"/>
          </p:cNvSpPr>
          <p:nvPr>
            <p:ph type="body" sz="half" idx="2"/>
          </p:nvPr>
        </p:nvSpPr>
        <p:spPr/>
        <p:txBody>
          <a:bodyPr>
            <a:normAutofit fontScale="92500" lnSpcReduction="20000"/>
          </a:bodyPr>
          <a:lstStyle/>
          <a:p>
            <a:r>
              <a:rPr lang="en-US" sz="1800" dirty="0"/>
              <a:t>Exceptions to the 10-day notification are allowed under 42 CFR 431.213. </a:t>
            </a:r>
          </a:p>
          <a:p>
            <a:endParaRPr lang="en-US" sz="1800" dirty="0"/>
          </a:p>
          <a:p>
            <a:r>
              <a:rPr lang="en-US" sz="1800" dirty="0"/>
              <a:t>You do not have to issue a NOABD Termination Notice if the following applies:</a:t>
            </a:r>
          </a:p>
          <a:p>
            <a:endParaRPr lang="en-US" sz="1200" b="0" dirty="0"/>
          </a:p>
          <a:p>
            <a:pPr marL="685800" lvl="1" indent="-342900">
              <a:buFont typeface="+mj-lt"/>
              <a:buAutoNum type="arabicPeriod"/>
            </a:pPr>
            <a:r>
              <a:rPr lang="en-US" sz="1800" dirty="0"/>
              <a:t>Confirmed death of the person served.</a:t>
            </a:r>
          </a:p>
          <a:p>
            <a:pPr marL="685800" lvl="1" indent="-342900">
              <a:buFont typeface="+mj-lt"/>
              <a:buAutoNum type="arabicPeriod"/>
            </a:pPr>
            <a:r>
              <a:rPr lang="en-US" sz="1800" dirty="0"/>
              <a:t>Person served provided a written statement declining further services.</a:t>
            </a:r>
          </a:p>
          <a:p>
            <a:pPr marL="685800" lvl="1" indent="-342900">
              <a:buFont typeface="+mj-lt"/>
              <a:buAutoNum type="arabicPeriod"/>
            </a:pPr>
            <a:r>
              <a:rPr lang="en-US" sz="1800" dirty="0"/>
              <a:t>Ineligibility for further services (such as, loss of Medi-Cal). </a:t>
            </a:r>
          </a:p>
          <a:p>
            <a:pPr marL="685800" lvl="1" indent="-342900">
              <a:buFont typeface="+mj-lt"/>
              <a:buAutoNum type="arabicPeriod"/>
            </a:pPr>
            <a:r>
              <a:rPr lang="en-US" sz="1800" dirty="0"/>
              <a:t>A change in the level of medical care is prescribed by the person’s served physician (facility Medical Director).</a:t>
            </a:r>
          </a:p>
          <a:p>
            <a:pPr marL="685800" lvl="1" indent="-342900">
              <a:buFont typeface="+mj-lt"/>
              <a:buAutoNum type="arabicPeriod"/>
            </a:pPr>
            <a:r>
              <a:rPr lang="en-US" sz="1800" dirty="0"/>
              <a:t>The person’s served whereabouts are unknown with no known address and failed outreach efforts</a:t>
            </a:r>
            <a:r>
              <a:rPr lang="en-US" dirty="0"/>
              <a:t>.</a:t>
            </a:r>
          </a:p>
          <a:p>
            <a:pPr marL="685800" lvl="1" indent="-342900">
              <a:buFont typeface="+mj-lt"/>
              <a:buAutoNum type="arabicPeriod"/>
            </a:pPr>
            <a:endParaRPr lang="en-US" dirty="0"/>
          </a:p>
          <a:p>
            <a:pPr lvl="1"/>
            <a:r>
              <a:rPr lang="en-US" sz="1800" dirty="0">
                <a:solidFill>
                  <a:srgbClr val="FF0000"/>
                </a:solidFill>
              </a:rPr>
              <a:t>If  person served verbally declines further services, a NOABD Termination Notice is not required because they agree with the termination. </a:t>
            </a:r>
          </a:p>
          <a:p>
            <a:endParaRPr lang="en-US" b="0" dirty="0"/>
          </a:p>
        </p:txBody>
      </p:sp>
      <p:sp>
        <p:nvSpPr>
          <p:cNvPr id="4" name="Slide Number Placeholder 3">
            <a:extLst>
              <a:ext uri="{FF2B5EF4-FFF2-40B4-BE49-F238E27FC236}">
                <a16:creationId xmlns:a16="http://schemas.microsoft.com/office/drawing/2014/main" id="{A7363C0D-E9A0-4D22-9A80-89423061F4EB}"/>
              </a:ext>
            </a:extLst>
          </p:cNvPr>
          <p:cNvSpPr>
            <a:spLocks noGrp="1"/>
          </p:cNvSpPr>
          <p:nvPr>
            <p:ph type="sldNum" sz="quarter" idx="12"/>
          </p:nvPr>
        </p:nvSpPr>
        <p:spPr/>
        <p:txBody>
          <a:bodyPr/>
          <a:lstStyle/>
          <a:p>
            <a:fld id="{E75C8CD8-0874-5D4C-A44D-15AA0EC74FED}" type="slidenum">
              <a:rPr lang="en-US" smtClean="0"/>
              <a:pPr/>
              <a:t>17</a:t>
            </a:fld>
            <a:endParaRPr lang="en-US" dirty="0"/>
          </a:p>
        </p:txBody>
      </p:sp>
    </p:spTree>
    <p:extLst>
      <p:ext uri="{BB962C8B-B14F-4D97-AF65-F5344CB8AC3E}">
        <p14:creationId xmlns:p14="http://schemas.microsoft.com/office/powerpoint/2010/main" val="838301511"/>
      </p:ext>
    </p:extLst>
  </p:cSld>
  <p:clrMapOvr>
    <a:masterClrMapping/>
  </p:clrMapOvr>
  <mc:AlternateContent xmlns:mc="http://schemas.openxmlformats.org/markup-compatibility/2006" xmlns:p14="http://schemas.microsoft.com/office/powerpoint/2010/main">
    <mc:Choice Requires="p14">
      <p:transition spd="slow" p14:dur="2000" advTm="97229"/>
    </mc:Choice>
    <mc:Fallback xmlns="">
      <p:transition spd="slow" advTm="9722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9D08-6BB3-4252-9522-137A846577E6}"/>
              </a:ext>
            </a:extLst>
          </p:cNvPr>
          <p:cNvSpPr>
            <a:spLocks noGrp="1"/>
          </p:cNvSpPr>
          <p:nvPr>
            <p:ph type="title"/>
          </p:nvPr>
        </p:nvSpPr>
        <p:spPr/>
        <p:txBody>
          <a:bodyPr/>
          <a:lstStyle/>
          <a:p>
            <a:r>
              <a:rPr lang="en-US" dirty="0"/>
              <a:t>NOABD Termination Notice</a:t>
            </a:r>
          </a:p>
        </p:txBody>
      </p:sp>
      <p:sp>
        <p:nvSpPr>
          <p:cNvPr id="3" name="Text Placeholder 2">
            <a:extLst>
              <a:ext uri="{FF2B5EF4-FFF2-40B4-BE49-F238E27FC236}">
                <a16:creationId xmlns:a16="http://schemas.microsoft.com/office/drawing/2014/main" id="{929E919B-9897-4662-9562-B9CB907D8B40}"/>
              </a:ext>
            </a:extLst>
          </p:cNvPr>
          <p:cNvSpPr>
            <a:spLocks noGrp="1"/>
          </p:cNvSpPr>
          <p:nvPr>
            <p:ph type="body" sz="half" idx="2"/>
          </p:nvPr>
        </p:nvSpPr>
        <p:spPr/>
        <p:txBody>
          <a:bodyPr/>
          <a:lstStyle/>
          <a:p>
            <a:r>
              <a:rPr lang="en-US" sz="1800" dirty="0"/>
              <a:t>Exceptions to the 10-day notification are allowed under 42 CFR 431.214:</a:t>
            </a:r>
          </a:p>
          <a:p>
            <a:endParaRPr lang="en-US" sz="1200" dirty="0"/>
          </a:p>
          <a:p>
            <a:r>
              <a:rPr lang="en-US" sz="1800" dirty="0"/>
              <a:t>Advance notice may be shortened to five days before the date of action if ‒</a:t>
            </a:r>
          </a:p>
          <a:p>
            <a:pPr marL="685800" lvl="1" indent="-342900">
              <a:buFont typeface="+mj-lt"/>
              <a:buAutoNum type="arabicPeriod"/>
            </a:pPr>
            <a:r>
              <a:rPr lang="en-US" sz="1800" dirty="0"/>
              <a:t>The Department of Behavioral Health has facts indicating that action should be taken because of probable fraud by the person served; </a:t>
            </a:r>
            <a:r>
              <a:rPr lang="en-US" sz="1800" u="sng" dirty="0"/>
              <a:t>and</a:t>
            </a:r>
          </a:p>
          <a:p>
            <a:pPr marL="685800" lvl="1" indent="-342900">
              <a:buFont typeface="+mj-lt"/>
              <a:buAutoNum type="arabicPeriod"/>
            </a:pPr>
            <a:r>
              <a:rPr lang="en-US" sz="1800" dirty="0"/>
              <a:t>The facts have been verified, if possible, through secondary sources. </a:t>
            </a:r>
          </a:p>
          <a:p>
            <a:endParaRPr lang="en-US" b="0" dirty="0"/>
          </a:p>
        </p:txBody>
      </p:sp>
      <p:sp>
        <p:nvSpPr>
          <p:cNvPr id="4" name="Slide Number Placeholder 3">
            <a:extLst>
              <a:ext uri="{FF2B5EF4-FFF2-40B4-BE49-F238E27FC236}">
                <a16:creationId xmlns:a16="http://schemas.microsoft.com/office/drawing/2014/main" id="{A7363C0D-E9A0-4D22-9A80-89423061F4EB}"/>
              </a:ext>
            </a:extLst>
          </p:cNvPr>
          <p:cNvSpPr>
            <a:spLocks noGrp="1"/>
          </p:cNvSpPr>
          <p:nvPr>
            <p:ph type="sldNum" sz="quarter" idx="12"/>
          </p:nvPr>
        </p:nvSpPr>
        <p:spPr/>
        <p:txBody>
          <a:bodyPr/>
          <a:lstStyle/>
          <a:p>
            <a:fld id="{E75C8CD8-0874-5D4C-A44D-15AA0EC74FED}" type="slidenum">
              <a:rPr lang="en-US" smtClean="0"/>
              <a:pPr/>
              <a:t>18</a:t>
            </a:fld>
            <a:endParaRPr lang="en-US" dirty="0"/>
          </a:p>
        </p:txBody>
      </p:sp>
    </p:spTree>
    <p:extLst>
      <p:ext uri="{BB962C8B-B14F-4D97-AF65-F5344CB8AC3E}">
        <p14:creationId xmlns:p14="http://schemas.microsoft.com/office/powerpoint/2010/main" val="4055097149"/>
      </p:ext>
    </p:extLst>
  </p:cSld>
  <p:clrMapOvr>
    <a:masterClrMapping/>
  </p:clrMapOvr>
  <mc:AlternateContent xmlns:mc="http://schemas.openxmlformats.org/markup-compatibility/2006" xmlns:p14="http://schemas.microsoft.com/office/powerpoint/2010/main">
    <mc:Choice Requires="p14">
      <p:transition spd="slow" p14:dur="2000" advTm="39264"/>
    </mc:Choice>
    <mc:Fallback xmlns="">
      <p:transition spd="slow" advTm="3926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3E11-59B0-4235-B928-611D4F0E8A84}"/>
              </a:ext>
            </a:extLst>
          </p:cNvPr>
          <p:cNvSpPr>
            <a:spLocks noGrp="1"/>
          </p:cNvSpPr>
          <p:nvPr>
            <p:ph type="title"/>
          </p:nvPr>
        </p:nvSpPr>
        <p:spPr/>
        <p:txBody>
          <a:bodyPr/>
          <a:lstStyle/>
          <a:p>
            <a:r>
              <a:rPr lang="en-US" dirty="0"/>
              <a:t>NOABD Delivery Termination Notice (Paper Template)</a:t>
            </a:r>
          </a:p>
        </p:txBody>
      </p:sp>
      <p:sp>
        <p:nvSpPr>
          <p:cNvPr id="4" name="Slide Number Placeholder 3">
            <a:extLst>
              <a:ext uri="{FF2B5EF4-FFF2-40B4-BE49-F238E27FC236}">
                <a16:creationId xmlns:a16="http://schemas.microsoft.com/office/drawing/2014/main" id="{E2DAF888-7BEC-4591-BB49-3FEF645EDD07}"/>
              </a:ext>
            </a:extLst>
          </p:cNvPr>
          <p:cNvSpPr>
            <a:spLocks noGrp="1"/>
          </p:cNvSpPr>
          <p:nvPr>
            <p:ph type="sldNum" sz="quarter" idx="12"/>
          </p:nvPr>
        </p:nvSpPr>
        <p:spPr/>
        <p:txBody>
          <a:bodyPr/>
          <a:lstStyle/>
          <a:p>
            <a:fld id="{E75C8CD8-0874-5D4C-A44D-15AA0EC74FED}" type="slidenum">
              <a:rPr lang="en-US" smtClean="0"/>
              <a:pPr/>
              <a:t>19</a:t>
            </a:fld>
            <a:endParaRPr lang="en-US" dirty="0"/>
          </a:p>
        </p:txBody>
      </p:sp>
      <p:sp>
        <p:nvSpPr>
          <p:cNvPr id="10" name="TextBox 9">
            <a:extLst>
              <a:ext uri="{FF2B5EF4-FFF2-40B4-BE49-F238E27FC236}">
                <a16:creationId xmlns:a16="http://schemas.microsoft.com/office/drawing/2014/main" id="{2ADACD7C-9D1F-49F8-8D29-A4881CB5F29E}"/>
              </a:ext>
            </a:extLst>
          </p:cNvPr>
          <p:cNvSpPr txBox="1"/>
          <p:nvPr/>
        </p:nvSpPr>
        <p:spPr>
          <a:xfrm>
            <a:off x="5524260" y="3117709"/>
            <a:ext cx="6550348" cy="3600986"/>
          </a:xfrm>
          <a:prstGeom prst="rect">
            <a:avLst/>
          </a:prstGeom>
          <a:solidFill>
            <a:schemeClr val="accent4">
              <a:lumMod val="20000"/>
              <a:lumOff val="80000"/>
            </a:schemeClr>
          </a:solidFill>
          <a:ln w="50800">
            <a:solidFill>
              <a:srgbClr val="FF0000"/>
            </a:solidFill>
          </a:ln>
        </p:spPr>
        <p:txBody>
          <a:bodyPr wrap="square" rtlCol="0">
            <a:spAutoFit/>
          </a:bodyPr>
          <a:lstStyle/>
          <a:p>
            <a:r>
              <a:rPr lang="en-US" sz="1200" b="1" dirty="0">
                <a:solidFill>
                  <a:schemeClr val="tx1">
                    <a:lumMod val="50000"/>
                  </a:schemeClr>
                </a:solidFill>
                <a:cs typeface="Times New Roman" panose="02020603050405020304" pitchFamily="18" charset="0"/>
              </a:rPr>
              <a:t>Select one of the following reasons from the drop-down list:</a:t>
            </a:r>
          </a:p>
          <a:p>
            <a:endParaRPr lang="en-US" sz="1200" b="1" dirty="0">
              <a:solidFill>
                <a:schemeClr val="tx1">
                  <a:lumMod val="50000"/>
                </a:schemeClr>
              </a:solidFill>
              <a:cs typeface="Times New Roman" panose="02020603050405020304" pitchFamily="18" charset="0"/>
            </a:endParaRPr>
          </a:p>
          <a:p>
            <a:pPr marL="454025" indent="-228600">
              <a:buFont typeface="Wingdings" panose="05000000000000000000" pitchFamily="2" charset="2"/>
              <a:buChar char="§"/>
            </a:pPr>
            <a:r>
              <a:rPr lang="en-US" sz="1200" b="1" dirty="0">
                <a:solidFill>
                  <a:schemeClr val="tx1">
                    <a:lumMod val="50000"/>
                  </a:schemeClr>
                </a:solidFill>
                <a:cs typeface="Times New Roman" panose="02020603050405020304" pitchFamily="18" charset="0"/>
              </a:rPr>
              <a:t>We have not been able to reach you. We would like a chance to be able to meet with you to discuss your request for services. Please contact us if you are still interested in receiving services.</a:t>
            </a:r>
          </a:p>
          <a:p>
            <a:pPr marL="454025" indent="-228600">
              <a:buFont typeface="Wingdings" panose="05000000000000000000" pitchFamily="2" charset="2"/>
              <a:buChar char="§"/>
            </a:pPr>
            <a:r>
              <a:rPr lang="en-US" sz="1200" b="1" dirty="0">
                <a:solidFill>
                  <a:schemeClr val="tx1">
                    <a:lumMod val="50000"/>
                  </a:schemeClr>
                </a:solidFill>
                <a:cs typeface="Times New Roman" panose="02020603050405020304" pitchFamily="18" charset="0"/>
              </a:rPr>
              <a:t>You do not have any future appointments scheduled at this time. If you are still interested in receiving services, please contact us to schedule an appointment.</a:t>
            </a:r>
          </a:p>
          <a:p>
            <a:pPr marL="454025" indent="-228600">
              <a:buFont typeface="Wingdings" panose="05000000000000000000" pitchFamily="2" charset="2"/>
              <a:buChar char="§"/>
            </a:pPr>
            <a:r>
              <a:rPr lang="en-US" sz="1200" b="1" dirty="0">
                <a:solidFill>
                  <a:schemeClr val="tx1">
                    <a:lumMod val="50000"/>
                  </a:schemeClr>
                </a:solidFill>
                <a:cs typeface="Times New Roman" panose="02020603050405020304" pitchFamily="18" charset="0"/>
              </a:rPr>
              <a:t>Your mental health condition has improved and no longer meets the medical necessity for specialty mental health services. Please contact us as we are happy to help you get connected to additional services or resources. </a:t>
            </a:r>
          </a:p>
          <a:p>
            <a:pPr marL="454025" indent="-228600">
              <a:buFont typeface="Wingdings" panose="05000000000000000000" pitchFamily="2" charset="2"/>
              <a:buChar char="§"/>
            </a:pPr>
            <a:r>
              <a:rPr lang="en-US" sz="1200" b="1" dirty="0">
                <a:solidFill>
                  <a:schemeClr val="tx1">
                    <a:lumMod val="50000"/>
                  </a:schemeClr>
                </a:solidFill>
                <a:cs typeface="Times New Roman" panose="02020603050405020304" pitchFamily="18" charset="0"/>
              </a:rPr>
              <a:t>You are not participating/engaging in treatment. The focus of the FCMHP is to support you in reaching your wellness goals. Please contact us if you are still interested in reaching your wellness goals.</a:t>
            </a:r>
          </a:p>
          <a:p>
            <a:pPr marL="454025" indent="-228600">
              <a:buFont typeface="Wingdings" panose="05000000000000000000" pitchFamily="2" charset="2"/>
              <a:buChar char="§"/>
            </a:pPr>
            <a:r>
              <a:rPr lang="en-US" sz="1200" b="1" dirty="0">
                <a:solidFill>
                  <a:schemeClr val="tx1">
                    <a:lumMod val="50000"/>
                  </a:schemeClr>
                </a:solidFill>
                <a:cs typeface="Times New Roman" panose="02020603050405020304" pitchFamily="18" charset="0"/>
              </a:rPr>
              <a:t>You have not been adhering to program rules. Adhering to program rules is an important factor in the treatment outcome of any mental health condition. Please contact us if you are still interested in receiving services.</a:t>
            </a:r>
          </a:p>
          <a:p>
            <a:pPr marL="454025" indent="-228600">
              <a:buFont typeface="Wingdings" panose="05000000000000000000" pitchFamily="2" charset="2"/>
              <a:buChar char="§"/>
            </a:pPr>
            <a:r>
              <a:rPr lang="en-US" sz="1200" b="1" dirty="0">
                <a:solidFill>
                  <a:schemeClr val="tx1">
                    <a:lumMod val="50000"/>
                  </a:schemeClr>
                </a:solidFill>
                <a:cs typeface="Times New Roman" panose="02020603050405020304" pitchFamily="18" charset="0"/>
              </a:rPr>
              <a:t>The treatment you are receiving with FCMHP is no longer appropriate for your mental health condition. Your treatment plan was updated to reflect an alternative treatment.</a:t>
            </a:r>
          </a:p>
        </p:txBody>
      </p:sp>
      <p:sp>
        <p:nvSpPr>
          <p:cNvPr id="18" name="TextBox 17">
            <a:extLst>
              <a:ext uri="{FF2B5EF4-FFF2-40B4-BE49-F238E27FC236}">
                <a16:creationId xmlns:a16="http://schemas.microsoft.com/office/drawing/2014/main" id="{226370F4-8023-4B89-BF50-3B2F00888D4D}"/>
              </a:ext>
            </a:extLst>
          </p:cNvPr>
          <p:cNvSpPr txBox="1"/>
          <p:nvPr/>
        </p:nvSpPr>
        <p:spPr>
          <a:xfrm>
            <a:off x="6602783" y="1949763"/>
            <a:ext cx="5471825" cy="1015663"/>
          </a:xfrm>
          <a:prstGeom prst="rect">
            <a:avLst/>
          </a:prstGeom>
          <a:solidFill>
            <a:schemeClr val="accent4">
              <a:lumMod val="20000"/>
              <a:lumOff val="80000"/>
            </a:schemeClr>
          </a:solidFill>
          <a:ln w="50800">
            <a:solidFill>
              <a:srgbClr val="FF0000"/>
            </a:solidFill>
          </a:ln>
        </p:spPr>
        <p:txBody>
          <a:bodyPr wrap="square" rtlCol="0">
            <a:spAutoFit/>
          </a:bodyPr>
          <a:lstStyle/>
          <a:p>
            <a:r>
              <a:rPr lang="en-US" sz="1200" b="1" dirty="0">
                <a:solidFill>
                  <a:schemeClr val="tx1">
                    <a:lumMod val="50000"/>
                  </a:schemeClr>
                </a:solidFill>
                <a:cs typeface="Times New Roman" panose="02020603050405020304" pitchFamily="18" charset="0"/>
              </a:rPr>
              <a:t>Select the termination date, which is the effective date of the termination. Do not provide a termination date earlier than 10 days unless it falls under one of the exceptions. The day the NOABD is issued, counts as Day 1. By adding 10 to the starting number, you will get the correct termination date. The count is based on calendar days.</a:t>
            </a:r>
          </a:p>
        </p:txBody>
      </p:sp>
      <p:pic>
        <p:nvPicPr>
          <p:cNvPr id="23" name="Picture 22">
            <a:extLst>
              <a:ext uri="{FF2B5EF4-FFF2-40B4-BE49-F238E27FC236}">
                <a16:creationId xmlns:a16="http://schemas.microsoft.com/office/drawing/2014/main" id="{EF1249BD-55FE-4660-8AFE-01195BA27D83}"/>
              </a:ext>
            </a:extLst>
          </p:cNvPr>
          <p:cNvPicPr>
            <a:picLocks noChangeAspect="1"/>
          </p:cNvPicPr>
          <p:nvPr/>
        </p:nvPicPr>
        <p:blipFill>
          <a:blip r:embed="rId2"/>
          <a:stretch>
            <a:fillRect/>
          </a:stretch>
        </p:blipFill>
        <p:spPr>
          <a:xfrm>
            <a:off x="1164873" y="1741664"/>
            <a:ext cx="4300933" cy="4572000"/>
          </a:xfrm>
          <a:prstGeom prst="rect">
            <a:avLst/>
          </a:prstGeom>
        </p:spPr>
      </p:pic>
      <p:cxnSp>
        <p:nvCxnSpPr>
          <p:cNvPr id="28" name="Straight Arrow Connector 27">
            <a:extLst>
              <a:ext uri="{FF2B5EF4-FFF2-40B4-BE49-F238E27FC236}">
                <a16:creationId xmlns:a16="http://schemas.microsoft.com/office/drawing/2014/main" id="{BEF64BD4-3352-48AC-B059-F84218D43356}"/>
              </a:ext>
            </a:extLst>
          </p:cNvPr>
          <p:cNvCxnSpPr>
            <a:cxnSpLocks/>
          </p:cNvCxnSpPr>
          <p:nvPr/>
        </p:nvCxnSpPr>
        <p:spPr>
          <a:xfrm flipV="1">
            <a:off x="5465806" y="2965425"/>
            <a:ext cx="1017056" cy="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887A0B0-19C2-44B6-9F51-403D5424E65F}"/>
              </a:ext>
            </a:extLst>
          </p:cNvPr>
          <p:cNvCxnSpPr>
            <a:cxnSpLocks/>
          </p:cNvCxnSpPr>
          <p:nvPr/>
        </p:nvCxnSpPr>
        <p:spPr>
          <a:xfrm>
            <a:off x="2797908" y="3289435"/>
            <a:ext cx="2584632"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121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62B8A6-6E8B-6040-92EF-6CCA974237BA}"/>
              </a:ext>
            </a:extLst>
          </p:cNvPr>
          <p:cNvSpPr>
            <a:spLocks noGrp="1"/>
          </p:cNvSpPr>
          <p:nvPr>
            <p:ph type="title"/>
          </p:nvPr>
        </p:nvSpPr>
        <p:spPr/>
        <p:txBody>
          <a:bodyPr/>
          <a:lstStyle/>
          <a:p>
            <a:r>
              <a:rPr lang="en-US" dirty="0"/>
              <a:t>Training Goal &amp; Objectives</a:t>
            </a:r>
          </a:p>
        </p:txBody>
      </p:sp>
      <p:sp>
        <p:nvSpPr>
          <p:cNvPr id="6" name="Text Placeholder 5">
            <a:extLst>
              <a:ext uri="{FF2B5EF4-FFF2-40B4-BE49-F238E27FC236}">
                <a16:creationId xmlns:a16="http://schemas.microsoft.com/office/drawing/2014/main" id="{CD7A6BE0-7AC2-2E46-8CBF-F69054A5C6A1}"/>
              </a:ext>
            </a:extLst>
          </p:cNvPr>
          <p:cNvSpPr>
            <a:spLocks noGrp="1"/>
          </p:cNvSpPr>
          <p:nvPr>
            <p:ph type="body" sz="half" idx="2"/>
          </p:nvPr>
        </p:nvSpPr>
        <p:spPr>
          <a:xfrm>
            <a:off x="1320799" y="1996068"/>
            <a:ext cx="8704943" cy="3261732"/>
          </a:xfrm>
        </p:spPr>
        <p:txBody>
          <a:bodyPr/>
          <a:lstStyle/>
          <a:p>
            <a:r>
              <a:rPr lang="en-US" sz="1800" dirty="0"/>
              <a:t>Goal</a:t>
            </a:r>
          </a:p>
          <a:p>
            <a:pPr marL="628650" lvl="1" indent="-285750">
              <a:buFont typeface="Wingdings" panose="05000000000000000000" pitchFamily="2" charset="2"/>
              <a:buChar char="Ø"/>
            </a:pPr>
            <a:r>
              <a:rPr lang="en-US" sz="1800" dirty="0"/>
              <a:t>Improve your understanding of Notice of Adverse Benefit Determination (NOABD) requirements and utilization of templates.</a:t>
            </a:r>
          </a:p>
          <a:p>
            <a:pPr lvl="1"/>
            <a:endParaRPr lang="en-US" sz="1800" dirty="0"/>
          </a:p>
          <a:p>
            <a:r>
              <a:rPr lang="en-US" sz="1800" dirty="0"/>
              <a:t>Objectives</a:t>
            </a:r>
          </a:p>
          <a:p>
            <a:pPr lvl="1">
              <a:buFont typeface="Wingdings" panose="05000000000000000000" pitchFamily="2" charset="2"/>
              <a:buChar char="ü"/>
            </a:pPr>
            <a:r>
              <a:rPr lang="en-US" sz="1800" dirty="0"/>
              <a:t>Learn the background and purpose of a NOABD.</a:t>
            </a:r>
          </a:p>
          <a:p>
            <a:pPr lvl="1">
              <a:buFont typeface="Wingdings" panose="05000000000000000000" pitchFamily="2" charset="2"/>
              <a:buChar char="ü"/>
            </a:pPr>
            <a:r>
              <a:rPr lang="en-US" sz="1800" dirty="0"/>
              <a:t>Know the different types of NOABDs.</a:t>
            </a:r>
          </a:p>
          <a:p>
            <a:pPr lvl="1">
              <a:buFont typeface="Wingdings" panose="05000000000000000000" pitchFamily="2" charset="2"/>
              <a:buChar char="ü"/>
            </a:pPr>
            <a:r>
              <a:rPr lang="en-US" sz="1800" dirty="0"/>
              <a:t>Know when to complete a NOABD.</a:t>
            </a:r>
          </a:p>
          <a:p>
            <a:pPr lvl="1">
              <a:buFont typeface="Wingdings" panose="05000000000000000000" pitchFamily="2" charset="2"/>
              <a:buChar char="ü"/>
            </a:pPr>
            <a:r>
              <a:rPr lang="en-US" sz="1800" dirty="0"/>
              <a:t>Know the steps to complete a NOABD, both electronically and manually.</a:t>
            </a:r>
          </a:p>
          <a:p>
            <a:endParaRPr lang="en-US" dirty="0"/>
          </a:p>
        </p:txBody>
      </p:sp>
      <p:sp>
        <p:nvSpPr>
          <p:cNvPr id="7" name="Slide Number Placeholder 6">
            <a:extLst>
              <a:ext uri="{FF2B5EF4-FFF2-40B4-BE49-F238E27FC236}">
                <a16:creationId xmlns:a16="http://schemas.microsoft.com/office/drawing/2014/main" id="{3400B738-399D-C54E-A0CE-B4CAD46408C0}"/>
              </a:ext>
            </a:extLst>
          </p:cNvPr>
          <p:cNvSpPr>
            <a:spLocks noGrp="1"/>
          </p:cNvSpPr>
          <p:nvPr>
            <p:ph type="sldNum" sz="quarter" idx="12"/>
          </p:nvPr>
        </p:nvSpPr>
        <p:spPr/>
        <p:txBody>
          <a:bodyPr/>
          <a:lstStyle/>
          <a:p>
            <a:fld id="{E75C8CD8-0874-5D4C-A44D-15AA0EC74FED}" type="slidenum">
              <a:rPr lang="en-US" smtClean="0"/>
              <a:t>2</a:t>
            </a:fld>
            <a:endParaRPr lang="en-US" dirty="0"/>
          </a:p>
        </p:txBody>
      </p:sp>
    </p:spTree>
    <p:custDataLst>
      <p:tags r:id="rId1"/>
    </p:custDataLst>
    <p:extLst>
      <p:ext uri="{BB962C8B-B14F-4D97-AF65-F5344CB8AC3E}">
        <p14:creationId xmlns:p14="http://schemas.microsoft.com/office/powerpoint/2010/main" val="2694724083"/>
      </p:ext>
    </p:extLst>
  </p:cSld>
  <p:clrMapOvr>
    <a:masterClrMapping/>
  </p:clrMapOvr>
  <mc:AlternateContent xmlns:mc="http://schemas.openxmlformats.org/markup-compatibility/2006" xmlns:p14="http://schemas.microsoft.com/office/powerpoint/2010/main">
    <mc:Choice Requires="p14">
      <p:transition p14:dur="100" advTm="46751">
        <p:cut/>
      </p:transition>
    </mc:Choice>
    <mc:Fallback xmlns="">
      <p:transition advTm="46751">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8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8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80"/>
                                  </p:stCondLst>
                                  <p:childTnLst>
                                    <p:set>
                                      <p:cBhvr>
                                        <p:cTn id="14" dur="1" fill="hold">
                                          <p:stCondLst>
                                            <p:cond delay="0"/>
                                          </p:stCondLst>
                                        </p:cTn>
                                        <p:tgtEl>
                                          <p:spTgt spid="6">
                                            <p:txEl>
                                              <p:pRg st="5" end="5"/>
                                            </p:txEl>
                                          </p:spTgt>
                                        </p:tgtEl>
                                        <p:attrNameLst>
                                          <p:attrName>style.visibility</p:attrName>
                                        </p:attrNameLst>
                                      </p:cBhvr>
                                      <p:to>
                                        <p:strVal val="visible"/>
                                      </p:to>
                                    </p:set>
                                    <p:anim calcmode="lin" valueType="num">
                                      <p:cBhvr additive="base">
                                        <p:cTn id="1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8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80"/>
                                  </p:stCondLst>
                                  <p:childTnLst>
                                    <p:set>
                                      <p:cBhvr>
                                        <p:cTn id="22" dur="1" fill="hold">
                                          <p:stCondLst>
                                            <p:cond delay="0"/>
                                          </p:stCondLst>
                                        </p:cTn>
                                        <p:tgtEl>
                                          <p:spTgt spid="6">
                                            <p:txEl>
                                              <p:pRg st="7" end="7"/>
                                            </p:txEl>
                                          </p:spTgt>
                                        </p:tgtEl>
                                        <p:attrNameLst>
                                          <p:attrName>style.visibility</p:attrName>
                                        </p:attrNameLst>
                                      </p:cBhvr>
                                      <p:to>
                                        <p:strVal val="visible"/>
                                      </p:to>
                                    </p:set>
                                    <p:anim calcmode="lin" valueType="num">
                                      <p:cBhvr additive="base">
                                        <p:cTn id="2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8F81C-3422-442A-A0B4-FE886E811D10}"/>
              </a:ext>
            </a:extLst>
          </p:cNvPr>
          <p:cNvSpPr>
            <a:spLocks noGrp="1"/>
          </p:cNvSpPr>
          <p:nvPr>
            <p:ph type="title"/>
          </p:nvPr>
        </p:nvSpPr>
        <p:spPr/>
        <p:txBody>
          <a:bodyPr>
            <a:normAutofit/>
          </a:bodyPr>
          <a:lstStyle/>
          <a:p>
            <a:r>
              <a:rPr lang="en-US" sz="2400" dirty="0"/>
              <a:t>NOABD Termination Notice (Avatar Version)</a:t>
            </a:r>
          </a:p>
        </p:txBody>
      </p:sp>
      <p:pic>
        <p:nvPicPr>
          <p:cNvPr id="7" name="Content Placeholder 6" descr="Graphical user interface, text, application, email&#10;&#10;Description automatically generated">
            <a:extLst>
              <a:ext uri="{FF2B5EF4-FFF2-40B4-BE49-F238E27FC236}">
                <a16:creationId xmlns:a16="http://schemas.microsoft.com/office/drawing/2014/main" id="{68349BAD-4FC8-4CEE-B1A8-3D2ADEDC3468}"/>
              </a:ext>
            </a:extLst>
          </p:cNvPr>
          <p:cNvPicPr>
            <a:picLocks noGrp="1" noChangeAspect="1"/>
          </p:cNvPicPr>
          <p:nvPr>
            <p:ph sz="half" idx="1"/>
          </p:nvPr>
        </p:nvPicPr>
        <p:blipFill>
          <a:blip r:embed="rId2"/>
          <a:stretch>
            <a:fillRect/>
          </a:stretch>
        </p:blipFill>
        <p:spPr>
          <a:xfrm>
            <a:off x="2303498" y="2133600"/>
            <a:ext cx="2657403" cy="3124200"/>
          </a:xfrm>
        </p:spPr>
      </p:pic>
      <p:sp>
        <p:nvSpPr>
          <p:cNvPr id="6" name="Content Placeholder 5">
            <a:extLst>
              <a:ext uri="{FF2B5EF4-FFF2-40B4-BE49-F238E27FC236}">
                <a16:creationId xmlns:a16="http://schemas.microsoft.com/office/drawing/2014/main" id="{85EC8999-BA24-4A32-8B5E-CE621B10180A}"/>
              </a:ext>
            </a:extLst>
          </p:cNvPr>
          <p:cNvSpPr>
            <a:spLocks noGrp="1"/>
          </p:cNvSpPr>
          <p:nvPr>
            <p:ph sz="half" idx="2"/>
          </p:nvPr>
        </p:nvSpPr>
        <p:spPr/>
        <p:txBody>
          <a:bodyPr>
            <a:normAutofit fontScale="77500" lnSpcReduction="20000"/>
          </a:bodyPr>
          <a:lstStyle/>
          <a:p>
            <a:pPr marL="342900" indent="-342900">
              <a:buFont typeface="+mj-lt"/>
              <a:buAutoNum type="arabicPeriod"/>
            </a:pPr>
            <a:r>
              <a:rPr lang="en-US" dirty="0"/>
              <a:t>Enter date.</a:t>
            </a:r>
          </a:p>
          <a:p>
            <a:pPr marL="342900" indent="-342900">
              <a:buFont typeface="+mj-lt"/>
              <a:buAutoNum type="arabicPeriod"/>
            </a:pPr>
            <a:r>
              <a:rPr lang="en-US" dirty="0"/>
              <a:t>Does person served have a PATID?</a:t>
            </a:r>
          </a:p>
          <a:p>
            <a:pPr marL="342900" lvl="1" indent="0" defTabSz="171450">
              <a:buNone/>
            </a:pPr>
            <a:r>
              <a:rPr lang="en-US" dirty="0"/>
              <a:t>If yes, use person served look up.</a:t>
            </a:r>
          </a:p>
          <a:p>
            <a:pPr marL="342900" lvl="1" indent="0" defTabSz="171450">
              <a:buNone/>
            </a:pPr>
            <a:r>
              <a:rPr lang="en-US" dirty="0"/>
              <a:t>If no, enter information manually.</a:t>
            </a:r>
          </a:p>
          <a:p>
            <a:pPr marL="342900" indent="-342900">
              <a:buFont typeface="+mj-lt"/>
              <a:buAutoNum type="arabicPeriod"/>
            </a:pPr>
            <a:r>
              <a:rPr lang="en-US" dirty="0"/>
              <a:t>Enter the Termination Date.</a:t>
            </a:r>
          </a:p>
          <a:p>
            <a:pPr marL="342900" indent="-342900">
              <a:buFont typeface="+mj-lt"/>
              <a:buAutoNum type="arabicPeriod"/>
            </a:pPr>
            <a:r>
              <a:rPr lang="en-US" dirty="0"/>
              <a:t>Select the Reason for Termination Notice.</a:t>
            </a:r>
          </a:p>
          <a:p>
            <a:pPr marL="342900" indent="-342900">
              <a:buFont typeface="+mj-lt"/>
              <a:buAutoNum type="arabicPeriod"/>
            </a:pPr>
            <a:r>
              <a:rPr lang="en-US" dirty="0"/>
              <a:t>Is the Decision Maker an Avatar User?</a:t>
            </a:r>
          </a:p>
          <a:p>
            <a:pPr marL="342900" lvl="1" indent="0" defTabSz="171450">
              <a:buNone/>
            </a:pPr>
            <a:r>
              <a:rPr lang="en-US" dirty="0"/>
              <a:t>If yes, use Avatar User look up.</a:t>
            </a:r>
          </a:p>
          <a:p>
            <a:pPr marL="342900" lvl="1" indent="0" defTabSz="171450">
              <a:buNone/>
            </a:pPr>
            <a:r>
              <a:rPr lang="en-US" dirty="0"/>
              <a:t>If no, enter the name of the individual, group, program or organization. You do not have to include title or direct line.</a:t>
            </a:r>
          </a:p>
          <a:p>
            <a:pPr marL="342900" indent="-342900">
              <a:buFont typeface="+mj-lt"/>
              <a:buAutoNum type="arabicPeriod"/>
            </a:pPr>
            <a:r>
              <a:rPr lang="en-US" dirty="0"/>
              <a:t>Proofread - There is no spelling or grammar check so please make sure the information entered is accurate.</a:t>
            </a:r>
          </a:p>
          <a:p>
            <a:pPr marL="342900" indent="-342900">
              <a:buFont typeface="+mj-lt"/>
              <a:buAutoNum type="arabicPeriod"/>
            </a:pPr>
            <a:r>
              <a:rPr lang="en-US" dirty="0"/>
              <a:t>Click Submit.</a:t>
            </a:r>
          </a:p>
          <a:p>
            <a:pPr marL="342900" indent="-342900">
              <a:buFont typeface="+mj-lt"/>
              <a:buAutoNum type="arabicPeriod"/>
            </a:pPr>
            <a:r>
              <a:rPr lang="en-US" dirty="0"/>
              <a:t>Once the notice generates, you can print and issue or export to PDF and email.</a:t>
            </a:r>
          </a:p>
        </p:txBody>
      </p:sp>
      <p:sp>
        <p:nvSpPr>
          <p:cNvPr id="4" name="Slide Number Placeholder 3">
            <a:extLst>
              <a:ext uri="{FF2B5EF4-FFF2-40B4-BE49-F238E27FC236}">
                <a16:creationId xmlns:a16="http://schemas.microsoft.com/office/drawing/2014/main" id="{9F195191-CEDB-4C1E-8F09-38004D1C83CB}"/>
              </a:ext>
            </a:extLst>
          </p:cNvPr>
          <p:cNvSpPr>
            <a:spLocks noGrp="1"/>
          </p:cNvSpPr>
          <p:nvPr>
            <p:ph type="sldNum" sz="quarter" idx="12"/>
          </p:nvPr>
        </p:nvSpPr>
        <p:spPr/>
        <p:txBody>
          <a:bodyPr/>
          <a:lstStyle/>
          <a:p>
            <a:fld id="{E75C8CD8-0874-5D4C-A44D-15AA0EC74FED}" type="slidenum">
              <a:rPr lang="en-US" smtClean="0"/>
              <a:pPr/>
              <a:t>20</a:t>
            </a:fld>
            <a:endParaRPr lang="en-US" dirty="0"/>
          </a:p>
        </p:txBody>
      </p:sp>
    </p:spTree>
    <p:extLst>
      <p:ext uri="{BB962C8B-B14F-4D97-AF65-F5344CB8AC3E}">
        <p14:creationId xmlns:p14="http://schemas.microsoft.com/office/powerpoint/2010/main" val="2737076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9D08-6BB3-4252-9522-137A846577E6}"/>
              </a:ext>
            </a:extLst>
          </p:cNvPr>
          <p:cNvSpPr>
            <a:spLocks noGrp="1"/>
          </p:cNvSpPr>
          <p:nvPr>
            <p:ph type="title"/>
          </p:nvPr>
        </p:nvSpPr>
        <p:spPr/>
        <p:txBody>
          <a:bodyPr/>
          <a:lstStyle/>
          <a:p>
            <a:r>
              <a:rPr lang="en-US" dirty="0"/>
              <a:t>NOABD Timely Access</a:t>
            </a:r>
          </a:p>
        </p:txBody>
      </p:sp>
      <p:sp>
        <p:nvSpPr>
          <p:cNvPr id="3" name="Text Placeholder 2">
            <a:extLst>
              <a:ext uri="{FF2B5EF4-FFF2-40B4-BE49-F238E27FC236}">
                <a16:creationId xmlns:a16="http://schemas.microsoft.com/office/drawing/2014/main" id="{929E919B-9897-4662-9562-B9CB907D8B40}"/>
              </a:ext>
            </a:extLst>
          </p:cNvPr>
          <p:cNvSpPr>
            <a:spLocks noGrp="1"/>
          </p:cNvSpPr>
          <p:nvPr>
            <p:ph type="body" sz="half" idx="2"/>
          </p:nvPr>
        </p:nvSpPr>
        <p:spPr>
          <a:xfrm>
            <a:off x="1320800" y="1747777"/>
            <a:ext cx="8829040" cy="3614797"/>
          </a:xfrm>
        </p:spPr>
        <p:txBody>
          <a:bodyPr>
            <a:normAutofit fontScale="92500" lnSpcReduction="10000"/>
          </a:bodyPr>
          <a:lstStyle/>
          <a:p>
            <a:r>
              <a:rPr lang="en-US" sz="1500" dirty="0">
                <a:solidFill>
                  <a:schemeClr val="tx2"/>
                </a:solidFill>
              </a:rPr>
              <a:t>If FCMHP fails to offer services within a timely manner, a NOABD Timely Access Notice is required.</a:t>
            </a:r>
            <a:endParaRPr lang="en-US" sz="1500" dirty="0">
              <a:solidFill>
                <a:srgbClr val="FF0000"/>
              </a:solidFill>
            </a:endParaRPr>
          </a:p>
          <a:p>
            <a:endParaRPr lang="en-US" sz="1500" dirty="0">
              <a:solidFill>
                <a:schemeClr val="accent1"/>
              </a:solidFill>
            </a:endParaRPr>
          </a:p>
          <a:p>
            <a:r>
              <a:rPr lang="en-US" sz="1500" dirty="0">
                <a:solidFill>
                  <a:schemeClr val="tx2"/>
                </a:solidFill>
              </a:rPr>
              <a:t>FCMHP must offer services within the standardize timelines below:</a:t>
            </a:r>
          </a:p>
          <a:p>
            <a:pPr marL="285750" indent="-285750">
              <a:buFont typeface="Arial" panose="020B0604020202020204" pitchFamily="34" charset="0"/>
              <a:buChar char="•"/>
            </a:pPr>
            <a:r>
              <a:rPr lang="en-US" sz="1500" dirty="0">
                <a:solidFill>
                  <a:schemeClr val="tx2"/>
                </a:solidFill>
              </a:rPr>
              <a:t>For an assessment - 10 business days from the initial request for services.</a:t>
            </a:r>
          </a:p>
          <a:p>
            <a:pPr marL="285750" indent="-285750">
              <a:buFont typeface="Arial" panose="020B0604020202020204" pitchFamily="34" charset="0"/>
              <a:buChar char="•"/>
            </a:pPr>
            <a:r>
              <a:rPr lang="en-US" sz="1500" dirty="0">
                <a:solidFill>
                  <a:schemeClr val="tx2"/>
                </a:solidFill>
              </a:rPr>
              <a:t>For psychiatric evaluation - 15 business days from the initial request for services. </a:t>
            </a:r>
          </a:p>
          <a:p>
            <a:pPr marL="285750" indent="-285750">
              <a:buFont typeface="Arial" panose="020B0604020202020204" pitchFamily="34" charset="0"/>
              <a:buChar char="•"/>
            </a:pPr>
            <a:r>
              <a:rPr lang="en-US" sz="1500" dirty="0">
                <a:solidFill>
                  <a:schemeClr val="tx2"/>
                </a:solidFill>
              </a:rPr>
              <a:t>For an urgent service that does not require prior authorization – 48 hours from the initial request for services.</a:t>
            </a:r>
          </a:p>
          <a:p>
            <a:pPr marL="285750" indent="-285750">
              <a:buFont typeface="Arial" panose="020B0604020202020204" pitchFamily="34" charset="0"/>
              <a:buChar char="•"/>
            </a:pPr>
            <a:r>
              <a:rPr lang="en-US" sz="1500" dirty="0">
                <a:solidFill>
                  <a:schemeClr val="tx2"/>
                </a:solidFill>
              </a:rPr>
              <a:t>For an urgent service that does require prior authorization – 96 hours from the initial request for services.</a:t>
            </a:r>
          </a:p>
          <a:p>
            <a:pPr lvl="1"/>
            <a:endParaRPr lang="en-US" sz="1500" dirty="0">
              <a:solidFill>
                <a:schemeClr val="tx2"/>
              </a:solidFill>
            </a:endParaRPr>
          </a:p>
          <a:p>
            <a:pPr marL="0" lvl="1"/>
            <a:r>
              <a:rPr lang="en-US" sz="1500" dirty="0">
                <a:solidFill>
                  <a:schemeClr val="tx2"/>
                </a:solidFill>
              </a:rPr>
              <a:t>When the above requirement is met, a staff member within the assigned program will:</a:t>
            </a:r>
          </a:p>
          <a:p>
            <a:pPr marL="0" lvl="1"/>
            <a:endParaRPr lang="en-US" sz="1500" dirty="0">
              <a:solidFill>
                <a:schemeClr val="tx2"/>
              </a:solidFill>
            </a:endParaRPr>
          </a:p>
          <a:p>
            <a:pPr lvl="2" indent="-342900">
              <a:buFont typeface="+mj-lt"/>
              <a:buAutoNum type="arabicPeriod"/>
            </a:pPr>
            <a:r>
              <a:rPr lang="en-US" sz="1500" dirty="0">
                <a:solidFill>
                  <a:schemeClr val="tx2"/>
                </a:solidFill>
              </a:rPr>
              <a:t>Complete the NOABD Timely Access.</a:t>
            </a:r>
          </a:p>
          <a:p>
            <a:pPr lvl="2" indent="-342900">
              <a:buFont typeface="+mj-lt"/>
              <a:buAutoNum type="arabicPeriod"/>
            </a:pPr>
            <a:r>
              <a:rPr lang="en-US" sz="1500" dirty="0"/>
              <a:t>Within 2 business days</a:t>
            </a:r>
            <a:r>
              <a:rPr lang="en-US" sz="1500" dirty="0">
                <a:solidFill>
                  <a:schemeClr val="tx2"/>
                </a:solidFill>
              </a:rPr>
              <a:t>, provide it to a person served in person, by mail or through an encrypted/password protected email.</a:t>
            </a:r>
          </a:p>
          <a:p>
            <a:pPr marL="0" lvl="1"/>
            <a:endParaRPr lang="en-US" sz="1500" dirty="0"/>
          </a:p>
          <a:p>
            <a:pPr lvl="1"/>
            <a:endParaRPr lang="en-US" sz="1500" dirty="0">
              <a:solidFill>
                <a:schemeClr val="tx2"/>
              </a:solidFill>
            </a:endParaRPr>
          </a:p>
        </p:txBody>
      </p:sp>
      <p:sp>
        <p:nvSpPr>
          <p:cNvPr id="4" name="Slide Number Placeholder 3">
            <a:extLst>
              <a:ext uri="{FF2B5EF4-FFF2-40B4-BE49-F238E27FC236}">
                <a16:creationId xmlns:a16="http://schemas.microsoft.com/office/drawing/2014/main" id="{A7363C0D-E9A0-4D22-9A80-89423061F4EB}"/>
              </a:ext>
            </a:extLst>
          </p:cNvPr>
          <p:cNvSpPr>
            <a:spLocks noGrp="1"/>
          </p:cNvSpPr>
          <p:nvPr>
            <p:ph type="sldNum" sz="quarter" idx="12"/>
          </p:nvPr>
        </p:nvSpPr>
        <p:spPr/>
        <p:txBody>
          <a:bodyPr/>
          <a:lstStyle/>
          <a:p>
            <a:fld id="{E75C8CD8-0874-5D4C-A44D-15AA0EC74FED}" type="slidenum">
              <a:rPr lang="en-US" smtClean="0"/>
              <a:pPr/>
              <a:t>21</a:t>
            </a:fld>
            <a:endParaRPr lang="en-US" dirty="0"/>
          </a:p>
        </p:txBody>
      </p:sp>
    </p:spTree>
    <p:extLst>
      <p:ext uri="{BB962C8B-B14F-4D97-AF65-F5344CB8AC3E}">
        <p14:creationId xmlns:p14="http://schemas.microsoft.com/office/powerpoint/2010/main" val="351395961"/>
      </p:ext>
    </p:extLst>
  </p:cSld>
  <p:clrMapOvr>
    <a:masterClrMapping/>
  </p:clrMapOvr>
  <mc:AlternateContent xmlns:mc="http://schemas.openxmlformats.org/markup-compatibility/2006" xmlns:p14="http://schemas.microsoft.com/office/powerpoint/2010/main">
    <mc:Choice Requires="p14">
      <p:transition spd="slow" p14:dur="2000" advTm="63747"/>
    </mc:Choice>
    <mc:Fallback xmlns="">
      <p:transition spd="slow" advTm="6374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7340D-B6F3-473D-B299-91A9299BBBB8}"/>
              </a:ext>
            </a:extLst>
          </p:cNvPr>
          <p:cNvSpPr>
            <a:spLocks noGrp="1"/>
          </p:cNvSpPr>
          <p:nvPr>
            <p:ph type="title"/>
          </p:nvPr>
        </p:nvSpPr>
        <p:spPr/>
        <p:txBody>
          <a:bodyPr/>
          <a:lstStyle/>
          <a:p>
            <a:r>
              <a:rPr lang="en-US" dirty="0"/>
              <a:t>When To Send a NOABD Timely Access Notice</a:t>
            </a:r>
          </a:p>
        </p:txBody>
      </p:sp>
      <p:sp>
        <p:nvSpPr>
          <p:cNvPr id="3" name="Text Placeholder 2">
            <a:extLst>
              <a:ext uri="{FF2B5EF4-FFF2-40B4-BE49-F238E27FC236}">
                <a16:creationId xmlns:a16="http://schemas.microsoft.com/office/drawing/2014/main" id="{AD411BD2-2045-4357-BEB8-A04BC2643523}"/>
              </a:ext>
            </a:extLst>
          </p:cNvPr>
          <p:cNvSpPr>
            <a:spLocks noGrp="1"/>
          </p:cNvSpPr>
          <p:nvPr>
            <p:ph type="body" sz="half" idx="2"/>
          </p:nvPr>
        </p:nvSpPr>
        <p:spPr/>
        <p:txBody>
          <a:bodyPr/>
          <a:lstStyle/>
          <a:p>
            <a:endParaRPr lang="en-US" dirty="0"/>
          </a:p>
        </p:txBody>
      </p:sp>
      <p:sp>
        <p:nvSpPr>
          <p:cNvPr id="4" name="Slide Number Placeholder 3">
            <a:extLst>
              <a:ext uri="{FF2B5EF4-FFF2-40B4-BE49-F238E27FC236}">
                <a16:creationId xmlns:a16="http://schemas.microsoft.com/office/drawing/2014/main" id="{A462078F-A07D-4D9B-92D1-BE0CEBD30B85}"/>
              </a:ext>
            </a:extLst>
          </p:cNvPr>
          <p:cNvSpPr>
            <a:spLocks noGrp="1"/>
          </p:cNvSpPr>
          <p:nvPr>
            <p:ph type="sldNum" sz="quarter" idx="12"/>
          </p:nvPr>
        </p:nvSpPr>
        <p:spPr/>
        <p:txBody>
          <a:bodyPr/>
          <a:lstStyle/>
          <a:p>
            <a:fld id="{E75C8CD8-0874-5D4C-A44D-15AA0EC74FED}" type="slidenum">
              <a:rPr lang="en-US" smtClean="0"/>
              <a:pPr/>
              <a:t>22</a:t>
            </a:fld>
            <a:endParaRPr lang="en-US" dirty="0"/>
          </a:p>
        </p:txBody>
      </p:sp>
      <p:pic>
        <p:nvPicPr>
          <p:cNvPr id="6" name="Picture 5">
            <a:extLst>
              <a:ext uri="{FF2B5EF4-FFF2-40B4-BE49-F238E27FC236}">
                <a16:creationId xmlns:a16="http://schemas.microsoft.com/office/drawing/2014/main" id="{15778256-00C7-4416-B88B-0A0F78DA4BCA}"/>
              </a:ext>
            </a:extLst>
          </p:cNvPr>
          <p:cNvPicPr>
            <a:picLocks noChangeAspect="1"/>
          </p:cNvPicPr>
          <p:nvPr/>
        </p:nvPicPr>
        <p:blipFill>
          <a:blip r:embed="rId2"/>
          <a:stretch>
            <a:fillRect/>
          </a:stretch>
        </p:blipFill>
        <p:spPr>
          <a:xfrm>
            <a:off x="1137424" y="1773043"/>
            <a:ext cx="9623503" cy="5006897"/>
          </a:xfrm>
          <a:prstGeom prst="rect">
            <a:avLst/>
          </a:prstGeom>
        </p:spPr>
      </p:pic>
    </p:spTree>
    <p:extLst>
      <p:ext uri="{BB962C8B-B14F-4D97-AF65-F5344CB8AC3E}">
        <p14:creationId xmlns:p14="http://schemas.microsoft.com/office/powerpoint/2010/main" val="3165122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9D08-6BB3-4252-9522-137A846577E6}"/>
              </a:ext>
            </a:extLst>
          </p:cNvPr>
          <p:cNvSpPr>
            <a:spLocks noGrp="1"/>
          </p:cNvSpPr>
          <p:nvPr>
            <p:ph type="title"/>
          </p:nvPr>
        </p:nvSpPr>
        <p:spPr/>
        <p:txBody>
          <a:bodyPr/>
          <a:lstStyle/>
          <a:p>
            <a:r>
              <a:rPr lang="en-US" dirty="0"/>
              <a:t>NOABD Timely Access - Scenarios</a:t>
            </a:r>
          </a:p>
        </p:txBody>
      </p:sp>
      <p:sp>
        <p:nvSpPr>
          <p:cNvPr id="4" name="Slide Number Placeholder 3">
            <a:extLst>
              <a:ext uri="{FF2B5EF4-FFF2-40B4-BE49-F238E27FC236}">
                <a16:creationId xmlns:a16="http://schemas.microsoft.com/office/drawing/2014/main" id="{A7363C0D-E9A0-4D22-9A80-89423061F4EB}"/>
              </a:ext>
            </a:extLst>
          </p:cNvPr>
          <p:cNvSpPr>
            <a:spLocks noGrp="1"/>
          </p:cNvSpPr>
          <p:nvPr>
            <p:ph type="sldNum" sz="quarter" idx="12"/>
          </p:nvPr>
        </p:nvSpPr>
        <p:spPr/>
        <p:txBody>
          <a:bodyPr/>
          <a:lstStyle/>
          <a:p>
            <a:fld id="{E75C8CD8-0874-5D4C-A44D-15AA0EC74FED}" type="slidenum">
              <a:rPr lang="en-US" smtClean="0"/>
              <a:pPr/>
              <a:t>23</a:t>
            </a:fld>
            <a:endParaRPr lang="en-US" dirty="0"/>
          </a:p>
        </p:txBody>
      </p:sp>
      <p:sp>
        <p:nvSpPr>
          <p:cNvPr id="3" name="Rectangle 2">
            <a:extLst>
              <a:ext uri="{FF2B5EF4-FFF2-40B4-BE49-F238E27FC236}">
                <a16:creationId xmlns:a16="http://schemas.microsoft.com/office/drawing/2014/main" id="{978C575B-D180-4CA9-B2B3-249D88566320}"/>
              </a:ext>
            </a:extLst>
          </p:cNvPr>
          <p:cNvSpPr/>
          <p:nvPr/>
        </p:nvSpPr>
        <p:spPr>
          <a:xfrm>
            <a:off x="1221781" y="1922536"/>
            <a:ext cx="9226912" cy="3323987"/>
          </a:xfrm>
          <a:prstGeom prst="rect">
            <a:avLst/>
          </a:prstGeom>
        </p:spPr>
        <p:txBody>
          <a:bodyPr wrap="square">
            <a:spAutoFit/>
          </a:bodyPr>
          <a:lstStyle/>
          <a:p>
            <a:pPr marL="1828800" lvl="0" indent="-1828800"/>
            <a:r>
              <a:rPr lang="en-US" dirty="0">
                <a:latin typeface="Arial" panose="020B0604020202020204" pitchFamily="34" charset="0"/>
                <a:ea typeface="Times New Roman" panose="02020603050405020304" pitchFamily="18" charset="0"/>
                <a:cs typeface="Times New Roman" panose="02020603050405020304" pitchFamily="18" charset="0"/>
              </a:rPr>
              <a:t>Scenario 1: 	</a:t>
            </a:r>
            <a:r>
              <a:rPr lang="en-US" dirty="0"/>
              <a:t>If the assessment or psychiatric med evaluation appointment </a:t>
            </a:r>
            <a:r>
              <a:rPr lang="en-US" u="sng" dirty="0"/>
              <a:t>is not</a:t>
            </a:r>
            <a:r>
              <a:rPr lang="en-US" dirty="0"/>
              <a:t> offered within 10 days/15 days then the NOABD Timely Access </a:t>
            </a:r>
            <a:r>
              <a:rPr lang="en-US" u="sng" dirty="0"/>
              <a:t>must be</a:t>
            </a:r>
            <a:r>
              <a:rPr lang="en-US" dirty="0"/>
              <a:t> issued.</a:t>
            </a:r>
          </a:p>
          <a:p>
            <a:pPr marL="1828800" lvl="0" indent="-1828800"/>
            <a:endParaRPr lang="en-US" sz="1600" dirty="0"/>
          </a:p>
          <a:p>
            <a:pPr marL="1828800" lvl="0" indent="-1828800"/>
            <a:r>
              <a:rPr lang="en-US" dirty="0">
                <a:latin typeface="Arial" panose="020B0604020202020204" pitchFamily="34" charset="0"/>
                <a:ea typeface="Times New Roman" panose="02020603050405020304" pitchFamily="18" charset="0"/>
                <a:cs typeface="Times New Roman" panose="02020603050405020304" pitchFamily="18" charset="0"/>
              </a:rPr>
              <a:t>Scenario 2: 	</a:t>
            </a:r>
            <a:r>
              <a:rPr lang="en-US" dirty="0"/>
              <a:t>If the assessment or psychiatric med evaluation appointment </a:t>
            </a:r>
            <a:r>
              <a:rPr lang="en-US" u="sng" dirty="0"/>
              <a:t>is</a:t>
            </a:r>
            <a:r>
              <a:rPr lang="en-US" dirty="0"/>
              <a:t> offered within 10/15 days then the NOABD Timely Access </a:t>
            </a:r>
            <a:r>
              <a:rPr lang="en-US" u="sng" dirty="0"/>
              <a:t>need not be</a:t>
            </a:r>
            <a:r>
              <a:rPr lang="en-US" dirty="0"/>
              <a:t> issued.</a:t>
            </a:r>
          </a:p>
          <a:p>
            <a:pPr marL="1828800" lvl="0" indent="-1828800"/>
            <a:endParaRPr lang="en-US" sz="1600" dirty="0"/>
          </a:p>
          <a:p>
            <a:pPr marL="1828800" lvl="0" indent="-1828800"/>
            <a:r>
              <a:rPr lang="en-US" dirty="0">
                <a:latin typeface="Arial" panose="020B0604020202020204" pitchFamily="34" charset="0"/>
                <a:ea typeface="Times New Roman" panose="02020603050405020304" pitchFamily="18" charset="0"/>
                <a:cs typeface="Times New Roman" panose="02020603050405020304" pitchFamily="18" charset="0"/>
              </a:rPr>
              <a:t>Scenario 3: 	</a:t>
            </a:r>
            <a:r>
              <a:rPr lang="en-US" dirty="0"/>
              <a:t>If the assessment or psychiatric med evaluation appointment </a:t>
            </a:r>
            <a:r>
              <a:rPr lang="en-US" u="sng" dirty="0"/>
              <a:t>is</a:t>
            </a:r>
            <a:r>
              <a:rPr lang="en-US" dirty="0"/>
              <a:t> offered within 10/15 days, but the person served declines the appointment then the NOABD Timely Access </a:t>
            </a:r>
            <a:r>
              <a:rPr lang="en-US" u="sng" dirty="0"/>
              <a:t>need not be</a:t>
            </a:r>
            <a:r>
              <a:rPr lang="en-US" dirty="0"/>
              <a:t> issued.</a:t>
            </a:r>
            <a:endParaRPr lang="en-US" sz="1600" dirty="0"/>
          </a:p>
          <a:p>
            <a:pPr marL="1828800" marR="0" lvl="0" indent="-1828800">
              <a:spcBef>
                <a:spcPts val="0"/>
              </a:spcBef>
              <a:spcAft>
                <a:spcPts val="0"/>
              </a:spcAft>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r>
              <a:rPr lang="en-US" sz="1600" dirty="0">
                <a:solidFill>
                  <a:srgbClr val="FF0000"/>
                </a:solidFill>
              </a:rPr>
              <a:t>NOABD Timely Access refers to the appointment being </a:t>
            </a:r>
            <a:r>
              <a:rPr lang="en-US" sz="1600" b="1" u="sng" dirty="0">
                <a:solidFill>
                  <a:srgbClr val="FF0000"/>
                </a:solidFill>
              </a:rPr>
              <a:t>offered</a:t>
            </a:r>
            <a:r>
              <a:rPr lang="en-US" sz="1600" dirty="0">
                <a:solidFill>
                  <a:srgbClr val="FF0000"/>
                </a:solidFill>
              </a:rPr>
              <a:t> within the established time frames.  </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8984575"/>
      </p:ext>
    </p:extLst>
  </p:cSld>
  <p:clrMapOvr>
    <a:masterClrMapping/>
  </p:clrMapOvr>
  <mc:AlternateContent xmlns:mc="http://schemas.openxmlformats.org/markup-compatibility/2006" xmlns:p14="http://schemas.microsoft.com/office/powerpoint/2010/main">
    <mc:Choice Requires="p14">
      <p:transition spd="slow" p14:dur="2000" advTm="55278"/>
    </mc:Choice>
    <mc:Fallback xmlns="">
      <p:transition spd="slow" advTm="5527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3E11-59B0-4235-B928-611D4F0E8A84}"/>
              </a:ext>
            </a:extLst>
          </p:cNvPr>
          <p:cNvSpPr>
            <a:spLocks noGrp="1"/>
          </p:cNvSpPr>
          <p:nvPr>
            <p:ph type="title"/>
          </p:nvPr>
        </p:nvSpPr>
        <p:spPr/>
        <p:txBody>
          <a:bodyPr/>
          <a:lstStyle/>
          <a:p>
            <a:r>
              <a:rPr lang="en-US" dirty="0"/>
              <a:t>NOABD Timely Access (Paper Template)</a:t>
            </a:r>
          </a:p>
        </p:txBody>
      </p:sp>
      <p:sp>
        <p:nvSpPr>
          <p:cNvPr id="4" name="Slide Number Placeholder 3">
            <a:extLst>
              <a:ext uri="{FF2B5EF4-FFF2-40B4-BE49-F238E27FC236}">
                <a16:creationId xmlns:a16="http://schemas.microsoft.com/office/drawing/2014/main" id="{E2DAF888-7BEC-4591-BB49-3FEF645EDD07}"/>
              </a:ext>
            </a:extLst>
          </p:cNvPr>
          <p:cNvSpPr>
            <a:spLocks noGrp="1"/>
          </p:cNvSpPr>
          <p:nvPr>
            <p:ph type="sldNum" sz="quarter" idx="12"/>
          </p:nvPr>
        </p:nvSpPr>
        <p:spPr/>
        <p:txBody>
          <a:bodyPr/>
          <a:lstStyle/>
          <a:p>
            <a:fld id="{E75C8CD8-0874-5D4C-A44D-15AA0EC74FED}" type="slidenum">
              <a:rPr lang="en-US" smtClean="0"/>
              <a:pPr/>
              <a:t>24</a:t>
            </a:fld>
            <a:endParaRPr lang="en-US" dirty="0"/>
          </a:p>
        </p:txBody>
      </p:sp>
      <p:pic>
        <p:nvPicPr>
          <p:cNvPr id="6" name="Picture 5">
            <a:extLst>
              <a:ext uri="{FF2B5EF4-FFF2-40B4-BE49-F238E27FC236}">
                <a16:creationId xmlns:a16="http://schemas.microsoft.com/office/drawing/2014/main" id="{FE56CEAE-552A-4F42-A82D-EEAA06495AC7}"/>
              </a:ext>
            </a:extLst>
          </p:cNvPr>
          <p:cNvPicPr>
            <a:picLocks noChangeAspect="1"/>
          </p:cNvPicPr>
          <p:nvPr/>
        </p:nvPicPr>
        <p:blipFill>
          <a:blip r:embed="rId2"/>
          <a:stretch>
            <a:fillRect/>
          </a:stretch>
        </p:blipFill>
        <p:spPr>
          <a:xfrm>
            <a:off x="1253067" y="1828800"/>
            <a:ext cx="4476948" cy="4572000"/>
          </a:xfrm>
          <a:prstGeom prst="rect">
            <a:avLst/>
          </a:prstGeom>
        </p:spPr>
      </p:pic>
      <p:sp>
        <p:nvSpPr>
          <p:cNvPr id="7" name="Text Placeholder 6">
            <a:extLst>
              <a:ext uri="{FF2B5EF4-FFF2-40B4-BE49-F238E27FC236}">
                <a16:creationId xmlns:a16="http://schemas.microsoft.com/office/drawing/2014/main" id="{323052B2-F7DD-40B8-99A6-4C09CCABEA41}"/>
              </a:ext>
            </a:extLst>
          </p:cNvPr>
          <p:cNvSpPr txBox="1">
            <a:spLocks noGrp="1"/>
          </p:cNvSpPr>
          <p:nvPr>
            <p:ph type="body" sz="half" idx="2"/>
          </p:nvPr>
        </p:nvSpPr>
        <p:spPr>
          <a:xfrm>
            <a:off x="6089454" y="3347871"/>
            <a:ext cx="4380090" cy="1146981"/>
          </a:xfrm>
          <a:prstGeom prst="rect">
            <a:avLst/>
          </a:prstGeom>
          <a:solidFill>
            <a:schemeClr val="accent4">
              <a:lumMod val="20000"/>
              <a:lumOff val="80000"/>
            </a:schemeClr>
          </a:solidFill>
          <a:ln w="50800">
            <a:solidFill>
              <a:srgbClr val="FF0000"/>
            </a:solidFill>
          </a:ln>
        </p:spPr>
        <p:txBody>
          <a:bodyPr wrap="square" rtlCol="0">
            <a:spAutoFit/>
          </a:bodyPr>
          <a:lstStyle/>
          <a:p>
            <a:endParaRPr lang="en-US" sz="800" dirty="0">
              <a:solidFill>
                <a:schemeClr val="tx1">
                  <a:lumMod val="50000"/>
                </a:schemeClr>
              </a:solidFill>
              <a:cs typeface="Times New Roman" panose="02020603050405020304" pitchFamily="18" charset="0"/>
            </a:endParaRPr>
          </a:p>
          <a:p>
            <a:pPr marL="112713"/>
            <a:r>
              <a:rPr lang="en-US" sz="1200" dirty="0">
                <a:solidFill>
                  <a:schemeClr val="tx1">
                    <a:lumMod val="50000"/>
                  </a:schemeClr>
                </a:solidFill>
                <a:cs typeface="Times New Roman" panose="02020603050405020304" pitchFamily="18" charset="0"/>
              </a:rPr>
              <a:t>Select Request Date. The Request Date is the date that the person served initially requested services OR the date that the person who is legally authorized to consent to services is contacted and agrees to service.</a:t>
            </a:r>
          </a:p>
          <a:p>
            <a:pPr marL="112713" indent="-112713"/>
            <a:endParaRPr lang="en-US" sz="1200" dirty="0">
              <a:solidFill>
                <a:schemeClr val="tx1">
                  <a:lumMod val="50000"/>
                </a:schemeClr>
              </a:solidFill>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EDCB30FA-F50A-4844-949C-EBD41BD96D1B}"/>
              </a:ext>
            </a:extLst>
          </p:cNvPr>
          <p:cNvCxnSpPr>
            <a:cxnSpLocks/>
          </p:cNvCxnSpPr>
          <p:nvPr/>
        </p:nvCxnSpPr>
        <p:spPr>
          <a:xfrm>
            <a:off x="4647022" y="2382487"/>
            <a:ext cx="940454"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ADACD7C-9D1F-49F8-8D29-A4881CB5F29E}"/>
              </a:ext>
            </a:extLst>
          </p:cNvPr>
          <p:cNvSpPr txBox="1"/>
          <p:nvPr/>
        </p:nvSpPr>
        <p:spPr>
          <a:xfrm>
            <a:off x="6089454" y="1603738"/>
            <a:ext cx="4380090" cy="1384995"/>
          </a:xfrm>
          <a:prstGeom prst="rect">
            <a:avLst/>
          </a:prstGeom>
          <a:solidFill>
            <a:schemeClr val="accent4">
              <a:lumMod val="20000"/>
              <a:lumOff val="80000"/>
            </a:schemeClr>
          </a:solidFill>
          <a:ln w="50800">
            <a:solidFill>
              <a:srgbClr val="FF0000"/>
            </a:solidFill>
          </a:ln>
        </p:spPr>
        <p:txBody>
          <a:bodyPr wrap="square" rtlCol="0">
            <a:spAutoFit/>
          </a:bodyPr>
          <a:lstStyle/>
          <a:p>
            <a:r>
              <a:rPr lang="en-US" sz="1200" b="1" dirty="0">
                <a:solidFill>
                  <a:schemeClr val="tx1">
                    <a:lumMod val="50000"/>
                  </a:schemeClr>
                </a:solidFill>
                <a:cs typeface="Times New Roman" panose="02020603050405020304" pitchFamily="18" charset="0"/>
              </a:rPr>
              <a:t>Select one of the following reasons from the drop-down list:</a:t>
            </a:r>
          </a:p>
          <a:p>
            <a:pPr marL="171450" indent="-171450">
              <a:buFont typeface="Arial" panose="020B0604020202020204" pitchFamily="34" charset="0"/>
              <a:buChar char="•"/>
            </a:pPr>
            <a:endParaRPr lang="en-US" sz="1200" b="1" dirty="0">
              <a:solidFill>
                <a:schemeClr val="tx1">
                  <a:lumMod val="50000"/>
                </a:schemeClr>
              </a:solidFill>
              <a:cs typeface="Times New Roman" panose="02020603050405020304" pitchFamily="18" charset="0"/>
            </a:endParaRPr>
          </a:p>
          <a:p>
            <a:pPr marL="171450" indent="-171450">
              <a:buFont typeface="Arial" panose="020B0604020202020204" pitchFamily="34" charset="0"/>
              <a:buChar char="•"/>
            </a:pPr>
            <a:r>
              <a:rPr lang="en-US" sz="1200" b="1" dirty="0">
                <a:solidFill>
                  <a:schemeClr val="tx1">
                    <a:lumMod val="50000"/>
                  </a:schemeClr>
                </a:solidFill>
                <a:cs typeface="Times New Roman" panose="02020603050405020304" pitchFamily="18" charset="0"/>
              </a:rPr>
              <a:t>48 hours</a:t>
            </a:r>
          </a:p>
          <a:p>
            <a:pPr marL="171450" indent="-171450">
              <a:buFont typeface="Arial" panose="020B0604020202020204" pitchFamily="34" charset="0"/>
              <a:buChar char="•"/>
            </a:pPr>
            <a:r>
              <a:rPr lang="en-US" sz="1200" b="1" dirty="0">
                <a:solidFill>
                  <a:schemeClr val="tx1">
                    <a:lumMod val="50000"/>
                  </a:schemeClr>
                </a:solidFill>
                <a:cs typeface="Times New Roman" panose="02020603050405020304" pitchFamily="18" charset="0"/>
              </a:rPr>
              <a:t>96 hours</a:t>
            </a:r>
          </a:p>
          <a:p>
            <a:pPr marL="171450" indent="-171450">
              <a:buFont typeface="Arial" panose="020B0604020202020204" pitchFamily="34" charset="0"/>
              <a:buChar char="•"/>
            </a:pPr>
            <a:r>
              <a:rPr lang="en-US" sz="1200" b="1" dirty="0">
                <a:solidFill>
                  <a:schemeClr val="tx1">
                    <a:lumMod val="50000"/>
                  </a:schemeClr>
                </a:solidFill>
                <a:cs typeface="Times New Roman" panose="02020603050405020304" pitchFamily="18" charset="0"/>
              </a:rPr>
              <a:t>10 working days</a:t>
            </a:r>
          </a:p>
          <a:p>
            <a:pPr marL="171450" indent="-171450">
              <a:buFont typeface="Arial" panose="020B0604020202020204" pitchFamily="34" charset="0"/>
              <a:buChar char="•"/>
            </a:pPr>
            <a:r>
              <a:rPr lang="en-US" sz="1200" b="1" dirty="0">
                <a:solidFill>
                  <a:schemeClr val="tx1">
                    <a:lumMod val="50000"/>
                  </a:schemeClr>
                </a:solidFill>
                <a:cs typeface="Times New Roman" panose="02020603050405020304" pitchFamily="18" charset="0"/>
              </a:rPr>
              <a:t>15 working days</a:t>
            </a:r>
          </a:p>
        </p:txBody>
      </p:sp>
      <p:cxnSp>
        <p:nvCxnSpPr>
          <p:cNvPr id="12" name="Straight Arrow Connector 11">
            <a:extLst>
              <a:ext uri="{FF2B5EF4-FFF2-40B4-BE49-F238E27FC236}">
                <a16:creationId xmlns:a16="http://schemas.microsoft.com/office/drawing/2014/main" id="{46F17514-5247-4694-A7E0-88A0C6FE7E73}"/>
              </a:ext>
            </a:extLst>
          </p:cNvPr>
          <p:cNvCxnSpPr>
            <a:cxnSpLocks/>
          </p:cNvCxnSpPr>
          <p:nvPr/>
        </p:nvCxnSpPr>
        <p:spPr>
          <a:xfrm>
            <a:off x="2088444" y="1925287"/>
            <a:ext cx="3499032"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D27294D-E0DB-428D-8F78-3F4660997461}"/>
              </a:ext>
            </a:extLst>
          </p:cNvPr>
          <p:cNvPicPr>
            <a:picLocks noChangeAspect="1"/>
          </p:cNvPicPr>
          <p:nvPr/>
        </p:nvPicPr>
        <p:blipFill>
          <a:blip r:embed="rId3"/>
          <a:stretch>
            <a:fillRect/>
          </a:stretch>
        </p:blipFill>
        <p:spPr>
          <a:xfrm>
            <a:off x="1188399" y="1790875"/>
            <a:ext cx="4693113" cy="4572000"/>
          </a:xfrm>
          <a:prstGeom prst="rect">
            <a:avLst/>
          </a:prstGeom>
        </p:spPr>
      </p:pic>
      <p:cxnSp>
        <p:nvCxnSpPr>
          <p:cNvPr id="15" name="Straight Arrow Connector 14">
            <a:extLst>
              <a:ext uri="{FF2B5EF4-FFF2-40B4-BE49-F238E27FC236}">
                <a16:creationId xmlns:a16="http://schemas.microsoft.com/office/drawing/2014/main" id="{788F45EB-131D-485B-873C-5EFDBF76ADCD}"/>
              </a:ext>
            </a:extLst>
          </p:cNvPr>
          <p:cNvCxnSpPr>
            <a:cxnSpLocks/>
          </p:cNvCxnSpPr>
          <p:nvPr/>
        </p:nvCxnSpPr>
        <p:spPr>
          <a:xfrm>
            <a:off x="1670756" y="3210413"/>
            <a:ext cx="4059259"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A9B218-1350-4198-9BF5-D5F16B2FBB79}"/>
              </a:ext>
            </a:extLst>
          </p:cNvPr>
          <p:cNvCxnSpPr>
            <a:cxnSpLocks/>
          </p:cNvCxnSpPr>
          <p:nvPr/>
        </p:nvCxnSpPr>
        <p:spPr>
          <a:xfrm>
            <a:off x="3145383" y="3429000"/>
            <a:ext cx="2584632"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946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8F81C-3422-442A-A0B4-FE886E811D10}"/>
              </a:ext>
            </a:extLst>
          </p:cNvPr>
          <p:cNvSpPr>
            <a:spLocks noGrp="1"/>
          </p:cNvSpPr>
          <p:nvPr>
            <p:ph type="title"/>
          </p:nvPr>
        </p:nvSpPr>
        <p:spPr/>
        <p:txBody>
          <a:bodyPr>
            <a:normAutofit/>
          </a:bodyPr>
          <a:lstStyle/>
          <a:p>
            <a:r>
              <a:rPr lang="en-US" sz="2400" dirty="0"/>
              <a:t>NOABD Timely Access Notice (Avatar Version)</a:t>
            </a:r>
          </a:p>
        </p:txBody>
      </p:sp>
      <p:sp>
        <p:nvSpPr>
          <p:cNvPr id="6" name="Content Placeholder 5">
            <a:extLst>
              <a:ext uri="{FF2B5EF4-FFF2-40B4-BE49-F238E27FC236}">
                <a16:creationId xmlns:a16="http://schemas.microsoft.com/office/drawing/2014/main" id="{85EC8999-BA24-4A32-8B5E-CE621B10180A}"/>
              </a:ext>
            </a:extLst>
          </p:cNvPr>
          <p:cNvSpPr>
            <a:spLocks noGrp="1"/>
          </p:cNvSpPr>
          <p:nvPr>
            <p:ph sz="half" idx="2"/>
          </p:nvPr>
        </p:nvSpPr>
        <p:spPr/>
        <p:txBody>
          <a:bodyPr>
            <a:normAutofit lnSpcReduction="10000"/>
          </a:bodyPr>
          <a:lstStyle/>
          <a:p>
            <a:pPr marL="342900" indent="-342900">
              <a:buFont typeface="+mj-lt"/>
              <a:buAutoNum type="arabicPeriod"/>
            </a:pPr>
            <a:r>
              <a:rPr lang="en-US" dirty="0"/>
              <a:t>Enter date.</a:t>
            </a:r>
          </a:p>
          <a:p>
            <a:pPr marL="342900" indent="-342900">
              <a:buFont typeface="+mj-lt"/>
              <a:buAutoNum type="arabicPeriod"/>
            </a:pPr>
            <a:r>
              <a:rPr lang="en-US" dirty="0"/>
              <a:t>Does person served have a PATID?</a:t>
            </a:r>
          </a:p>
          <a:p>
            <a:pPr lvl="1"/>
            <a:r>
              <a:rPr lang="en-US" dirty="0"/>
              <a:t>If yes, use person served look up.</a:t>
            </a:r>
          </a:p>
          <a:p>
            <a:pPr lvl="1"/>
            <a:r>
              <a:rPr lang="en-US" dirty="0"/>
              <a:t>If no, enter information manually.</a:t>
            </a:r>
          </a:p>
          <a:p>
            <a:pPr marL="342900" indent="-342900" defTabSz="231775">
              <a:buFont typeface="+mj-lt"/>
              <a:buAutoNum type="arabicPeriod"/>
            </a:pPr>
            <a:r>
              <a:rPr lang="en-US" dirty="0"/>
              <a:t>Enter Service Request Date.</a:t>
            </a:r>
          </a:p>
          <a:p>
            <a:pPr marL="342900" indent="-342900" defTabSz="231775">
              <a:buFont typeface="+mj-lt"/>
              <a:buAutoNum type="arabicPeriod"/>
            </a:pPr>
            <a:r>
              <a:rPr lang="en-US" dirty="0"/>
              <a:t>Select Days to meet timeliness.</a:t>
            </a:r>
          </a:p>
          <a:p>
            <a:pPr marL="342900" indent="-342900">
              <a:buFont typeface="+mj-lt"/>
              <a:buAutoNum type="arabicPeriod"/>
            </a:pPr>
            <a:r>
              <a:rPr lang="en-US" dirty="0"/>
              <a:t>Proofread - There is no spelling or grammar check so please make sure information entered is accurate.</a:t>
            </a:r>
          </a:p>
          <a:p>
            <a:pPr marL="342900" indent="-342900">
              <a:buFont typeface="+mj-lt"/>
              <a:buAutoNum type="arabicPeriod"/>
            </a:pPr>
            <a:r>
              <a:rPr lang="en-US" dirty="0"/>
              <a:t>Click Submit.</a:t>
            </a:r>
          </a:p>
          <a:p>
            <a:pPr marL="342900" indent="-342900">
              <a:buFont typeface="+mj-lt"/>
              <a:buAutoNum type="arabicPeriod"/>
            </a:pPr>
            <a:r>
              <a:rPr lang="en-US" dirty="0"/>
              <a:t>Once the notice generates, you can print and issue or export to PDF and email.</a:t>
            </a:r>
          </a:p>
        </p:txBody>
      </p:sp>
      <p:sp>
        <p:nvSpPr>
          <p:cNvPr id="4" name="Slide Number Placeholder 3">
            <a:extLst>
              <a:ext uri="{FF2B5EF4-FFF2-40B4-BE49-F238E27FC236}">
                <a16:creationId xmlns:a16="http://schemas.microsoft.com/office/drawing/2014/main" id="{9F195191-CEDB-4C1E-8F09-38004D1C83CB}"/>
              </a:ext>
            </a:extLst>
          </p:cNvPr>
          <p:cNvSpPr>
            <a:spLocks noGrp="1"/>
          </p:cNvSpPr>
          <p:nvPr>
            <p:ph type="sldNum" sz="quarter" idx="12"/>
          </p:nvPr>
        </p:nvSpPr>
        <p:spPr/>
        <p:txBody>
          <a:bodyPr/>
          <a:lstStyle/>
          <a:p>
            <a:fld id="{E75C8CD8-0874-5D4C-A44D-15AA0EC74FED}" type="slidenum">
              <a:rPr lang="en-US" smtClean="0"/>
              <a:pPr/>
              <a:t>25</a:t>
            </a:fld>
            <a:endParaRPr lang="en-US" dirty="0"/>
          </a:p>
        </p:txBody>
      </p:sp>
      <p:pic>
        <p:nvPicPr>
          <p:cNvPr id="11" name="Content Placeholder 10" descr="Graphical user interface, application&#10;&#10;Description automatically generated">
            <a:extLst>
              <a:ext uri="{FF2B5EF4-FFF2-40B4-BE49-F238E27FC236}">
                <a16:creationId xmlns:a16="http://schemas.microsoft.com/office/drawing/2014/main" id="{DD788FA5-D1D6-4E10-A7D0-ACA577289646}"/>
              </a:ext>
            </a:extLst>
          </p:cNvPr>
          <p:cNvPicPr>
            <a:picLocks noGrp="1" noChangeAspect="1"/>
          </p:cNvPicPr>
          <p:nvPr>
            <p:ph sz="half" idx="1"/>
          </p:nvPr>
        </p:nvPicPr>
        <p:blipFill>
          <a:blip r:embed="rId2"/>
          <a:stretch>
            <a:fillRect/>
          </a:stretch>
        </p:blipFill>
        <p:spPr>
          <a:xfrm>
            <a:off x="2185243" y="2133600"/>
            <a:ext cx="2893914" cy="3124200"/>
          </a:xfrm>
        </p:spPr>
      </p:pic>
    </p:spTree>
    <p:extLst>
      <p:ext uri="{BB962C8B-B14F-4D97-AF65-F5344CB8AC3E}">
        <p14:creationId xmlns:p14="http://schemas.microsoft.com/office/powerpoint/2010/main" val="2539432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9D08-6BB3-4252-9522-137A846577E6}"/>
              </a:ext>
            </a:extLst>
          </p:cNvPr>
          <p:cNvSpPr>
            <a:spLocks noGrp="1"/>
          </p:cNvSpPr>
          <p:nvPr>
            <p:ph type="title"/>
          </p:nvPr>
        </p:nvSpPr>
        <p:spPr>
          <a:xfrm>
            <a:off x="1320800" y="535754"/>
            <a:ext cx="8533352" cy="787400"/>
          </a:xfrm>
        </p:spPr>
        <p:txBody>
          <a:bodyPr/>
          <a:lstStyle/>
          <a:p>
            <a:r>
              <a:rPr lang="en-US" dirty="0"/>
              <a:t>Required Enclosures</a:t>
            </a:r>
          </a:p>
        </p:txBody>
      </p:sp>
      <p:sp>
        <p:nvSpPr>
          <p:cNvPr id="3" name="Text Placeholder 2">
            <a:extLst>
              <a:ext uri="{FF2B5EF4-FFF2-40B4-BE49-F238E27FC236}">
                <a16:creationId xmlns:a16="http://schemas.microsoft.com/office/drawing/2014/main" id="{929E919B-9897-4662-9562-B9CB907D8B40}"/>
              </a:ext>
            </a:extLst>
          </p:cNvPr>
          <p:cNvSpPr>
            <a:spLocks noGrp="1"/>
          </p:cNvSpPr>
          <p:nvPr>
            <p:ph type="body" sz="half" idx="2"/>
          </p:nvPr>
        </p:nvSpPr>
        <p:spPr>
          <a:xfrm>
            <a:off x="1320800" y="1996068"/>
            <a:ext cx="8680450" cy="3261732"/>
          </a:xfrm>
        </p:spPr>
        <p:txBody>
          <a:bodyPr>
            <a:normAutofit fontScale="92500" lnSpcReduction="10000"/>
          </a:bodyPr>
          <a:lstStyle/>
          <a:p>
            <a:pPr marL="342900" indent="-342900">
              <a:buFont typeface="+mj-lt"/>
              <a:buAutoNum type="arabicPeriod"/>
            </a:pPr>
            <a:r>
              <a:rPr lang="en-US" sz="1800" dirty="0"/>
              <a:t>The NOABD “Your Rights Under Medi-Cal” attachment informs a person served of critical appeal and State hearing rights.</a:t>
            </a:r>
          </a:p>
          <a:p>
            <a:pPr marL="342900" indent="-342900">
              <a:buFont typeface="+mj-lt"/>
              <a:buAutoNum type="arabicPeriod"/>
            </a:pPr>
            <a:endParaRPr lang="en-US" sz="1800" dirty="0"/>
          </a:p>
          <a:p>
            <a:pPr marL="342900" indent="-342900">
              <a:buFont typeface="+mj-lt"/>
              <a:buAutoNum type="arabicPeriod"/>
            </a:pPr>
            <a:r>
              <a:rPr lang="en-US" sz="1800" dirty="0"/>
              <a:t>The “Nondiscrimination Notice” attachment provides information regarding the Mental Health Plan not discriminating based on race, color, national origin, sex, age, or disability.</a:t>
            </a:r>
          </a:p>
          <a:p>
            <a:pPr marL="342900" indent="-342900">
              <a:buFont typeface="+mj-lt"/>
              <a:buAutoNum type="arabicPeriod"/>
            </a:pPr>
            <a:endParaRPr lang="en-US" sz="1800" dirty="0"/>
          </a:p>
          <a:p>
            <a:pPr marL="342900" indent="-342900">
              <a:buFont typeface="+mj-lt"/>
              <a:buAutoNum type="arabicPeriod"/>
            </a:pPr>
            <a:r>
              <a:rPr lang="en-US" sz="1800" dirty="0"/>
              <a:t>The “Language Assistance” taglines provide prompts in multiple languages to alert persons served that documents are available in different languages at no cost to the them.  </a:t>
            </a:r>
          </a:p>
          <a:p>
            <a:pPr marL="342900" indent="-342900">
              <a:buFont typeface="+mj-lt"/>
              <a:buAutoNum type="arabicPeriod"/>
            </a:pPr>
            <a:endParaRPr lang="en-US" sz="1800" dirty="0"/>
          </a:p>
          <a:p>
            <a:r>
              <a:rPr lang="en-US" sz="1800" dirty="0">
                <a:solidFill>
                  <a:srgbClr val="FF0000"/>
                </a:solidFill>
              </a:rPr>
              <a:t>NOABDs revised 12/2021 include all required enclosures.</a:t>
            </a:r>
          </a:p>
        </p:txBody>
      </p:sp>
      <p:sp>
        <p:nvSpPr>
          <p:cNvPr id="4" name="Slide Number Placeholder 3">
            <a:extLst>
              <a:ext uri="{FF2B5EF4-FFF2-40B4-BE49-F238E27FC236}">
                <a16:creationId xmlns:a16="http://schemas.microsoft.com/office/drawing/2014/main" id="{A7363C0D-E9A0-4D22-9A80-89423061F4EB}"/>
              </a:ext>
            </a:extLst>
          </p:cNvPr>
          <p:cNvSpPr>
            <a:spLocks noGrp="1"/>
          </p:cNvSpPr>
          <p:nvPr>
            <p:ph type="sldNum" sz="quarter" idx="12"/>
          </p:nvPr>
        </p:nvSpPr>
        <p:spPr/>
        <p:txBody>
          <a:bodyPr/>
          <a:lstStyle/>
          <a:p>
            <a:fld id="{E75C8CD8-0874-5D4C-A44D-15AA0EC74FED}" type="slidenum">
              <a:rPr lang="en-US" smtClean="0"/>
              <a:pPr/>
              <a:t>26</a:t>
            </a:fld>
            <a:endParaRPr lang="en-US" dirty="0"/>
          </a:p>
        </p:txBody>
      </p:sp>
    </p:spTree>
    <p:extLst>
      <p:ext uri="{BB962C8B-B14F-4D97-AF65-F5344CB8AC3E}">
        <p14:creationId xmlns:p14="http://schemas.microsoft.com/office/powerpoint/2010/main" val="892801586"/>
      </p:ext>
    </p:extLst>
  </p:cSld>
  <p:clrMapOvr>
    <a:masterClrMapping/>
  </p:clrMapOvr>
  <mc:AlternateContent xmlns:mc="http://schemas.openxmlformats.org/markup-compatibility/2006" xmlns:p14="http://schemas.microsoft.com/office/powerpoint/2010/main">
    <mc:Choice Requires="p14">
      <p:transition spd="slow" p14:dur="2000" advTm="73669"/>
    </mc:Choice>
    <mc:Fallback xmlns="">
      <p:transition spd="slow" advTm="7366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9D08-6BB3-4252-9522-137A846577E6}"/>
              </a:ext>
            </a:extLst>
          </p:cNvPr>
          <p:cNvSpPr>
            <a:spLocks noGrp="1"/>
          </p:cNvSpPr>
          <p:nvPr>
            <p:ph type="title"/>
          </p:nvPr>
        </p:nvSpPr>
        <p:spPr/>
        <p:txBody>
          <a:bodyPr/>
          <a:lstStyle/>
          <a:p>
            <a:r>
              <a:rPr lang="en-US" dirty="0"/>
              <a:t>Completion of NOABDS</a:t>
            </a:r>
          </a:p>
        </p:txBody>
      </p:sp>
      <p:sp>
        <p:nvSpPr>
          <p:cNvPr id="3" name="Text Placeholder 2">
            <a:extLst>
              <a:ext uri="{FF2B5EF4-FFF2-40B4-BE49-F238E27FC236}">
                <a16:creationId xmlns:a16="http://schemas.microsoft.com/office/drawing/2014/main" id="{929E919B-9897-4662-9562-B9CB907D8B40}"/>
              </a:ext>
            </a:extLst>
          </p:cNvPr>
          <p:cNvSpPr>
            <a:spLocks noGrp="1"/>
          </p:cNvSpPr>
          <p:nvPr>
            <p:ph type="body" sz="half" idx="2"/>
          </p:nvPr>
        </p:nvSpPr>
        <p:spPr>
          <a:xfrm>
            <a:off x="1320800" y="1996068"/>
            <a:ext cx="8680450" cy="3261732"/>
          </a:xfrm>
        </p:spPr>
        <p:txBody>
          <a:bodyPr>
            <a:normAutofit/>
          </a:bodyPr>
          <a:lstStyle/>
          <a:p>
            <a:pPr marL="285750" indent="-285750">
              <a:buFont typeface="Arial" panose="020B0604020202020204" pitchFamily="34" charset="0"/>
              <a:buChar char="•"/>
            </a:pPr>
            <a:r>
              <a:rPr lang="en-US" dirty="0"/>
              <a:t>NOABDs and required enclosures are on State provided templates that have been </a:t>
            </a:r>
            <a:r>
              <a:rPr lang="en-US" dirty="0">
                <a:solidFill>
                  <a:schemeClr val="bg2"/>
                </a:solidFill>
              </a:rPr>
              <a:t>customized for Fresno County users. Do not change anything outside of the grey boxes, including the letterhead. </a:t>
            </a:r>
          </a:p>
          <a:p>
            <a:pPr marL="285750" indent="-285750">
              <a:buFont typeface="Arial" panose="020B0604020202020204" pitchFamily="34" charset="0"/>
              <a:buChar char="•"/>
            </a:pPr>
            <a:r>
              <a:rPr lang="en-US" dirty="0">
                <a:solidFill>
                  <a:schemeClr val="bg2"/>
                </a:solidFill>
              </a:rPr>
              <a:t>Templates are available in the threshold languages of Fresno County (English, Hmong, and Spanish)</a:t>
            </a:r>
            <a:r>
              <a:rPr lang="en-US" sz="1600" dirty="0">
                <a:solidFill>
                  <a:schemeClr val="bg2"/>
                </a:solidFill>
              </a:rPr>
              <a:t>.</a:t>
            </a:r>
          </a:p>
          <a:p>
            <a:pPr marL="285750" indent="-285750">
              <a:buFont typeface="Arial" panose="020B0604020202020204" pitchFamily="34" charset="0"/>
              <a:buChar char="•"/>
            </a:pPr>
            <a:r>
              <a:rPr lang="en-US" dirty="0">
                <a:solidFill>
                  <a:schemeClr val="bg2"/>
                </a:solidFill>
              </a:rPr>
              <a:t>Large prints are available from Managed Care Division, upon request. </a:t>
            </a:r>
          </a:p>
          <a:p>
            <a:pPr marL="285750" indent="-285750">
              <a:buFont typeface="Arial" panose="020B0604020202020204" pitchFamily="34" charset="0"/>
              <a:buChar char="•"/>
            </a:pPr>
            <a:r>
              <a:rPr lang="en-US" dirty="0">
                <a:solidFill>
                  <a:schemeClr val="bg2"/>
                </a:solidFill>
              </a:rPr>
              <a:t>Do not use acronyms unless the word was previously spelled out somewhere in the NOABD.</a:t>
            </a:r>
          </a:p>
          <a:p>
            <a:pPr marL="285750" indent="-285750">
              <a:buFont typeface="Arial" panose="020B0604020202020204" pitchFamily="34" charset="0"/>
              <a:buChar char="•"/>
            </a:pPr>
            <a:r>
              <a:rPr lang="en-US" dirty="0">
                <a:solidFill>
                  <a:schemeClr val="bg2"/>
                </a:solidFill>
              </a:rPr>
              <a:t>Always proofread.  </a:t>
            </a:r>
          </a:p>
        </p:txBody>
      </p:sp>
      <p:sp>
        <p:nvSpPr>
          <p:cNvPr id="4" name="Slide Number Placeholder 3">
            <a:extLst>
              <a:ext uri="{FF2B5EF4-FFF2-40B4-BE49-F238E27FC236}">
                <a16:creationId xmlns:a16="http://schemas.microsoft.com/office/drawing/2014/main" id="{A7363C0D-E9A0-4D22-9A80-89423061F4EB}"/>
              </a:ext>
            </a:extLst>
          </p:cNvPr>
          <p:cNvSpPr>
            <a:spLocks noGrp="1"/>
          </p:cNvSpPr>
          <p:nvPr>
            <p:ph type="sldNum" sz="quarter" idx="12"/>
          </p:nvPr>
        </p:nvSpPr>
        <p:spPr/>
        <p:txBody>
          <a:bodyPr/>
          <a:lstStyle/>
          <a:p>
            <a:fld id="{E75C8CD8-0874-5D4C-A44D-15AA0EC74FED}" type="slidenum">
              <a:rPr lang="en-US" smtClean="0"/>
              <a:pPr/>
              <a:t>27</a:t>
            </a:fld>
            <a:endParaRPr lang="en-US" dirty="0"/>
          </a:p>
        </p:txBody>
      </p:sp>
    </p:spTree>
    <p:extLst>
      <p:ext uri="{BB962C8B-B14F-4D97-AF65-F5344CB8AC3E}">
        <p14:creationId xmlns:p14="http://schemas.microsoft.com/office/powerpoint/2010/main" val="3748682393"/>
      </p:ext>
    </p:extLst>
  </p:cSld>
  <p:clrMapOvr>
    <a:masterClrMapping/>
  </p:clrMapOvr>
  <mc:AlternateContent xmlns:mc="http://schemas.openxmlformats.org/markup-compatibility/2006" xmlns:p14="http://schemas.microsoft.com/office/powerpoint/2010/main">
    <mc:Choice Requires="p14">
      <p:transition spd="slow" p14:dur="2000" advTm="89351"/>
    </mc:Choice>
    <mc:Fallback xmlns="">
      <p:transition spd="slow" advTm="8935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CDB3-806E-4AF1-B6FD-EFC0CA6F0200}"/>
              </a:ext>
            </a:extLst>
          </p:cNvPr>
          <p:cNvSpPr>
            <a:spLocks noGrp="1"/>
          </p:cNvSpPr>
          <p:nvPr>
            <p:ph type="title"/>
          </p:nvPr>
        </p:nvSpPr>
        <p:spPr/>
        <p:txBody>
          <a:bodyPr/>
          <a:lstStyle/>
          <a:p>
            <a:r>
              <a:rPr lang="en-US" dirty="0"/>
              <a:t>Mental Health Plan Contacts</a:t>
            </a:r>
          </a:p>
        </p:txBody>
      </p:sp>
      <p:sp>
        <p:nvSpPr>
          <p:cNvPr id="3" name="Text Placeholder 2">
            <a:extLst>
              <a:ext uri="{FF2B5EF4-FFF2-40B4-BE49-F238E27FC236}">
                <a16:creationId xmlns:a16="http://schemas.microsoft.com/office/drawing/2014/main" id="{61FBA1F0-F7A0-4E77-A95B-AE4315A5A10E}"/>
              </a:ext>
            </a:extLst>
          </p:cNvPr>
          <p:cNvSpPr>
            <a:spLocks noGrp="1"/>
          </p:cNvSpPr>
          <p:nvPr>
            <p:ph type="body" sz="half" idx="2"/>
          </p:nvPr>
        </p:nvSpPr>
        <p:spPr/>
        <p:txBody>
          <a:bodyPr>
            <a:normAutofit fontScale="77500" lnSpcReduction="20000"/>
          </a:bodyPr>
          <a:lstStyle/>
          <a:p>
            <a:r>
              <a:rPr lang="en-US" sz="1800" dirty="0"/>
              <a:t>For questions or training requests, please contact:</a:t>
            </a:r>
          </a:p>
          <a:p>
            <a:endParaRPr lang="en-US" sz="1800" dirty="0"/>
          </a:p>
          <a:p>
            <a:r>
              <a:rPr lang="en-US" sz="1800" dirty="0"/>
              <a:t>County-Operated Programs</a:t>
            </a:r>
          </a:p>
          <a:p>
            <a:r>
              <a:rPr lang="en-US" sz="1800" dirty="0"/>
              <a:t>	</a:t>
            </a:r>
            <a:r>
              <a:rPr lang="en-US" sz="1800" dirty="0">
                <a:effectLst/>
                <a:latin typeface="Arial Body"/>
                <a:ea typeface="Calibri" panose="020F0502020204030204" pitchFamily="34" charset="0"/>
              </a:rPr>
              <a:t>Clinical Program Support, </a:t>
            </a:r>
            <a:r>
              <a:rPr lang="en-US" sz="1800" dirty="0">
                <a:latin typeface="Arial Body"/>
              </a:rPr>
              <a:t>Keisha </a:t>
            </a:r>
            <a:r>
              <a:rPr lang="en-US" sz="1800" dirty="0"/>
              <a:t>Ammonds</a:t>
            </a:r>
          </a:p>
          <a:p>
            <a:r>
              <a:rPr lang="en-US" sz="1800" dirty="0"/>
              <a:t>	Email: </a:t>
            </a:r>
            <a:r>
              <a:rPr lang="en-US" sz="1800" dirty="0">
                <a:hlinkClick r:id="rId3"/>
              </a:rPr>
              <a:t>kammonds@fresnocountyca.gov</a:t>
            </a:r>
            <a:r>
              <a:rPr lang="en-US" sz="1800" dirty="0"/>
              <a:t> or Phone: (559) 600-6837</a:t>
            </a:r>
          </a:p>
          <a:p>
            <a:endParaRPr lang="en-US" sz="1800" dirty="0"/>
          </a:p>
          <a:p>
            <a:r>
              <a:rPr lang="en-US" sz="1800" dirty="0"/>
              <a:t>Individual and Group Contracted Providers</a:t>
            </a:r>
          </a:p>
          <a:p>
            <a:r>
              <a:rPr lang="en-US" sz="1800" dirty="0"/>
              <a:t>	Managed Care Division, Bla Fang</a:t>
            </a:r>
          </a:p>
          <a:p>
            <a:r>
              <a:rPr lang="en-US" sz="1800" dirty="0"/>
              <a:t>	Email: </a:t>
            </a:r>
            <a:r>
              <a:rPr lang="en-US" sz="1800" dirty="0">
                <a:hlinkClick r:id="rId4"/>
              </a:rPr>
              <a:t>blafang@fresnocountyca.gov</a:t>
            </a:r>
            <a:r>
              <a:rPr lang="en-US" sz="1800" dirty="0"/>
              <a:t>  or Phone</a:t>
            </a:r>
            <a:r>
              <a:rPr lang="en-US" sz="1800" dirty="0">
                <a:sym typeface="Wingdings" panose="05000000000000000000" pitchFamily="2" charset="2"/>
              </a:rPr>
              <a:t> (559)</a:t>
            </a:r>
            <a:r>
              <a:rPr lang="en-US" sz="1800" dirty="0"/>
              <a:t> 600-4646</a:t>
            </a:r>
          </a:p>
          <a:p>
            <a:endParaRPr lang="en-US" sz="1800" dirty="0"/>
          </a:p>
          <a:p>
            <a:r>
              <a:rPr lang="en-US" sz="1800" dirty="0"/>
              <a:t>Contracted Organizations</a:t>
            </a:r>
          </a:p>
          <a:p>
            <a:r>
              <a:rPr lang="en-US" sz="1800" dirty="0"/>
              <a:t>	Contracted Services Division</a:t>
            </a:r>
          </a:p>
          <a:p>
            <a:r>
              <a:rPr lang="en-US" sz="1800" dirty="0"/>
              <a:t>	Please contact your Contract Staff Analyst</a:t>
            </a:r>
          </a:p>
        </p:txBody>
      </p:sp>
      <p:sp>
        <p:nvSpPr>
          <p:cNvPr id="4" name="Slide Number Placeholder 3">
            <a:extLst>
              <a:ext uri="{FF2B5EF4-FFF2-40B4-BE49-F238E27FC236}">
                <a16:creationId xmlns:a16="http://schemas.microsoft.com/office/drawing/2014/main" id="{750433FD-641C-4A4D-A60A-2977F4814944}"/>
              </a:ext>
            </a:extLst>
          </p:cNvPr>
          <p:cNvSpPr>
            <a:spLocks noGrp="1"/>
          </p:cNvSpPr>
          <p:nvPr>
            <p:ph type="sldNum" sz="quarter" idx="12"/>
          </p:nvPr>
        </p:nvSpPr>
        <p:spPr/>
        <p:txBody>
          <a:bodyPr/>
          <a:lstStyle/>
          <a:p>
            <a:fld id="{E75C8CD8-0874-5D4C-A44D-15AA0EC74FED}" type="slidenum">
              <a:rPr lang="en-US" smtClean="0"/>
              <a:pPr/>
              <a:t>28</a:t>
            </a:fld>
            <a:endParaRPr lang="en-US" dirty="0"/>
          </a:p>
        </p:txBody>
      </p:sp>
    </p:spTree>
    <p:extLst>
      <p:ext uri="{BB962C8B-B14F-4D97-AF65-F5344CB8AC3E}">
        <p14:creationId xmlns:p14="http://schemas.microsoft.com/office/powerpoint/2010/main" val="3035405508"/>
      </p:ext>
    </p:extLst>
  </p:cSld>
  <p:clrMapOvr>
    <a:masterClrMapping/>
  </p:clrMapOvr>
  <mc:AlternateContent xmlns:mc="http://schemas.openxmlformats.org/markup-compatibility/2006" xmlns:p14="http://schemas.microsoft.com/office/powerpoint/2010/main">
    <mc:Choice Requires="p14">
      <p:transition spd="slow" p14:dur="2000" advTm="51904"/>
    </mc:Choice>
    <mc:Fallback xmlns="">
      <p:transition spd="slow" advTm="5190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62B8A6-6E8B-6040-92EF-6CCA974237BA}"/>
              </a:ext>
            </a:extLst>
          </p:cNvPr>
          <p:cNvSpPr>
            <a:spLocks noGrp="1"/>
          </p:cNvSpPr>
          <p:nvPr>
            <p:ph type="title"/>
          </p:nvPr>
        </p:nvSpPr>
        <p:spPr/>
        <p:txBody>
          <a:bodyPr/>
          <a:lstStyle/>
          <a:p>
            <a:r>
              <a:rPr lang="en-US" dirty="0"/>
              <a:t>Background &amp; Purpose</a:t>
            </a:r>
          </a:p>
        </p:txBody>
      </p:sp>
      <p:sp>
        <p:nvSpPr>
          <p:cNvPr id="6" name="Text Placeholder 5">
            <a:extLst>
              <a:ext uri="{FF2B5EF4-FFF2-40B4-BE49-F238E27FC236}">
                <a16:creationId xmlns:a16="http://schemas.microsoft.com/office/drawing/2014/main" id="{CD7A6BE0-7AC2-2E46-8CBF-F69054A5C6A1}"/>
              </a:ext>
            </a:extLst>
          </p:cNvPr>
          <p:cNvSpPr>
            <a:spLocks noGrp="1"/>
          </p:cNvSpPr>
          <p:nvPr>
            <p:ph type="body" sz="half" idx="2"/>
          </p:nvPr>
        </p:nvSpPr>
        <p:spPr>
          <a:xfrm>
            <a:off x="1320799" y="1996067"/>
            <a:ext cx="9296999" cy="3533875"/>
          </a:xfrm>
        </p:spPr>
        <p:txBody>
          <a:bodyPr>
            <a:normAutofit/>
          </a:bodyPr>
          <a:lstStyle/>
          <a:p>
            <a:pPr marL="285750" indent="-285750">
              <a:buFont typeface="Wingdings" panose="05000000000000000000" pitchFamily="2" charset="2"/>
              <a:buChar char="Ø"/>
            </a:pPr>
            <a:r>
              <a:rPr lang="it-IT" dirty="0"/>
              <a:t>In 2018, the Department of Health Care Services (DHCS) issued </a:t>
            </a:r>
            <a:r>
              <a:rPr lang="en-US" dirty="0"/>
              <a:t>MHSUDS Information Notice No.: 18-010E. The information notice </a:t>
            </a:r>
            <a:r>
              <a:rPr lang="it-IT" dirty="0"/>
              <a:t>updated </a:t>
            </a:r>
            <a:r>
              <a:rPr lang="en-US" dirty="0"/>
              <a:t>Notice of Action (NOA) templates and renamed them Notice of Adverse Benefit Determination (NOABD).</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 NOABD tells a Medi-Cal beneficiary (hereinafter referred to as a person served), in writing:</a:t>
            </a:r>
          </a:p>
          <a:p>
            <a:pPr marL="628650" lvl="1" indent="-285750">
              <a:buFont typeface="Wingdings" panose="05000000000000000000" pitchFamily="2" charset="2"/>
              <a:buChar char="ü"/>
            </a:pPr>
            <a:r>
              <a:rPr lang="en-US" sz="1600" dirty="0"/>
              <a:t>What we did (or if we did it in time).</a:t>
            </a:r>
          </a:p>
          <a:p>
            <a:pPr marL="628650" lvl="1" indent="-285750">
              <a:buFont typeface="Wingdings" panose="05000000000000000000" pitchFamily="2" charset="2"/>
              <a:buChar char="ü"/>
            </a:pPr>
            <a:r>
              <a:rPr lang="en-US" sz="1600" dirty="0"/>
              <a:t>Why we did it.</a:t>
            </a:r>
          </a:p>
          <a:p>
            <a:pPr marL="628650" lvl="1" indent="-285750">
              <a:buFont typeface="Wingdings" panose="05000000000000000000" pitchFamily="2" charset="2"/>
              <a:buChar char="ü"/>
            </a:pPr>
            <a:r>
              <a:rPr lang="en-US" sz="1600" dirty="0"/>
              <a:t>What they can do about it.</a:t>
            </a:r>
          </a:p>
          <a:p>
            <a:pPr marL="628650" lvl="1" indent="-285750">
              <a:buFont typeface="Wingdings" panose="05000000000000000000" pitchFamily="2" charset="2"/>
              <a:buChar char="ü"/>
            </a:pPr>
            <a:r>
              <a:rPr lang="en-US" sz="1600" dirty="0"/>
              <a:t>What their rights are and how we protect their rights.</a:t>
            </a:r>
          </a:p>
          <a:p>
            <a:pPr marL="628650" lvl="1" indent="-285750">
              <a:buFont typeface="Wingdings" panose="05000000000000000000" pitchFamily="2" charset="2"/>
              <a:buChar char="ü"/>
            </a:pPr>
            <a:endParaRPr lang="en-US" sz="1600" dirty="0"/>
          </a:p>
          <a:p>
            <a:pPr marL="342900" indent="-342900">
              <a:buFont typeface="Wingdings" panose="05000000000000000000" pitchFamily="2" charset="2"/>
              <a:buChar char="Ø"/>
            </a:pPr>
            <a:r>
              <a:rPr lang="en-US" dirty="0"/>
              <a:t>Since a NOABD provides information to a person served about their appeal rights and other rights under the Medi-Cal program, you must make sure the person has active Medi-Cal coverage before issuing a NOABD</a:t>
            </a:r>
            <a:r>
              <a:rPr lang="en-US" dirty="0">
                <a:solidFill>
                  <a:srgbClr val="FF0000"/>
                </a:solidFill>
              </a:rPr>
              <a:t>. A NOABD is only required when Medi-Cal is primary.</a:t>
            </a:r>
            <a:endParaRPr lang="en-US" dirty="0"/>
          </a:p>
          <a:p>
            <a:endParaRPr lang="en-US" dirty="0"/>
          </a:p>
          <a:p>
            <a:endParaRPr lang="en-US" dirty="0"/>
          </a:p>
        </p:txBody>
      </p:sp>
      <p:sp>
        <p:nvSpPr>
          <p:cNvPr id="7" name="Slide Number Placeholder 6">
            <a:extLst>
              <a:ext uri="{FF2B5EF4-FFF2-40B4-BE49-F238E27FC236}">
                <a16:creationId xmlns:a16="http://schemas.microsoft.com/office/drawing/2014/main" id="{3400B738-399D-C54E-A0CE-B4CAD46408C0}"/>
              </a:ext>
            </a:extLst>
          </p:cNvPr>
          <p:cNvSpPr>
            <a:spLocks noGrp="1"/>
          </p:cNvSpPr>
          <p:nvPr>
            <p:ph type="sldNum" sz="quarter" idx="12"/>
          </p:nvPr>
        </p:nvSpPr>
        <p:spPr/>
        <p:txBody>
          <a:bodyPr/>
          <a:lstStyle/>
          <a:p>
            <a:fld id="{E75C8CD8-0874-5D4C-A44D-15AA0EC74FED}" type="slidenum">
              <a:rPr lang="en-US" smtClean="0"/>
              <a:t>3</a:t>
            </a:fld>
            <a:endParaRPr lang="en-US" dirty="0"/>
          </a:p>
        </p:txBody>
      </p:sp>
    </p:spTree>
    <p:custDataLst>
      <p:tags r:id="rId1"/>
    </p:custDataLst>
    <p:extLst>
      <p:ext uri="{BB962C8B-B14F-4D97-AF65-F5344CB8AC3E}">
        <p14:creationId xmlns:p14="http://schemas.microsoft.com/office/powerpoint/2010/main" val="3112037367"/>
      </p:ext>
    </p:extLst>
  </p:cSld>
  <p:clrMapOvr>
    <a:masterClrMapping/>
  </p:clrMapOvr>
  <mc:AlternateContent xmlns:mc="http://schemas.openxmlformats.org/markup-compatibility/2006" xmlns:p14="http://schemas.microsoft.com/office/powerpoint/2010/main">
    <mc:Choice Requires="p14">
      <p:transition spd="slow" p14:dur="2000" advTm="64458"/>
    </mc:Choice>
    <mc:Fallback xmlns="">
      <p:transition spd="slow" advTm="644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additive="base">
                                        <p:cTn id="2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 calcmode="lin" valueType="num">
                                      <p:cBhvr additive="base">
                                        <p:cTn id="2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1043-99A2-433C-A1CA-7A73DC598D4E}"/>
              </a:ext>
            </a:extLst>
          </p:cNvPr>
          <p:cNvSpPr>
            <a:spLocks noGrp="1"/>
          </p:cNvSpPr>
          <p:nvPr>
            <p:ph type="title"/>
          </p:nvPr>
        </p:nvSpPr>
        <p:spPr/>
        <p:txBody>
          <a:bodyPr/>
          <a:lstStyle/>
          <a:p>
            <a:r>
              <a:rPr lang="en-US" dirty="0"/>
              <a:t>Adverse Benefit Determinations</a:t>
            </a:r>
          </a:p>
        </p:txBody>
      </p:sp>
      <p:sp>
        <p:nvSpPr>
          <p:cNvPr id="3" name="Text Placeholder 2">
            <a:extLst>
              <a:ext uri="{FF2B5EF4-FFF2-40B4-BE49-F238E27FC236}">
                <a16:creationId xmlns:a16="http://schemas.microsoft.com/office/drawing/2014/main" id="{8DB2600E-DFAF-4D89-BAB8-9AC73FA366C2}"/>
              </a:ext>
            </a:extLst>
          </p:cNvPr>
          <p:cNvSpPr>
            <a:spLocks noGrp="1"/>
          </p:cNvSpPr>
          <p:nvPr>
            <p:ph type="body" sz="half" idx="2"/>
          </p:nvPr>
        </p:nvSpPr>
        <p:spPr/>
        <p:txBody>
          <a:bodyPr>
            <a:normAutofit/>
          </a:bodyPr>
          <a:lstStyle/>
          <a:p>
            <a:r>
              <a:rPr lang="en-US" sz="1800" dirty="0"/>
              <a:t>Effective July 1, 2021, all Fresno County Mental Health Plan (FCMHP) county-operated and contracted programs (including individual providers) are responsible for issuing a NOABD related to the following adverse benefit determinations:</a:t>
            </a:r>
          </a:p>
          <a:p>
            <a:pPr marL="690562" indent="-342900">
              <a:buFont typeface="+mj-lt"/>
              <a:buAutoNum type="arabicPeriod"/>
            </a:pPr>
            <a:r>
              <a:rPr lang="en-US" sz="1800" dirty="0">
                <a:solidFill>
                  <a:schemeClr val="tx2"/>
                </a:solidFill>
              </a:rPr>
              <a:t>The denial of a requested service, including determinations based on the type or level of service.</a:t>
            </a:r>
          </a:p>
          <a:p>
            <a:pPr marL="690562" indent="-342900">
              <a:buFont typeface="+mj-lt"/>
              <a:buAutoNum type="arabicPeriod"/>
            </a:pPr>
            <a:r>
              <a:rPr lang="en-US" sz="1800" dirty="0">
                <a:solidFill>
                  <a:schemeClr val="tx2"/>
                </a:solidFill>
              </a:rPr>
              <a:t>The reduction, suspension, or termination of a previously authorized service. </a:t>
            </a:r>
          </a:p>
          <a:p>
            <a:pPr marL="690562" indent="-342900">
              <a:buFont typeface="+mj-lt"/>
              <a:buAutoNum type="arabicPeriod"/>
            </a:pPr>
            <a:r>
              <a:rPr lang="en-US" sz="1800" dirty="0">
                <a:solidFill>
                  <a:schemeClr val="tx2"/>
                </a:solidFill>
              </a:rPr>
              <a:t>The failure to provide services in a timely manner. </a:t>
            </a:r>
          </a:p>
          <a:p>
            <a:pPr marL="347662"/>
            <a:endParaRPr lang="en-US" sz="1800" dirty="0">
              <a:solidFill>
                <a:schemeClr val="tx2"/>
              </a:solidFill>
            </a:endParaRPr>
          </a:p>
          <a:p>
            <a:endParaRPr lang="en-US" dirty="0"/>
          </a:p>
        </p:txBody>
      </p:sp>
      <p:sp>
        <p:nvSpPr>
          <p:cNvPr id="4" name="Slide Number Placeholder 3">
            <a:extLst>
              <a:ext uri="{FF2B5EF4-FFF2-40B4-BE49-F238E27FC236}">
                <a16:creationId xmlns:a16="http://schemas.microsoft.com/office/drawing/2014/main" id="{4278D7AE-2E96-4FDD-B77E-01E881F21965}"/>
              </a:ext>
            </a:extLst>
          </p:cNvPr>
          <p:cNvSpPr>
            <a:spLocks noGrp="1"/>
          </p:cNvSpPr>
          <p:nvPr>
            <p:ph type="sldNum" sz="quarter" idx="12"/>
          </p:nvPr>
        </p:nvSpPr>
        <p:spPr/>
        <p:txBody>
          <a:bodyPr/>
          <a:lstStyle/>
          <a:p>
            <a:fld id="{E75C8CD8-0874-5D4C-A44D-15AA0EC74FED}" type="slidenum">
              <a:rPr lang="en-US" smtClean="0"/>
              <a:pPr/>
              <a:t>4</a:t>
            </a:fld>
            <a:endParaRPr lang="en-US" dirty="0"/>
          </a:p>
        </p:txBody>
      </p:sp>
    </p:spTree>
    <p:extLst>
      <p:ext uri="{BB962C8B-B14F-4D97-AF65-F5344CB8AC3E}">
        <p14:creationId xmlns:p14="http://schemas.microsoft.com/office/powerpoint/2010/main" val="3316485435"/>
      </p:ext>
    </p:extLst>
  </p:cSld>
  <p:clrMapOvr>
    <a:masterClrMapping/>
  </p:clrMapOvr>
  <mc:AlternateContent xmlns:mc="http://schemas.openxmlformats.org/markup-compatibility/2006" xmlns:p14="http://schemas.microsoft.com/office/powerpoint/2010/main">
    <mc:Choice Requires="p14">
      <p:transition spd="slow" p14:dur="2000" advTm="44554"/>
    </mc:Choice>
    <mc:Fallback xmlns="">
      <p:transition spd="slow" advTm="4455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9BEC5-AB11-4E4B-A474-62C2B1C89C1A}"/>
              </a:ext>
            </a:extLst>
          </p:cNvPr>
          <p:cNvSpPr>
            <a:spLocks noGrp="1"/>
          </p:cNvSpPr>
          <p:nvPr>
            <p:ph type="title"/>
          </p:nvPr>
        </p:nvSpPr>
        <p:spPr/>
        <p:txBody>
          <a:bodyPr/>
          <a:lstStyle/>
          <a:p>
            <a:r>
              <a:rPr lang="en-US" dirty="0"/>
              <a:t>Types of NOABDs</a:t>
            </a:r>
          </a:p>
        </p:txBody>
      </p:sp>
      <p:sp>
        <p:nvSpPr>
          <p:cNvPr id="3" name="Text Placeholder 2">
            <a:extLst>
              <a:ext uri="{FF2B5EF4-FFF2-40B4-BE49-F238E27FC236}">
                <a16:creationId xmlns:a16="http://schemas.microsoft.com/office/drawing/2014/main" id="{F8481532-F81E-4C65-AF16-0D8B3823BC96}"/>
              </a:ext>
            </a:extLst>
          </p:cNvPr>
          <p:cNvSpPr>
            <a:spLocks noGrp="1"/>
          </p:cNvSpPr>
          <p:nvPr>
            <p:ph type="body" sz="half" idx="2"/>
          </p:nvPr>
        </p:nvSpPr>
        <p:spPr>
          <a:xfrm>
            <a:off x="1320799" y="1996068"/>
            <a:ext cx="8865419" cy="3261732"/>
          </a:xfrm>
        </p:spPr>
        <p:txBody>
          <a:bodyPr>
            <a:normAutofit fontScale="70000" lnSpcReduction="20000"/>
          </a:bodyPr>
          <a:lstStyle/>
          <a:p>
            <a:r>
              <a:rPr lang="en-US" sz="3200" dirty="0"/>
              <a:t>The NOABDs related to the adverse benefit determinations identified are:</a:t>
            </a:r>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r>
              <a:rPr lang="en-US" sz="3200" dirty="0"/>
              <a:t>NOABD Delivery System</a:t>
            </a:r>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r>
              <a:rPr lang="en-US" sz="3200" dirty="0"/>
              <a:t>NOABD Denial Notice</a:t>
            </a:r>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r>
              <a:rPr lang="en-US" sz="3200" dirty="0"/>
              <a:t>NOABD Termination Notice</a:t>
            </a:r>
          </a:p>
          <a:p>
            <a:pPr marL="457200" indent="-457200">
              <a:buFont typeface="Wingdings" panose="05000000000000000000" pitchFamily="2" charset="2"/>
              <a:buChar char="Ø"/>
            </a:pPr>
            <a:endParaRPr lang="en-US" sz="3200" dirty="0"/>
          </a:p>
          <a:p>
            <a:pPr marL="457200" indent="-457200">
              <a:buFont typeface="Wingdings" panose="05000000000000000000" pitchFamily="2" charset="2"/>
              <a:buChar char="Ø"/>
            </a:pPr>
            <a:r>
              <a:rPr lang="en-US" sz="3200" dirty="0"/>
              <a:t>NOABD Timely Access Notice </a:t>
            </a:r>
          </a:p>
          <a:p>
            <a:endParaRPr lang="en-US" dirty="0"/>
          </a:p>
        </p:txBody>
      </p:sp>
      <p:sp>
        <p:nvSpPr>
          <p:cNvPr id="4" name="Slide Number Placeholder 3">
            <a:extLst>
              <a:ext uri="{FF2B5EF4-FFF2-40B4-BE49-F238E27FC236}">
                <a16:creationId xmlns:a16="http://schemas.microsoft.com/office/drawing/2014/main" id="{BB8082B4-0462-4EEC-9EE6-BE538371348A}"/>
              </a:ext>
            </a:extLst>
          </p:cNvPr>
          <p:cNvSpPr>
            <a:spLocks noGrp="1"/>
          </p:cNvSpPr>
          <p:nvPr>
            <p:ph type="sldNum" sz="quarter" idx="12"/>
          </p:nvPr>
        </p:nvSpPr>
        <p:spPr/>
        <p:txBody>
          <a:bodyPr/>
          <a:lstStyle/>
          <a:p>
            <a:fld id="{E75C8CD8-0874-5D4C-A44D-15AA0EC74FED}" type="slidenum">
              <a:rPr lang="en-US" smtClean="0"/>
              <a:pPr/>
              <a:t>5</a:t>
            </a:fld>
            <a:endParaRPr lang="en-US" dirty="0"/>
          </a:p>
        </p:txBody>
      </p:sp>
      <p:sp>
        <p:nvSpPr>
          <p:cNvPr id="5" name="Left Brace 4">
            <a:extLst>
              <a:ext uri="{FF2B5EF4-FFF2-40B4-BE49-F238E27FC236}">
                <a16:creationId xmlns:a16="http://schemas.microsoft.com/office/drawing/2014/main" id="{0D9BD98A-133E-4FB4-85A8-35FAED1AFB33}"/>
              </a:ext>
            </a:extLst>
          </p:cNvPr>
          <p:cNvSpPr/>
          <p:nvPr/>
        </p:nvSpPr>
        <p:spPr>
          <a:xfrm>
            <a:off x="4583470" y="2757143"/>
            <a:ext cx="1170038" cy="119953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3D8294CB-FE5F-488F-86ED-D71467CAB775}"/>
              </a:ext>
            </a:extLst>
          </p:cNvPr>
          <p:cNvSpPr txBox="1"/>
          <p:nvPr/>
        </p:nvSpPr>
        <p:spPr>
          <a:xfrm>
            <a:off x="5088195" y="3042159"/>
            <a:ext cx="5471650" cy="584775"/>
          </a:xfrm>
          <a:prstGeom prst="rect">
            <a:avLst/>
          </a:prstGeom>
          <a:noFill/>
        </p:spPr>
        <p:txBody>
          <a:bodyPr wrap="square" rtlCol="0">
            <a:spAutoFit/>
          </a:bodyPr>
          <a:lstStyle/>
          <a:p>
            <a:pPr algn="ctr"/>
            <a:r>
              <a:rPr lang="en-US" sz="3200" dirty="0">
                <a:solidFill>
                  <a:srgbClr val="FF0000"/>
                </a:solidFill>
              </a:rPr>
              <a:t>Combined into one NOABD</a:t>
            </a:r>
          </a:p>
        </p:txBody>
      </p:sp>
    </p:spTree>
    <p:extLst>
      <p:ext uri="{BB962C8B-B14F-4D97-AF65-F5344CB8AC3E}">
        <p14:creationId xmlns:p14="http://schemas.microsoft.com/office/powerpoint/2010/main" val="336734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1043-99A2-433C-A1CA-7A73DC598D4E}"/>
              </a:ext>
            </a:extLst>
          </p:cNvPr>
          <p:cNvSpPr>
            <a:spLocks noGrp="1"/>
          </p:cNvSpPr>
          <p:nvPr>
            <p:ph type="title"/>
          </p:nvPr>
        </p:nvSpPr>
        <p:spPr>
          <a:xfrm>
            <a:off x="1320799" y="428357"/>
            <a:ext cx="8533352" cy="787400"/>
          </a:xfrm>
        </p:spPr>
        <p:txBody>
          <a:bodyPr/>
          <a:lstStyle/>
          <a:p>
            <a:r>
              <a:rPr lang="en-US" dirty="0"/>
              <a:t>NOABD – Paper Templates</a:t>
            </a:r>
          </a:p>
        </p:txBody>
      </p:sp>
      <p:sp>
        <p:nvSpPr>
          <p:cNvPr id="3" name="Text Placeholder 2">
            <a:extLst>
              <a:ext uri="{FF2B5EF4-FFF2-40B4-BE49-F238E27FC236}">
                <a16:creationId xmlns:a16="http://schemas.microsoft.com/office/drawing/2014/main" id="{8DB2600E-DFAF-4D89-BAB8-9AC73FA366C2}"/>
              </a:ext>
            </a:extLst>
          </p:cNvPr>
          <p:cNvSpPr>
            <a:spLocks noGrp="1"/>
          </p:cNvSpPr>
          <p:nvPr>
            <p:ph type="body" sz="half" idx="2"/>
          </p:nvPr>
        </p:nvSpPr>
        <p:spPr>
          <a:xfrm>
            <a:off x="1320799" y="1719943"/>
            <a:ext cx="8998857" cy="3875313"/>
          </a:xfrm>
        </p:spPr>
        <p:txBody>
          <a:bodyPr>
            <a:noAutofit/>
          </a:bodyPr>
          <a:lstStyle/>
          <a:p>
            <a:r>
              <a:rPr lang="en-US" sz="1400" dirty="0">
                <a:latin typeface="Arial Body"/>
              </a:rPr>
              <a:t>You may complete a NOABD using a paper template, but this requires additional work because some automatic functions will not be available to you. NOABD paper templates are fillable forms and available on the Department of Behavioral Health’s website: </a:t>
            </a:r>
            <a:r>
              <a:rPr lang="en-US" sz="1400" dirty="0">
                <a:latin typeface="Arial Body"/>
                <a:hlinkClick r:id="rId3"/>
              </a:rPr>
              <a:t>https://www.co.fresno.ca.us/departments/behavioral-health/home/providers/contract-providers/contract-provider-forms</a:t>
            </a:r>
            <a:r>
              <a:rPr lang="en-US" sz="1400" dirty="0">
                <a:latin typeface="Arial Body"/>
              </a:rPr>
              <a:t> </a:t>
            </a:r>
          </a:p>
          <a:p>
            <a:r>
              <a:rPr lang="en-US" sz="1400" dirty="0">
                <a:latin typeface="Arial Body"/>
              </a:rPr>
              <a:t>(</a:t>
            </a:r>
            <a:r>
              <a:rPr lang="en-US" sz="1400" b="0" i="0" u="sng" dirty="0">
                <a:solidFill>
                  <a:srgbClr val="1F5461"/>
                </a:solidFill>
                <a:effectLst/>
                <a:latin typeface="Arial Body"/>
                <a:hlinkClick r:id="rId4"/>
              </a:rPr>
              <a:t>Departments</a:t>
            </a:r>
            <a:r>
              <a:rPr lang="en-US" sz="1400" b="0" i="0" dirty="0">
                <a:solidFill>
                  <a:srgbClr val="535353"/>
                </a:solidFill>
                <a:effectLst/>
                <a:latin typeface="Arial Body"/>
              </a:rPr>
              <a:t> » </a:t>
            </a:r>
            <a:r>
              <a:rPr lang="en-US" sz="1400" b="0" i="0" u="sng" dirty="0">
                <a:solidFill>
                  <a:srgbClr val="1F5461"/>
                </a:solidFill>
                <a:effectLst/>
                <a:latin typeface="Arial Body"/>
                <a:hlinkClick r:id="rId5"/>
              </a:rPr>
              <a:t>Behavioral Health</a:t>
            </a:r>
            <a:r>
              <a:rPr lang="en-US" sz="1400" b="0" i="0" dirty="0">
                <a:solidFill>
                  <a:srgbClr val="535353"/>
                </a:solidFill>
                <a:effectLst/>
                <a:latin typeface="Arial Body"/>
              </a:rPr>
              <a:t> » </a:t>
            </a:r>
            <a:r>
              <a:rPr lang="en-US" sz="1400" b="0" i="0" u="sng" dirty="0">
                <a:solidFill>
                  <a:srgbClr val="1F5461"/>
                </a:solidFill>
                <a:effectLst/>
                <a:latin typeface="Arial Body"/>
                <a:hlinkClick r:id="rId6"/>
              </a:rPr>
              <a:t>Providers</a:t>
            </a:r>
            <a:r>
              <a:rPr lang="en-US" sz="1400" b="0" i="0" dirty="0">
                <a:solidFill>
                  <a:srgbClr val="535353"/>
                </a:solidFill>
                <a:effectLst/>
                <a:latin typeface="Arial Body"/>
              </a:rPr>
              <a:t> » </a:t>
            </a:r>
            <a:r>
              <a:rPr lang="en-US" sz="1400" b="0" i="0" u="sng" dirty="0">
                <a:solidFill>
                  <a:srgbClr val="1F5461"/>
                </a:solidFill>
                <a:effectLst/>
                <a:latin typeface="Arial Body"/>
                <a:hlinkClick r:id="rId7"/>
              </a:rPr>
              <a:t>Contract Provider Resources</a:t>
            </a:r>
            <a:r>
              <a:rPr lang="en-US" sz="1400" b="0" i="0" u="sng" dirty="0">
                <a:solidFill>
                  <a:srgbClr val="1F5461"/>
                </a:solidFill>
                <a:effectLst/>
                <a:latin typeface="Arial Body"/>
              </a:rPr>
              <a:t>)</a:t>
            </a:r>
          </a:p>
          <a:p>
            <a:endParaRPr lang="en-US" sz="1400" dirty="0">
              <a:latin typeface="Arial Body"/>
            </a:endParaRPr>
          </a:p>
          <a:p>
            <a:r>
              <a:rPr lang="en-US" sz="1400" dirty="0">
                <a:latin typeface="Arial Body"/>
              </a:rPr>
              <a:t>If you complete a NOABD on paper, you must:</a:t>
            </a:r>
          </a:p>
          <a:p>
            <a:pPr marL="1257300" lvl="1" indent="-342900">
              <a:buFont typeface="+mj-lt"/>
              <a:buAutoNum type="arabicPeriod"/>
            </a:pPr>
            <a:r>
              <a:rPr lang="en-US" sz="1400" dirty="0">
                <a:latin typeface="Arial Body"/>
              </a:rPr>
              <a:t>Retain a copy of the NOABD and place it in the person’s served chart. </a:t>
            </a:r>
          </a:p>
          <a:p>
            <a:pPr marL="1257300" lvl="1" indent="-342900">
              <a:buFont typeface="+mj-lt"/>
              <a:buAutoNum type="arabicPeriod"/>
            </a:pPr>
            <a:r>
              <a:rPr lang="en-US" sz="1400" dirty="0">
                <a:latin typeface="Arial Body"/>
              </a:rPr>
              <a:t>Send a copy of the NOABD </a:t>
            </a:r>
            <a:r>
              <a:rPr lang="en-US" sz="1400" dirty="0">
                <a:solidFill>
                  <a:srgbClr val="FF0000"/>
                </a:solidFill>
                <a:latin typeface="Arial Body"/>
              </a:rPr>
              <a:t>and all the required enclosures </a:t>
            </a:r>
            <a:r>
              <a:rPr lang="en-US" sz="1400" dirty="0">
                <a:latin typeface="Arial Body"/>
              </a:rPr>
              <a:t>to Managed Care within one business day to: </a:t>
            </a:r>
          </a:p>
          <a:p>
            <a:pPr marL="571500"/>
            <a:r>
              <a:rPr lang="en-US" sz="1400" dirty="0">
                <a:latin typeface="Arial Body"/>
              </a:rPr>
              <a:t>		Mail:	Fresno County Managed Care</a:t>
            </a:r>
          </a:p>
          <a:p>
            <a:pPr marL="914400" lvl="2"/>
            <a:r>
              <a:rPr lang="en-US" sz="1400" dirty="0">
                <a:latin typeface="Arial Body"/>
              </a:rPr>
              <a:t>		</a:t>
            </a:r>
            <a:r>
              <a:rPr lang="it-IT" sz="1400" dirty="0">
                <a:latin typeface="Arial Body"/>
              </a:rPr>
              <a:t>PO Box 45003</a:t>
            </a:r>
          </a:p>
          <a:p>
            <a:pPr marL="914400" lvl="2"/>
            <a:r>
              <a:rPr lang="it-IT" sz="1400" dirty="0">
                <a:latin typeface="Arial Body"/>
              </a:rPr>
              <a:t>		Fresno, CA 93718-9886	</a:t>
            </a:r>
          </a:p>
          <a:p>
            <a:pPr marL="914400" lvl="2"/>
            <a:r>
              <a:rPr lang="it-IT" sz="1400" dirty="0">
                <a:latin typeface="Arial Body"/>
              </a:rPr>
              <a:t>	Email: 	</a:t>
            </a:r>
            <a:r>
              <a:rPr lang="it-IT" sz="1400" dirty="0">
                <a:latin typeface="Arial Body"/>
                <a:hlinkClick r:id="rId8"/>
              </a:rPr>
              <a:t>mcare@fresnocountyca.gov</a:t>
            </a:r>
            <a:r>
              <a:rPr lang="it-IT" sz="1400" dirty="0">
                <a:latin typeface="Arial Body"/>
              </a:rPr>
              <a:t>, Attn: “NOABD Submission – Provider Name”</a:t>
            </a:r>
          </a:p>
          <a:p>
            <a:pPr marL="914400" lvl="2"/>
            <a:r>
              <a:rPr lang="it-IT" sz="1400" dirty="0">
                <a:solidFill>
                  <a:schemeClr val="tx2"/>
                </a:solidFill>
                <a:latin typeface="Arial Body"/>
              </a:rPr>
              <a:t>		</a:t>
            </a:r>
            <a:r>
              <a:rPr lang="it-IT" sz="1400" i="1" dirty="0">
                <a:solidFill>
                  <a:schemeClr val="tx2"/>
                </a:solidFill>
                <a:latin typeface="Arial Body"/>
              </a:rPr>
              <a:t>Emails must be encripted or password-protected.</a:t>
            </a:r>
          </a:p>
          <a:p>
            <a:endParaRPr lang="en-US" sz="1400" dirty="0">
              <a:latin typeface="Arial Body"/>
            </a:endParaRPr>
          </a:p>
        </p:txBody>
      </p:sp>
      <p:sp>
        <p:nvSpPr>
          <p:cNvPr id="4" name="Slide Number Placeholder 3">
            <a:extLst>
              <a:ext uri="{FF2B5EF4-FFF2-40B4-BE49-F238E27FC236}">
                <a16:creationId xmlns:a16="http://schemas.microsoft.com/office/drawing/2014/main" id="{4278D7AE-2E96-4FDD-B77E-01E881F21965}"/>
              </a:ext>
            </a:extLst>
          </p:cNvPr>
          <p:cNvSpPr>
            <a:spLocks noGrp="1"/>
          </p:cNvSpPr>
          <p:nvPr>
            <p:ph type="sldNum" sz="quarter" idx="12"/>
          </p:nvPr>
        </p:nvSpPr>
        <p:spPr/>
        <p:txBody>
          <a:bodyPr/>
          <a:lstStyle/>
          <a:p>
            <a:fld id="{E75C8CD8-0874-5D4C-A44D-15AA0EC74FED}" type="slidenum">
              <a:rPr lang="en-US" smtClean="0"/>
              <a:pPr/>
              <a:t>6</a:t>
            </a:fld>
            <a:endParaRPr lang="en-US" dirty="0"/>
          </a:p>
        </p:txBody>
      </p:sp>
    </p:spTree>
    <p:extLst>
      <p:ext uri="{BB962C8B-B14F-4D97-AF65-F5344CB8AC3E}">
        <p14:creationId xmlns:p14="http://schemas.microsoft.com/office/powerpoint/2010/main" val="400020368"/>
      </p:ext>
    </p:extLst>
  </p:cSld>
  <p:clrMapOvr>
    <a:masterClrMapping/>
  </p:clrMapOvr>
  <mc:AlternateContent xmlns:mc="http://schemas.openxmlformats.org/markup-compatibility/2006" xmlns:p14="http://schemas.microsoft.com/office/powerpoint/2010/main">
    <mc:Choice Requires="p14">
      <p:transition spd="slow" p14:dur="2000" advTm="71687"/>
    </mc:Choice>
    <mc:Fallback xmlns="">
      <p:transition spd="slow" advTm="7168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32656-4EA3-4C92-827C-23C8BF00DAC7}"/>
              </a:ext>
            </a:extLst>
          </p:cNvPr>
          <p:cNvSpPr>
            <a:spLocks noGrp="1"/>
          </p:cNvSpPr>
          <p:nvPr>
            <p:ph type="title"/>
          </p:nvPr>
        </p:nvSpPr>
        <p:spPr/>
        <p:txBody>
          <a:bodyPr/>
          <a:lstStyle/>
          <a:p>
            <a:r>
              <a:rPr lang="en-US" dirty="0"/>
              <a:t>NOABD – Electronic Templates</a:t>
            </a:r>
          </a:p>
        </p:txBody>
      </p:sp>
      <p:sp>
        <p:nvSpPr>
          <p:cNvPr id="3" name="Text Placeholder 2">
            <a:extLst>
              <a:ext uri="{FF2B5EF4-FFF2-40B4-BE49-F238E27FC236}">
                <a16:creationId xmlns:a16="http://schemas.microsoft.com/office/drawing/2014/main" id="{D3F226C6-6B1D-4DBC-BEF4-3EAA6C0C32E7}"/>
              </a:ext>
            </a:extLst>
          </p:cNvPr>
          <p:cNvSpPr>
            <a:spLocks noGrp="1"/>
          </p:cNvSpPr>
          <p:nvPr>
            <p:ph type="body" sz="half" idx="2"/>
          </p:nvPr>
        </p:nvSpPr>
        <p:spPr>
          <a:xfrm>
            <a:off x="1320800" y="1778558"/>
            <a:ext cx="8533352" cy="3479242"/>
          </a:xfrm>
        </p:spPr>
        <p:txBody>
          <a:bodyPr>
            <a:normAutofit lnSpcReduction="10000"/>
          </a:bodyPr>
          <a:lstStyle/>
          <a:p>
            <a:r>
              <a:rPr lang="en-US" dirty="0"/>
              <a:t>If you have access to FCMHP’s “Avatar”, it is strongly recommended that you complete the NOABD in Avatar so that you are not required to retain a copy of the NOABD in the person’s served chart or send a copy to Managed Care. </a:t>
            </a:r>
          </a:p>
          <a:p>
            <a:r>
              <a:rPr lang="en-US" dirty="0"/>
              <a:t>To complete a NOABD in Avatar:</a:t>
            </a:r>
          </a:p>
          <a:p>
            <a:r>
              <a:rPr lang="en-US" dirty="0"/>
              <a:t>1. Log into Avatar.</a:t>
            </a:r>
          </a:p>
          <a:p>
            <a:r>
              <a:rPr lang="en-US" dirty="0"/>
              <a:t>2. Search forms for “NOABD”.</a:t>
            </a:r>
          </a:p>
          <a:p>
            <a:r>
              <a:rPr lang="en-US" dirty="0"/>
              <a:t>3. Select one of the NOABD types.</a:t>
            </a:r>
          </a:p>
          <a:p>
            <a:r>
              <a:rPr lang="en-US" dirty="0"/>
              <a:t>4. Click “Open”.</a:t>
            </a:r>
          </a:p>
          <a:p>
            <a:r>
              <a:rPr lang="en-US" dirty="0"/>
              <a:t>5. Select your program.</a:t>
            </a:r>
          </a:p>
          <a:p>
            <a:r>
              <a:rPr lang="en-US" dirty="0"/>
              <a:t>6. Click “Select”.</a:t>
            </a:r>
          </a:p>
          <a:p>
            <a:r>
              <a:rPr lang="en-US" dirty="0"/>
              <a:t>7. Your program will be identified on top left corner.</a:t>
            </a:r>
          </a:p>
          <a:p>
            <a:r>
              <a:rPr lang="en-US" dirty="0"/>
              <a:t>8. Click “add”.</a:t>
            </a:r>
          </a:p>
          <a:p>
            <a:endParaRPr lang="en-US" dirty="0"/>
          </a:p>
        </p:txBody>
      </p:sp>
      <p:sp>
        <p:nvSpPr>
          <p:cNvPr id="4" name="Slide Number Placeholder 3">
            <a:extLst>
              <a:ext uri="{FF2B5EF4-FFF2-40B4-BE49-F238E27FC236}">
                <a16:creationId xmlns:a16="http://schemas.microsoft.com/office/drawing/2014/main" id="{EA2B0F85-DCA1-4E38-B229-CF3341E676CB}"/>
              </a:ext>
            </a:extLst>
          </p:cNvPr>
          <p:cNvSpPr>
            <a:spLocks noGrp="1"/>
          </p:cNvSpPr>
          <p:nvPr>
            <p:ph type="sldNum" sz="quarter" idx="12"/>
          </p:nvPr>
        </p:nvSpPr>
        <p:spPr/>
        <p:txBody>
          <a:bodyPr/>
          <a:lstStyle/>
          <a:p>
            <a:fld id="{E75C8CD8-0874-5D4C-A44D-15AA0EC74FED}" type="slidenum">
              <a:rPr lang="en-US" smtClean="0"/>
              <a:pPr/>
              <a:t>7</a:t>
            </a:fld>
            <a:endParaRPr lang="en-US" dirty="0"/>
          </a:p>
        </p:txBody>
      </p:sp>
    </p:spTree>
    <p:extLst>
      <p:ext uri="{BB962C8B-B14F-4D97-AF65-F5344CB8AC3E}">
        <p14:creationId xmlns:p14="http://schemas.microsoft.com/office/powerpoint/2010/main" val="788523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1043-99A2-433C-A1CA-7A73DC598D4E}"/>
              </a:ext>
            </a:extLst>
          </p:cNvPr>
          <p:cNvSpPr>
            <a:spLocks noGrp="1"/>
          </p:cNvSpPr>
          <p:nvPr>
            <p:ph type="title"/>
          </p:nvPr>
        </p:nvSpPr>
        <p:spPr>
          <a:xfrm>
            <a:off x="1320800" y="468489"/>
            <a:ext cx="8533352" cy="787400"/>
          </a:xfrm>
        </p:spPr>
        <p:txBody>
          <a:bodyPr/>
          <a:lstStyle/>
          <a:p>
            <a:r>
              <a:rPr lang="en-US" dirty="0"/>
              <a:t>NOABD – Electronic Templates</a:t>
            </a:r>
          </a:p>
        </p:txBody>
      </p:sp>
      <p:sp>
        <p:nvSpPr>
          <p:cNvPr id="3" name="Text Placeholder 2">
            <a:extLst>
              <a:ext uri="{FF2B5EF4-FFF2-40B4-BE49-F238E27FC236}">
                <a16:creationId xmlns:a16="http://schemas.microsoft.com/office/drawing/2014/main" id="{8DB2600E-DFAF-4D89-BAB8-9AC73FA366C2}"/>
              </a:ext>
            </a:extLst>
          </p:cNvPr>
          <p:cNvSpPr>
            <a:spLocks noGrp="1"/>
          </p:cNvSpPr>
          <p:nvPr>
            <p:ph type="body" sz="half" idx="2"/>
          </p:nvPr>
        </p:nvSpPr>
        <p:spPr>
          <a:xfrm>
            <a:off x="1320800" y="1797765"/>
            <a:ext cx="8727872" cy="3737796"/>
          </a:xfrm>
        </p:spPr>
        <p:txBody>
          <a:bodyPr>
            <a:noAutofit/>
          </a:bodyPr>
          <a:lstStyle/>
          <a:p>
            <a:r>
              <a:rPr lang="en-US" sz="1300" dirty="0"/>
              <a:t>When using Avatar, please remember:</a:t>
            </a:r>
          </a:p>
          <a:p>
            <a:pPr marL="342900" indent="-342900">
              <a:buFont typeface="Wingdings" panose="05000000000000000000" pitchFamily="2" charset="2"/>
              <a:buChar char="Ø"/>
            </a:pPr>
            <a:r>
              <a:rPr lang="en-US" sz="1300" dirty="0"/>
              <a:t>You will need the following information to access the NOABD in Viewer: </a:t>
            </a:r>
          </a:p>
          <a:p>
            <a:pPr marL="685800" lvl="1" indent="-342900">
              <a:buFont typeface="Wingdings" panose="05000000000000000000" pitchFamily="2" charset="2"/>
              <a:buChar char="Ø"/>
            </a:pPr>
            <a:r>
              <a:rPr lang="en-US" sz="1300" dirty="0"/>
              <a:t>The program code that the notice was created under.</a:t>
            </a:r>
          </a:p>
          <a:p>
            <a:pPr marL="685800" lvl="1" indent="-342900">
              <a:buFont typeface="Wingdings" panose="05000000000000000000" pitchFamily="2" charset="2"/>
              <a:buChar char="Ø"/>
            </a:pPr>
            <a:r>
              <a:rPr lang="en-US" sz="1300" dirty="0"/>
              <a:t>The language that the notice was created using.</a:t>
            </a:r>
          </a:p>
          <a:p>
            <a:pPr marL="685800" lvl="1" indent="-342900">
              <a:buFont typeface="Wingdings" panose="05000000000000000000" pitchFamily="2" charset="2"/>
              <a:buChar char="Ø"/>
            </a:pPr>
            <a:r>
              <a:rPr lang="en-US" sz="1300" dirty="0"/>
              <a:t>The LetterID, which is the unique identifier that the NOABD is attached to. </a:t>
            </a:r>
          </a:p>
          <a:p>
            <a:pPr marL="342900" indent="-342900">
              <a:buFont typeface="Wingdings" panose="05000000000000000000" pitchFamily="2" charset="2"/>
              <a:buChar char="Ø"/>
            </a:pPr>
            <a:r>
              <a:rPr lang="en-US" sz="1300" dirty="0"/>
              <a:t>When you select a program, you must use your program/organization’s billing program code instead of a generic code. </a:t>
            </a:r>
          </a:p>
          <a:p>
            <a:pPr marL="342900" indent="-342900">
              <a:buFont typeface="Wingdings" panose="05000000000000000000" pitchFamily="2" charset="2"/>
              <a:buChar char="Ø"/>
            </a:pPr>
            <a:r>
              <a:rPr lang="en-US" sz="1300" dirty="0"/>
              <a:t>When you create a NOABD, you may view/distribute it in English, Spanish or Hmong. </a:t>
            </a:r>
          </a:p>
          <a:p>
            <a:pPr marL="342900" indent="-342900">
              <a:buFont typeface="Wingdings" panose="05000000000000000000" pitchFamily="2" charset="2"/>
              <a:buChar char="Ø"/>
            </a:pPr>
            <a:r>
              <a:rPr lang="en-US" sz="1300" dirty="0"/>
              <a:t>You may create a NOABD in Avatar, even if the person served does not have an Avatar ID.</a:t>
            </a:r>
          </a:p>
          <a:p>
            <a:pPr marL="342900" indent="-342900">
              <a:buFont typeface="Wingdings" panose="05000000000000000000" pitchFamily="2" charset="2"/>
              <a:buChar char="Ø"/>
            </a:pPr>
            <a:r>
              <a:rPr lang="en-US" sz="1300" dirty="0"/>
              <a:t>The first time you complete a NOABD in Avatar, it takes approximately 15 minutes to generate the notice. The second time, it takes less than one minute. </a:t>
            </a:r>
          </a:p>
          <a:p>
            <a:pPr marL="342900" indent="-342900">
              <a:buFont typeface="Wingdings" panose="05000000000000000000" pitchFamily="2" charset="2"/>
              <a:buChar char="Ø"/>
            </a:pPr>
            <a:r>
              <a:rPr lang="en-US" sz="1300" dirty="0"/>
              <a:t>To delete a NOABD in Avatar, email the NOABD type, LetterID or name of person served, program code and language to </a:t>
            </a:r>
            <a:r>
              <a:rPr lang="en-US" sz="1300" dirty="0">
                <a:hlinkClick r:id="rId3"/>
              </a:rPr>
              <a:t>kammonds@fresnocountyca.gov</a:t>
            </a:r>
            <a:r>
              <a:rPr lang="en-US" sz="1300" dirty="0"/>
              <a:t>. </a:t>
            </a:r>
          </a:p>
          <a:p>
            <a:pPr marL="342900" indent="-342900">
              <a:buFont typeface="Wingdings" panose="05000000000000000000" pitchFamily="2" charset="2"/>
              <a:buChar char="Ø"/>
            </a:pPr>
            <a:endParaRPr lang="en-US" sz="1300" dirty="0"/>
          </a:p>
          <a:p>
            <a:endParaRPr lang="en-US" sz="1300" dirty="0"/>
          </a:p>
          <a:p>
            <a:endParaRPr lang="en-US" sz="1300" dirty="0"/>
          </a:p>
          <a:p>
            <a:pPr marL="342900" indent="-342900">
              <a:buFont typeface="+mj-lt"/>
              <a:buAutoNum type="arabicPeriod"/>
            </a:pPr>
            <a:endParaRPr lang="en-US" sz="1300" dirty="0"/>
          </a:p>
          <a:p>
            <a:pPr marL="342900" indent="-342900">
              <a:buFont typeface="+mj-lt"/>
              <a:buAutoNum type="arabicPeriod"/>
            </a:pPr>
            <a:endParaRPr lang="en-US" sz="1300" dirty="0"/>
          </a:p>
          <a:p>
            <a:endParaRPr lang="en-US" sz="1300" dirty="0"/>
          </a:p>
          <a:p>
            <a:endParaRPr lang="en-US" sz="1300" dirty="0"/>
          </a:p>
          <a:p>
            <a:endParaRPr lang="en-US" sz="1300" dirty="0"/>
          </a:p>
        </p:txBody>
      </p:sp>
      <p:sp>
        <p:nvSpPr>
          <p:cNvPr id="4" name="Slide Number Placeholder 3">
            <a:extLst>
              <a:ext uri="{FF2B5EF4-FFF2-40B4-BE49-F238E27FC236}">
                <a16:creationId xmlns:a16="http://schemas.microsoft.com/office/drawing/2014/main" id="{4278D7AE-2E96-4FDD-B77E-01E881F21965}"/>
              </a:ext>
            </a:extLst>
          </p:cNvPr>
          <p:cNvSpPr>
            <a:spLocks noGrp="1"/>
          </p:cNvSpPr>
          <p:nvPr>
            <p:ph type="sldNum" sz="quarter" idx="12"/>
          </p:nvPr>
        </p:nvSpPr>
        <p:spPr/>
        <p:txBody>
          <a:bodyPr/>
          <a:lstStyle/>
          <a:p>
            <a:fld id="{E75C8CD8-0874-5D4C-A44D-15AA0EC74FED}" type="slidenum">
              <a:rPr lang="en-US" smtClean="0"/>
              <a:pPr/>
              <a:t>8</a:t>
            </a:fld>
            <a:endParaRPr lang="en-US" dirty="0"/>
          </a:p>
        </p:txBody>
      </p:sp>
    </p:spTree>
    <p:extLst>
      <p:ext uri="{BB962C8B-B14F-4D97-AF65-F5344CB8AC3E}">
        <p14:creationId xmlns:p14="http://schemas.microsoft.com/office/powerpoint/2010/main" val="896974489"/>
      </p:ext>
    </p:extLst>
  </p:cSld>
  <p:clrMapOvr>
    <a:masterClrMapping/>
  </p:clrMapOvr>
  <mc:AlternateContent xmlns:mc="http://schemas.openxmlformats.org/markup-compatibility/2006" xmlns:p14="http://schemas.microsoft.com/office/powerpoint/2010/main">
    <mc:Choice Requires="p14">
      <p:transition spd="slow" p14:dur="2000" advTm="40208"/>
    </mc:Choice>
    <mc:Fallback xmlns="">
      <p:transition spd="slow" advTm="4020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9D08-6BB3-4252-9522-137A846577E6}"/>
              </a:ext>
            </a:extLst>
          </p:cNvPr>
          <p:cNvSpPr>
            <a:spLocks noGrp="1"/>
          </p:cNvSpPr>
          <p:nvPr>
            <p:ph type="title"/>
          </p:nvPr>
        </p:nvSpPr>
        <p:spPr>
          <a:xfrm>
            <a:off x="1320800" y="439057"/>
            <a:ext cx="8533352" cy="787400"/>
          </a:xfrm>
        </p:spPr>
        <p:txBody>
          <a:bodyPr/>
          <a:lstStyle/>
          <a:p>
            <a:r>
              <a:rPr lang="en-US" dirty="0"/>
              <a:t>When To Send a NOABD Delivery Notice </a:t>
            </a:r>
          </a:p>
        </p:txBody>
      </p:sp>
      <p:sp>
        <p:nvSpPr>
          <p:cNvPr id="3" name="Text Placeholder 2">
            <a:extLst>
              <a:ext uri="{FF2B5EF4-FFF2-40B4-BE49-F238E27FC236}">
                <a16:creationId xmlns:a16="http://schemas.microsoft.com/office/drawing/2014/main" id="{929E919B-9897-4662-9562-B9CB907D8B40}"/>
              </a:ext>
            </a:extLst>
          </p:cNvPr>
          <p:cNvSpPr>
            <a:spLocks noGrp="1"/>
          </p:cNvSpPr>
          <p:nvPr>
            <p:ph type="body" sz="half" idx="2"/>
          </p:nvPr>
        </p:nvSpPr>
        <p:spPr>
          <a:xfrm>
            <a:off x="1320799" y="1728439"/>
            <a:ext cx="9064171" cy="3634135"/>
          </a:xfrm>
        </p:spPr>
        <p:txBody>
          <a:bodyPr>
            <a:noAutofit/>
          </a:bodyPr>
          <a:lstStyle/>
          <a:p>
            <a:pPr marL="285750" lvl="1" indent="-285750">
              <a:buFont typeface="Wingdings" panose="05000000000000000000" pitchFamily="2" charset="2"/>
              <a:buChar char="ü"/>
            </a:pPr>
            <a:endParaRPr lang="en-US" sz="1600" dirty="0">
              <a:solidFill>
                <a:schemeClr val="tx2"/>
              </a:solidFill>
            </a:endParaRPr>
          </a:p>
          <a:p>
            <a:pPr marL="628650" lvl="2" indent="-285750">
              <a:buFont typeface="Wingdings" panose="05000000000000000000" pitchFamily="2" charset="2"/>
              <a:buChar char="ü"/>
            </a:pPr>
            <a:r>
              <a:rPr lang="en-US" sz="1600" dirty="0">
                <a:solidFill>
                  <a:schemeClr val="tx2"/>
                </a:solidFill>
              </a:rPr>
              <a:t>Is Medi-Cal the primary payer for the person served?</a:t>
            </a:r>
          </a:p>
          <a:p>
            <a:pPr marL="628650" lvl="2" indent="-285750">
              <a:buFont typeface="Wingdings" panose="05000000000000000000" pitchFamily="2" charset="2"/>
              <a:buChar char="ü"/>
            </a:pPr>
            <a:r>
              <a:rPr lang="en-US" sz="1600" dirty="0">
                <a:solidFill>
                  <a:schemeClr val="tx2"/>
                </a:solidFill>
              </a:rPr>
              <a:t>Is the person served considered “new” to FCMHP?</a:t>
            </a:r>
          </a:p>
          <a:p>
            <a:pPr marL="628650" lvl="2" indent="-285750">
              <a:buFont typeface="Wingdings" panose="05000000000000000000" pitchFamily="2" charset="2"/>
              <a:buChar char="ü"/>
            </a:pPr>
            <a:r>
              <a:rPr lang="en-US" sz="1600" dirty="0">
                <a:solidFill>
                  <a:schemeClr val="tx2"/>
                </a:solidFill>
              </a:rPr>
              <a:t>Is the person served requesting mental health services? </a:t>
            </a:r>
          </a:p>
          <a:p>
            <a:pPr marL="628650" lvl="2" indent="-285750">
              <a:buFont typeface="Wingdings" panose="05000000000000000000" pitchFamily="2" charset="2"/>
              <a:buChar char="ü"/>
            </a:pPr>
            <a:r>
              <a:rPr lang="en-US" sz="1600" dirty="0">
                <a:solidFill>
                  <a:schemeClr val="tx2"/>
                </a:solidFill>
              </a:rPr>
              <a:t>Is the initial screening, pre-assessment?</a:t>
            </a:r>
          </a:p>
          <a:p>
            <a:pPr marL="628650" lvl="2" indent="-285750">
              <a:buFont typeface="Wingdings" panose="05000000000000000000" pitchFamily="2" charset="2"/>
              <a:buChar char="ü"/>
            </a:pPr>
            <a:r>
              <a:rPr lang="en-US" sz="1600" dirty="0">
                <a:solidFill>
                  <a:schemeClr val="tx2"/>
                </a:solidFill>
              </a:rPr>
              <a:t>Is the type of service being requested a non-specialty mental health service?</a:t>
            </a:r>
          </a:p>
          <a:p>
            <a:pPr marL="0" lvl="1"/>
            <a:endParaRPr lang="en-US" sz="1600" dirty="0">
              <a:solidFill>
                <a:srgbClr val="FF0000"/>
              </a:solidFill>
            </a:endParaRPr>
          </a:p>
          <a:p>
            <a:pPr marL="0" lvl="1"/>
            <a:r>
              <a:rPr lang="en-US" sz="1600" dirty="0">
                <a:solidFill>
                  <a:schemeClr val="tx2"/>
                </a:solidFill>
              </a:rPr>
              <a:t>If you answer yes to all the questions above, a </a:t>
            </a:r>
            <a:r>
              <a:rPr lang="en-US" sz="1600" u="sng" dirty="0">
                <a:solidFill>
                  <a:schemeClr val="tx2"/>
                </a:solidFill>
              </a:rPr>
              <a:t>staff member within the assigned program </a:t>
            </a:r>
            <a:r>
              <a:rPr lang="en-US" sz="1600" dirty="0">
                <a:solidFill>
                  <a:schemeClr val="tx2"/>
                </a:solidFill>
              </a:rPr>
              <a:t>will:</a:t>
            </a:r>
          </a:p>
          <a:p>
            <a:pPr marL="0" lvl="1"/>
            <a:endParaRPr lang="en-US" sz="1600" dirty="0">
              <a:solidFill>
                <a:schemeClr val="tx2"/>
              </a:solidFill>
            </a:endParaRPr>
          </a:p>
          <a:p>
            <a:pPr lvl="2" indent="-342900">
              <a:buFont typeface="+mj-lt"/>
              <a:buAutoNum type="arabicPeriod"/>
            </a:pPr>
            <a:r>
              <a:rPr lang="en-US" sz="1600" dirty="0">
                <a:solidFill>
                  <a:schemeClr val="tx2"/>
                </a:solidFill>
              </a:rPr>
              <a:t>Complete the combined NOABD Denial Notice/Delivery System (Select Option #1).</a:t>
            </a:r>
          </a:p>
          <a:p>
            <a:pPr lvl="2" indent="-342900">
              <a:buFont typeface="+mj-lt"/>
              <a:buAutoNum type="arabicPeriod"/>
            </a:pPr>
            <a:r>
              <a:rPr lang="en-US" sz="1600" dirty="0">
                <a:solidFill>
                  <a:schemeClr val="tx2"/>
                </a:solidFill>
              </a:rPr>
              <a:t>Within two business days, provide it to a person served in person, by mail or through an encrypted/password protected email.</a:t>
            </a:r>
          </a:p>
          <a:p>
            <a:pPr marL="0" lvl="1"/>
            <a:endParaRPr lang="en-US" sz="1400" dirty="0">
              <a:solidFill>
                <a:schemeClr val="tx2"/>
              </a:solidFill>
            </a:endParaRPr>
          </a:p>
          <a:p>
            <a:pPr marL="0" lvl="1"/>
            <a:endParaRPr lang="en-US" sz="1400" dirty="0"/>
          </a:p>
          <a:p>
            <a:pPr lvl="1"/>
            <a:endParaRPr lang="en-US" sz="1400" dirty="0">
              <a:solidFill>
                <a:schemeClr val="tx2"/>
              </a:solidFill>
            </a:endParaRPr>
          </a:p>
        </p:txBody>
      </p:sp>
      <p:sp>
        <p:nvSpPr>
          <p:cNvPr id="4" name="Slide Number Placeholder 3">
            <a:extLst>
              <a:ext uri="{FF2B5EF4-FFF2-40B4-BE49-F238E27FC236}">
                <a16:creationId xmlns:a16="http://schemas.microsoft.com/office/drawing/2014/main" id="{A7363C0D-E9A0-4D22-9A80-89423061F4EB}"/>
              </a:ext>
            </a:extLst>
          </p:cNvPr>
          <p:cNvSpPr>
            <a:spLocks noGrp="1"/>
          </p:cNvSpPr>
          <p:nvPr>
            <p:ph type="sldNum" sz="quarter" idx="12"/>
          </p:nvPr>
        </p:nvSpPr>
        <p:spPr/>
        <p:txBody>
          <a:bodyPr/>
          <a:lstStyle/>
          <a:p>
            <a:fld id="{E75C8CD8-0874-5D4C-A44D-15AA0EC74FED}" type="slidenum">
              <a:rPr lang="en-US" smtClean="0"/>
              <a:pPr/>
              <a:t>9</a:t>
            </a:fld>
            <a:endParaRPr lang="en-US" dirty="0"/>
          </a:p>
        </p:txBody>
      </p:sp>
    </p:spTree>
    <p:extLst>
      <p:ext uri="{BB962C8B-B14F-4D97-AF65-F5344CB8AC3E}">
        <p14:creationId xmlns:p14="http://schemas.microsoft.com/office/powerpoint/2010/main" val="247292861"/>
      </p:ext>
    </p:extLst>
  </p:cSld>
  <p:clrMapOvr>
    <a:masterClrMapping/>
  </p:clrMapOvr>
  <mc:AlternateContent xmlns:mc="http://schemas.openxmlformats.org/markup-compatibility/2006" xmlns:p14="http://schemas.microsoft.com/office/powerpoint/2010/main">
    <mc:Choice Requires="p14">
      <p:transition spd="slow" p14:dur="2000" advTm="59238"/>
    </mc:Choice>
    <mc:Fallback xmlns="">
      <p:transition spd="slow" advTm="59238"/>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9.4"/>
</p:tagLst>
</file>

<file path=ppt/tags/tag2.xml><?xml version="1.0" encoding="utf-8"?>
<p:tagLst xmlns:a="http://schemas.openxmlformats.org/drawingml/2006/main" xmlns:r="http://schemas.openxmlformats.org/officeDocument/2006/relationships" xmlns:p="http://schemas.openxmlformats.org/presentationml/2006/main">
  <p:tag name="TIMING" val="|23.4"/>
</p:tagLst>
</file>

<file path=ppt/theme/theme1.xml><?xml version="1.0" encoding="utf-8"?>
<a:theme xmlns:a="http://schemas.openxmlformats.org/drawingml/2006/main" name="FCDBH">
  <a:themeElements>
    <a:clrScheme name="FCDBH Generic 1">
      <a:dk1>
        <a:srgbClr val="596473"/>
      </a:dk1>
      <a:lt1>
        <a:srgbClr val="FFFFFF"/>
      </a:lt1>
      <a:dk2>
        <a:srgbClr val="596473"/>
      </a:dk2>
      <a:lt2>
        <a:srgbClr val="596473"/>
      </a:lt2>
      <a:accent1>
        <a:srgbClr val="18385F"/>
      </a:accent1>
      <a:accent2>
        <a:srgbClr val="8CB9E3"/>
      </a:accent2>
      <a:accent3>
        <a:srgbClr val="008348"/>
      </a:accent3>
      <a:accent4>
        <a:srgbClr val="93C83F"/>
      </a:accent4>
      <a:accent5>
        <a:srgbClr val="FFF200"/>
      </a:accent5>
      <a:accent6>
        <a:srgbClr val="6D6E71"/>
      </a:accent6>
      <a:hlink>
        <a:srgbClr val="FFAB2F"/>
      </a:hlink>
      <a:folHlink>
        <a:srgbClr val="B5C0C2"/>
      </a:folHlink>
    </a:clrScheme>
    <a:fontScheme name="FCDBH">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ABD Provider Training - Updated 4.26.21.potx" id="{C3997D9A-E211-4AB5-8549-EE5114C31946}" vid="{36BF45CD-7E3E-4428-B4DC-464F3AA857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39AC0B034BAD4C9F0F327BE421C22C" ma:contentTypeVersion="10" ma:contentTypeDescription="Create a new document." ma:contentTypeScope="" ma:versionID="c2aeffbb0b89dbbd7efc41ceabb23e3e">
  <xsd:schema xmlns:xsd="http://www.w3.org/2001/XMLSchema" xmlns:xs="http://www.w3.org/2001/XMLSchema" xmlns:p="http://schemas.microsoft.com/office/2006/metadata/properties" xmlns:ns2="88292104-dd8b-439e-bac2-f6c55ae9ee04" xmlns:ns3="b6491903-5d7b-43da-8119-6ca5c50f8029" targetNamespace="http://schemas.microsoft.com/office/2006/metadata/properties" ma:root="true" ma:fieldsID="74be04869c4d19d1b9b48c42aaa873c7" ns2:_="" ns3:_="">
    <xsd:import namespace="88292104-dd8b-439e-bac2-f6c55ae9ee04"/>
    <xsd:import namespace="b6491903-5d7b-43da-8119-6ca5c50f802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92104-dd8b-439e-bac2-f6c55ae9e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662ea8d-3d95-4996-9f67-876649615d2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491903-5d7b-43da-8119-6ca5c50f802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bd2320f-7cca-406c-af36-5054b0268b7c}" ma:internalName="TaxCatchAll" ma:showField="CatchAllData" ma:web="b6491903-5d7b-43da-8119-6ca5c50f8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17C443-F2E5-4CA0-80F9-529949DD618E}"/>
</file>

<file path=customXml/itemProps2.xml><?xml version="1.0" encoding="utf-8"?>
<ds:datastoreItem xmlns:ds="http://schemas.openxmlformats.org/officeDocument/2006/customXml" ds:itemID="{C6FB981E-EE47-47D3-9483-E128B23C927E}"/>
</file>

<file path=docProps/app.xml><?xml version="1.0" encoding="utf-8"?>
<Properties xmlns="http://schemas.openxmlformats.org/officeDocument/2006/extended-properties" xmlns:vt="http://schemas.openxmlformats.org/officeDocument/2006/docPropsVTypes">
  <Template>NOABD Provider Training - Updated 4.26.21</Template>
  <TotalTime>6276</TotalTime>
  <Words>3087</Words>
  <Application>Microsoft Office PowerPoint</Application>
  <PresentationFormat>Widescreen</PresentationFormat>
  <Paragraphs>322</Paragraphs>
  <Slides>28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Body</vt:lpstr>
      <vt:lpstr>Arial Bold</vt:lpstr>
      <vt:lpstr>Calibri</vt:lpstr>
      <vt:lpstr>Courier New</vt:lpstr>
      <vt:lpstr>Wingdings</vt:lpstr>
      <vt:lpstr>FCDBH</vt:lpstr>
      <vt:lpstr>NOTICE OF ADVERSE BENEFIT DETERMINATION TRAINING FOR DIRECT SERVICE PROVIDERS</vt:lpstr>
      <vt:lpstr>Training Goal &amp; Objectives</vt:lpstr>
      <vt:lpstr>Background &amp; Purpose</vt:lpstr>
      <vt:lpstr>Adverse Benefit Determinations</vt:lpstr>
      <vt:lpstr>Types of NOABDs</vt:lpstr>
      <vt:lpstr>NOABD – Paper Templates</vt:lpstr>
      <vt:lpstr>NOABD – Electronic Templates</vt:lpstr>
      <vt:lpstr>NOABD – Electronic Templates</vt:lpstr>
      <vt:lpstr>When To Send a NOABD Delivery Notice </vt:lpstr>
      <vt:lpstr>When To Send a NOABD Denial Notice </vt:lpstr>
      <vt:lpstr>NOABD Delivery System/Denial Notice - Scenarios</vt:lpstr>
      <vt:lpstr>NOABD Delivery System/Denial Notice (Paper Template)</vt:lpstr>
      <vt:lpstr>NOABD Delivery System/Denial Notice (Paper Template)</vt:lpstr>
      <vt:lpstr>NOABD Delivery System/Denial Notice (Avatar Version)</vt:lpstr>
      <vt:lpstr>When To Send a NOABD Termination Notice </vt:lpstr>
      <vt:lpstr>NOABD Termination Notice</vt:lpstr>
      <vt:lpstr>NOABD Termination Notice</vt:lpstr>
      <vt:lpstr>NOABD Termination Notice</vt:lpstr>
      <vt:lpstr>NOABD Delivery Termination Notice (Paper Template)</vt:lpstr>
      <vt:lpstr>NOABD Termination Notice (Avatar Version)</vt:lpstr>
      <vt:lpstr>NOABD Timely Access</vt:lpstr>
      <vt:lpstr>When To Send a NOABD Timely Access Notice</vt:lpstr>
      <vt:lpstr>NOABD Timely Access - Scenarios</vt:lpstr>
      <vt:lpstr>NOABD Timely Access (Paper Template)</vt:lpstr>
      <vt:lpstr>NOABD Timely Access Notice (Avatar Version)</vt:lpstr>
      <vt:lpstr>Required Enclosures</vt:lpstr>
      <vt:lpstr>Completion of NOABDS</vt:lpstr>
      <vt:lpstr>Mental Health Plan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NOTICES OF ADVERSE BENEFIT DETERMINATION TRAINING</dc:title>
  <dc:creator>Ammonds, Keisha</dc:creator>
  <cp:lastModifiedBy>Ammonds, Keisha</cp:lastModifiedBy>
  <cp:revision>424</cp:revision>
  <cp:lastPrinted>2019-12-19T16:30:11Z</cp:lastPrinted>
  <dcterms:created xsi:type="dcterms:W3CDTF">2021-04-29T22:39:05Z</dcterms:created>
  <dcterms:modified xsi:type="dcterms:W3CDTF">2021-12-13T05:24:13Z</dcterms:modified>
</cp:coreProperties>
</file>