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7" r:id="rId2"/>
    <p:sldId id="259" r:id="rId3"/>
    <p:sldId id="264" r:id="rId4"/>
    <p:sldId id="260" r:id="rId5"/>
    <p:sldId id="261" r:id="rId6"/>
    <p:sldId id="265" r:id="rId7"/>
    <p:sldId id="258" r:id="rId8"/>
    <p:sldId id="262" r:id="rId9"/>
    <p:sldId id="263" r:id="rId10"/>
    <p:sldId id="277" r:id="rId11"/>
    <p:sldId id="268" r:id="rId12"/>
    <p:sldId id="266" r:id="rId13"/>
    <p:sldId id="267" r:id="rId14"/>
    <p:sldId id="269" r:id="rId15"/>
    <p:sldId id="270" r:id="rId16"/>
    <p:sldId id="271" r:id="rId17"/>
    <p:sldId id="274" r:id="rId18"/>
    <p:sldId id="272" r:id="rId19"/>
    <p:sldId id="273" r:id="rId20"/>
    <p:sldId id="275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rker, Marissa" initials="PM" lastIdx="1" clrIdx="0">
    <p:extLst>
      <p:ext uri="{19B8F6BF-5375-455C-9EA6-DF929625EA0E}">
        <p15:presenceInfo xmlns:p15="http://schemas.microsoft.com/office/powerpoint/2012/main" userId="S::mparker@fresnocountyca.gov::c99c4aff-a015-4ee8-9402-f3ae9ff5974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6DD9FF"/>
    <a:srgbClr val="BDE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75" autoAdjust="0"/>
    <p:restoredTop sz="94684" autoAdjust="0"/>
  </p:normalViewPr>
  <p:slideViewPr>
    <p:cSldViewPr snapToGrid="0">
      <p:cViewPr varScale="1">
        <p:scale>
          <a:sx n="154" d="100"/>
          <a:sy n="154" d="100"/>
        </p:scale>
        <p:origin x="1902" y="1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16305D-6E84-4B73-90FD-FD92DA084047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6278C6-EFF8-40A0-AE60-38EBC968D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91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968769-BB1A-4DD1-8611-EE68D712555D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2184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278C6-EFF8-40A0-AE60-38EBC968D7B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56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278C6-EFF8-40A0-AE60-38EBC968D7B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858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West 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278C6-EFF8-40A0-AE60-38EBC968D7B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20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968769-BB1A-4DD1-8611-EE68D712555D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6018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E9C3-649D-4495-AE3F-E6A4FA39C172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E7CD4-1A31-430B-8D08-1D0E5FA07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512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E9C3-649D-4495-AE3F-E6A4FA39C172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E7CD4-1A31-430B-8D08-1D0E5FA07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593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E9C3-649D-4495-AE3F-E6A4FA39C172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E7CD4-1A31-430B-8D08-1D0E5FA07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03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E9C3-649D-4495-AE3F-E6A4FA39C172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E7CD4-1A31-430B-8D08-1D0E5FA07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86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E9C3-649D-4495-AE3F-E6A4FA39C172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E7CD4-1A31-430B-8D08-1D0E5FA07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015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E9C3-649D-4495-AE3F-E6A4FA39C172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E7CD4-1A31-430B-8D08-1D0E5FA07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36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E9C3-649D-4495-AE3F-E6A4FA39C172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E7CD4-1A31-430B-8D08-1D0E5FA07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02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E9C3-649D-4495-AE3F-E6A4FA39C172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E7CD4-1A31-430B-8D08-1D0E5FA07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88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E9C3-649D-4495-AE3F-E6A4FA39C172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E7CD4-1A31-430B-8D08-1D0E5FA07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839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E9C3-649D-4495-AE3F-E6A4FA39C172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E7CD4-1A31-430B-8D08-1D0E5FA07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47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E9C3-649D-4495-AE3F-E6A4FA39C172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E7CD4-1A31-430B-8D08-1D0E5FA07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62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3E9C3-649D-4495-AE3F-E6A4FA39C172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7CD4-1A31-430B-8D08-1D0E5FA07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16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0" name="Picture 12" descr="Fresno County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656" y="735806"/>
            <a:ext cx="6516687" cy="538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1" name="Picture 13" descr="County Se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1055688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2" name="Rectangle 14"/>
          <p:cNvSpPr>
            <a:spLocks noChangeArrowheads="1"/>
          </p:cNvSpPr>
          <p:nvPr/>
        </p:nvSpPr>
        <p:spPr bwMode="auto">
          <a:xfrm>
            <a:off x="395288" y="260350"/>
            <a:ext cx="8382000" cy="6324600"/>
          </a:xfrm>
          <a:prstGeom prst="rect">
            <a:avLst/>
          </a:prstGeom>
          <a:noFill/>
          <a:ln w="57150">
            <a:solidFill>
              <a:srgbClr val="0047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1600200" y="609600"/>
            <a:ext cx="75438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b="1" u="sng">
                <a:solidFill>
                  <a:srgbClr val="006600"/>
                </a:solidFill>
                <a:latin typeface="Times New Roman" pitchFamily="18" charset="0"/>
              </a:rPr>
              <a:t>DEPARTMENT of PUBLIC WORKS and PLANNING</a:t>
            </a: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1635125" y="925513"/>
            <a:ext cx="4495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b="1">
                <a:solidFill>
                  <a:srgbClr val="006600"/>
                </a:solidFill>
                <a:latin typeface="Times New Roman" pitchFamily="18" charset="0"/>
              </a:rPr>
              <a:t>DEVELOPMENT SERVICES DIVISION</a:t>
            </a:r>
          </a:p>
        </p:txBody>
      </p:sp>
      <p:sp>
        <p:nvSpPr>
          <p:cNvPr id="12308" name="WordArt 20"/>
          <p:cNvSpPr>
            <a:spLocks noChangeArrowheads="1" noChangeShapeType="1" noTextEdit="1"/>
          </p:cNvSpPr>
          <p:nvPr/>
        </p:nvSpPr>
        <p:spPr bwMode="auto">
          <a:xfrm>
            <a:off x="2201069" y="2954337"/>
            <a:ext cx="4770437" cy="9366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47FF"/>
                    </a:gs>
                    <a:gs pos="100000">
                      <a:srgbClr val="0047FF"/>
                    </a:gs>
                  </a:gsLst>
                  <a:lin ang="5400000" scaled="1"/>
                </a:gradFill>
                <a:latin typeface="Arial Black"/>
              </a:rPr>
              <a:t>CUP 3681</a:t>
            </a:r>
          </a:p>
        </p:txBody>
      </p:sp>
    </p:spTree>
    <p:extLst>
      <p:ext uri="{BB962C8B-B14F-4D97-AF65-F5344CB8AC3E}">
        <p14:creationId xmlns:p14="http://schemas.microsoft.com/office/powerpoint/2010/main" val="1553323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C1E3E352-A778-43F6-96D5-863C7E8520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" y="580864"/>
            <a:ext cx="8944947" cy="554387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85DC95-B550-45BC-9AF7-7EDF55E66A56}"/>
              </a:ext>
            </a:extLst>
          </p:cNvPr>
          <p:cNvCxnSpPr>
            <a:cxnSpLocks/>
          </p:cNvCxnSpPr>
          <p:nvPr/>
        </p:nvCxnSpPr>
        <p:spPr>
          <a:xfrm flipV="1">
            <a:off x="2239347" y="4298302"/>
            <a:ext cx="3464767" cy="9330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2ED151-956B-4E63-9587-D9E371DC2622}"/>
              </a:ext>
            </a:extLst>
          </p:cNvPr>
          <p:cNvCxnSpPr>
            <a:cxnSpLocks/>
          </p:cNvCxnSpPr>
          <p:nvPr/>
        </p:nvCxnSpPr>
        <p:spPr>
          <a:xfrm flipV="1">
            <a:off x="5697894" y="2313992"/>
            <a:ext cx="6220" cy="197809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E49B332-8A38-442D-817D-104E3F2E20BC}"/>
              </a:ext>
            </a:extLst>
          </p:cNvPr>
          <p:cNvCxnSpPr/>
          <p:nvPr/>
        </p:nvCxnSpPr>
        <p:spPr>
          <a:xfrm flipH="1">
            <a:off x="4117910" y="2326433"/>
            <a:ext cx="1586204" cy="8086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1AB49C1-769A-431A-87D7-2C380F4B911B}"/>
              </a:ext>
            </a:extLst>
          </p:cNvPr>
          <p:cNvCxnSpPr>
            <a:cxnSpLocks/>
          </p:cNvCxnSpPr>
          <p:nvPr/>
        </p:nvCxnSpPr>
        <p:spPr>
          <a:xfrm>
            <a:off x="3856653" y="2743200"/>
            <a:ext cx="0" cy="159864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4BEFB7D-486F-4FD0-9CC8-11284EBB55B9}"/>
              </a:ext>
            </a:extLst>
          </p:cNvPr>
          <p:cNvCxnSpPr>
            <a:cxnSpLocks/>
          </p:cNvCxnSpPr>
          <p:nvPr/>
        </p:nvCxnSpPr>
        <p:spPr>
          <a:xfrm flipH="1">
            <a:off x="3688702" y="2407298"/>
            <a:ext cx="429208" cy="52873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2D396BE-5F88-4CDC-B200-3A039B6EAB72}"/>
              </a:ext>
            </a:extLst>
          </p:cNvPr>
          <p:cNvCxnSpPr/>
          <p:nvPr/>
        </p:nvCxnSpPr>
        <p:spPr>
          <a:xfrm flipH="1">
            <a:off x="2786743" y="2936033"/>
            <a:ext cx="901959" cy="83353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B5B3517-E2CF-4ED7-A768-7197260C3603}"/>
              </a:ext>
            </a:extLst>
          </p:cNvPr>
          <p:cNvCxnSpPr/>
          <p:nvPr/>
        </p:nvCxnSpPr>
        <p:spPr>
          <a:xfrm flipH="1">
            <a:off x="2469502" y="3769567"/>
            <a:ext cx="317241" cy="410547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84699D1-F44B-45D0-88D6-F456645FAFD4}"/>
              </a:ext>
            </a:extLst>
          </p:cNvPr>
          <p:cNvCxnSpPr/>
          <p:nvPr/>
        </p:nvCxnSpPr>
        <p:spPr>
          <a:xfrm flipH="1">
            <a:off x="2239347" y="4180114"/>
            <a:ext cx="230155" cy="21149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Arrow: Left 33">
            <a:extLst>
              <a:ext uri="{FF2B5EF4-FFF2-40B4-BE49-F238E27FC236}">
                <a16:creationId xmlns:a16="http://schemas.microsoft.com/office/drawing/2014/main" id="{060024B4-1C85-42D7-A2E8-1BCFFCC909BC}"/>
              </a:ext>
            </a:extLst>
          </p:cNvPr>
          <p:cNvSpPr/>
          <p:nvPr/>
        </p:nvSpPr>
        <p:spPr>
          <a:xfrm>
            <a:off x="5706322" y="2992016"/>
            <a:ext cx="308814" cy="484632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712E51E-0E45-4E66-8DA8-DC0130CD7C41}"/>
              </a:ext>
            </a:extLst>
          </p:cNvPr>
          <p:cNvSpPr txBox="1"/>
          <p:nvPr/>
        </p:nvSpPr>
        <p:spPr>
          <a:xfrm>
            <a:off x="5968480" y="2936033"/>
            <a:ext cx="1415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PROJECT SITE </a:t>
            </a:r>
            <a:r>
              <a:rPr lang="en-US" sz="1200" b="1" dirty="0">
                <a:solidFill>
                  <a:srgbClr val="FFFF00"/>
                </a:solidFill>
              </a:rPr>
              <a:t>(142 Acres)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9E3EA63-3CDA-4A43-9E23-35E148751D7E}"/>
              </a:ext>
            </a:extLst>
          </p:cNvPr>
          <p:cNvSpPr txBox="1"/>
          <p:nvPr/>
        </p:nvSpPr>
        <p:spPr>
          <a:xfrm>
            <a:off x="5287347" y="4665965"/>
            <a:ext cx="3744685" cy="14465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</a:p>
          <a:p>
            <a:pPr marL="342900" indent="-342900">
              <a:buAutoNum type="arabicPeriod"/>
            </a:pP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Adequacy of Project Site</a:t>
            </a:r>
          </a:p>
          <a:p>
            <a:pPr marL="342900" indent="-342900">
              <a:buAutoNum type="arabicPeriod"/>
            </a:pP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Adequacy of Streets and Highways</a:t>
            </a:r>
          </a:p>
          <a:p>
            <a:pPr marL="342900" indent="-342900">
              <a:buAutoNum type="arabicPeriod"/>
            </a:pP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Adverse Effects on Surrounding Properties</a:t>
            </a:r>
          </a:p>
          <a:p>
            <a:pPr marL="342900" indent="-342900">
              <a:buAutoNum type="arabicPeriod"/>
            </a:pP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Plan Consistency</a:t>
            </a:r>
          </a:p>
          <a:p>
            <a:pPr marL="342900" indent="-342900">
              <a:buAutoNum type="arabicPeriod"/>
            </a:pP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Consistency with the County Mining Ordinance </a:t>
            </a:r>
          </a:p>
          <a:p>
            <a:pPr marL="342900" indent="-342900">
              <a:buAutoNum type="arabicPeriod"/>
            </a:pP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US" sz="11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onditions to protect public health, safety and general welfare</a:t>
            </a:r>
            <a:endParaRPr lang="en-US" sz="11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899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0" name="Picture 12" descr="Fresno County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656" y="735806"/>
            <a:ext cx="6516687" cy="538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1" name="Picture 13" descr="County Se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1055688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2" name="Rectangle 14"/>
          <p:cNvSpPr>
            <a:spLocks noChangeArrowheads="1"/>
          </p:cNvSpPr>
          <p:nvPr/>
        </p:nvSpPr>
        <p:spPr bwMode="auto">
          <a:xfrm>
            <a:off x="395288" y="260350"/>
            <a:ext cx="8382000" cy="6324600"/>
          </a:xfrm>
          <a:prstGeom prst="rect">
            <a:avLst/>
          </a:prstGeom>
          <a:noFill/>
          <a:ln w="57150">
            <a:solidFill>
              <a:srgbClr val="0047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1600200" y="609600"/>
            <a:ext cx="75438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b="1" u="sng">
                <a:solidFill>
                  <a:srgbClr val="006600"/>
                </a:solidFill>
                <a:latin typeface="Times New Roman" pitchFamily="18" charset="0"/>
              </a:rPr>
              <a:t>DEPARTMENT of PUBLIC WORKS and PLANNING</a:t>
            </a: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1635125" y="925513"/>
            <a:ext cx="4495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b="1">
                <a:solidFill>
                  <a:srgbClr val="006600"/>
                </a:solidFill>
                <a:latin typeface="Times New Roman" pitchFamily="18" charset="0"/>
              </a:rPr>
              <a:t>DEVELOPMENT SERVICES DIVISION</a:t>
            </a:r>
          </a:p>
        </p:txBody>
      </p:sp>
      <p:sp>
        <p:nvSpPr>
          <p:cNvPr id="12308" name="WordArt 20"/>
          <p:cNvSpPr>
            <a:spLocks noChangeArrowheads="1" noChangeShapeType="1" noTextEdit="1"/>
          </p:cNvSpPr>
          <p:nvPr/>
        </p:nvSpPr>
        <p:spPr bwMode="auto">
          <a:xfrm>
            <a:off x="2201069" y="2954337"/>
            <a:ext cx="4770437" cy="9366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47FF"/>
                    </a:gs>
                    <a:gs pos="100000">
                      <a:srgbClr val="0047FF"/>
                    </a:gs>
                  </a:gsLst>
                  <a:lin ang="5400000" scaled="1"/>
                </a:gradFill>
                <a:latin typeface="Arial Black"/>
              </a:rPr>
              <a:t>CUP 3681</a:t>
            </a:r>
          </a:p>
        </p:txBody>
      </p:sp>
    </p:spTree>
    <p:extLst>
      <p:ext uri="{BB962C8B-B14F-4D97-AF65-F5344CB8AC3E}">
        <p14:creationId xmlns:p14="http://schemas.microsoft.com/office/powerpoint/2010/main" val="3869913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0093C6-9BDB-4063-BA36-1FCD89742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0091"/>
            <a:ext cx="9144000" cy="581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271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igh angle view of a road&#10;&#10;Description automatically generated with low confidence">
            <a:extLst>
              <a:ext uri="{FF2B5EF4-FFF2-40B4-BE49-F238E27FC236}">
                <a16:creationId xmlns:a16="http://schemas.microsoft.com/office/drawing/2014/main" id="{1128A5B0-34FC-4DE3-9312-1E74D0A56C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" y="857250"/>
            <a:ext cx="8951167" cy="505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86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ound, outdoor, sky, mountain&#10;&#10;Description automatically generated">
            <a:extLst>
              <a:ext uri="{FF2B5EF4-FFF2-40B4-BE49-F238E27FC236}">
                <a16:creationId xmlns:a16="http://schemas.microsoft.com/office/drawing/2014/main" id="{67752969-512E-4E00-9C61-E8460BF191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399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ground, sky, mountain&#10;&#10;Description automatically generated">
            <a:extLst>
              <a:ext uri="{FF2B5EF4-FFF2-40B4-BE49-F238E27FC236}">
                <a16:creationId xmlns:a16="http://schemas.microsoft.com/office/drawing/2014/main" id="{D0CEAECF-3A3B-4586-97D9-DA4B35DC5F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574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igh angle view of a quarry&#10;&#10;Description automatically generated with low confidence">
            <a:extLst>
              <a:ext uri="{FF2B5EF4-FFF2-40B4-BE49-F238E27FC236}">
                <a16:creationId xmlns:a16="http://schemas.microsoft.com/office/drawing/2014/main" id="{C6ECA57E-C1CE-4685-B6A0-EFD15E5267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26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igh angle view of a road&#10;&#10;Description automatically generated with medium confidence">
            <a:extLst>
              <a:ext uri="{FF2B5EF4-FFF2-40B4-BE49-F238E27FC236}">
                <a16:creationId xmlns:a16="http://schemas.microsoft.com/office/drawing/2014/main" id="{C835B811-B07F-4F44-8538-2F5A4C3235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71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04E50F-43E0-4E89-9220-7FD041E15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09" y="0"/>
            <a:ext cx="89361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790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D83696-EA1B-490F-90D0-7CC7C6E7A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31" y="0"/>
            <a:ext cx="89463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08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18225F-D50D-45D4-8D62-22A2A5884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92" y="0"/>
            <a:ext cx="8856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72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5665F3-DCDC-445C-9D64-235BF26BE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8626"/>
            <a:ext cx="9144000" cy="516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736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252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C1E3E352-A778-43F6-96D5-863C7E8520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" y="580864"/>
            <a:ext cx="8944947" cy="554387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85DC95-B550-45BC-9AF7-7EDF55E66A56}"/>
              </a:ext>
            </a:extLst>
          </p:cNvPr>
          <p:cNvCxnSpPr>
            <a:cxnSpLocks/>
          </p:cNvCxnSpPr>
          <p:nvPr/>
        </p:nvCxnSpPr>
        <p:spPr>
          <a:xfrm flipV="1">
            <a:off x="2239347" y="4298302"/>
            <a:ext cx="3464767" cy="9330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2ED151-956B-4E63-9587-D9E371DC2622}"/>
              </a:ext>
            </a:extLst>
          </p:cNvPr>
          <p:cNvCxnSpPr>
            <a:cxnSpLocks/>
          </p:cNvCxnSpPr>
          <p:nvPr/>
        </p:nvCxnSpPr>
        <p:spPr>
          <a:xfrm flipV="1">
            <a:off x="5697894" y="2313992"/>
            <a:ext cx="6220" cy="197809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E49B332-8A38-442D-817D-104E3F2E20BC}"/>
              </a:ext>
            </a:extLst>
          </p:cNvPr>
          <p:cNvCxnSpPr/>
          <p:nvPr/>
        </p:nvCxnSpPr>
        <p:spPr>
          <a:xfrm flipH="1">
            <a:off x="4117910" y="2326433"/>
            <a:ext cx="1586204" cy="8086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1AB49C1-769A-431A-87D7-2C380F4B911B}"/>
              </a:ext>
            </a:extLst>
          </p:cNvPr>
          <p:cNvCxnSpPr>
            <a:cxnSpLocks/>
          </p:cNvCxnSpPr>
          <p:nvPr/>
        </p:nvCxnSpPr>
        <p:spPr>
          <a:xfrm>
            <a:off x="3856653" y="2743200"/>
            <a:ext cx="0" cy="159864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4BEFB7D-486F-4FD0-9CC8-11284EBB55B9}"/>
              </a:ext>
            </a:extLst>
          </p:cNvPr>
          <p:cNvCxnSpPr>
            <a:cxnSpLocks/>
          </p:cNvCxnSpPr>
          <p:nvPr/>
        </p:nvCxnSpPr>
        <p:spPr>
          <a:xfrm flipH="1">
            <a:off x="3688702" y="2407298"/>
            <a:ext cx="429208" cy="52873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2D396BE-5F88-4CDC-B200-3A039B6EAB72}"/>
              </a:ext>
            </a:extLst>
          </p:cNvPr>
          <p:cNvCxnSpPr/>
          <p:nvPr/>
        </p:nvCxnSpPr>
        <p:spPr>
          <a:xfrm flipH="1">
            <a:off x="2786743" y="2936033"/>
            <a:ext cx="901959" cy="83353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B5B3517-E2CF-4ED7-A768-7197260C3603}"/>
              </a:ext>
            </a:extLst>
          </p:cNvPr>
          <p:cNvCxnSpPr/>
          <p:nvPr/>
        </p:nvCxnSpPr>
        <p:spPr>
          <a:xfrm flipH="1">
            <a:off x="2469502" y="3769567"/>
            <a:ext cx="317241" cy="410547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84699D1-F44B-45D0-88D6-F456645FAFD4}"/>
              </a:ext>
            </a:extLst>
          </p:cNvPr>
          <p:cNvCxnSpPr/>
          <p:nvPr/>
        </p:nvCxnSpPr>
        <p:spPr>
          <a:xfrm flipH="1">
            <a:off x="2239347" y="4180114"/>
            <a:ext cx="230155" cy="21149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Arrow: Left 33">
            <a:extLst>
              <a:ext uri="{FF2B5EF4-FFF2-40B4-BE49-F238E27FC236}">
                <a16:creationId xmlns:a16="http://schemas.microsoft.com/office/drawing/2014/main" id="{060024B4-1C85-42D7-A2E8-1BCFFCC909BC}"/>
              </a:ext>
            </a:extLst>
          </p:cNvPr>
          <p:cNvSpPr/>
          <p:nvPr/>
        </p:nvSpPr>
        <p:spPr>
          <a:xfrm>
            <a:off x="5706322" y="2992016"/>
            <a:ext cx="308814" cy="484632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712E51E-0E45-4E66-8DA8-DC0130CD7C41}"/>
              </a:ext>
            </a:extLst>
          </p:cNvPr>
          <p:cNvSpPr txBox="1"/>
          <p:nvPr/>
        </p:nvSpPr>
        <p:spPr>
          <a:xfrm>
            <a:off x="5968480" y="2936033"/>
            <a:ext cx="1415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PROJECT SITE </a:t>
            </a:r>
            <a:r>
              <a:rPr lang="en-US" sz="1200" b="1" dirty="0">
                <a:solidFill>
                  <a:srgbClr val="FFFF00"/>
                </a:solidFill>
              </a:rPr>
              <a:t>(142 Acres)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9E3EA63-3CDA-4A43-9E23-35E148751D7E}"/>
              </a:ext>
            </a:extLst>
          </p:cNvPr>
          <p:cNvSpPr txBox="1"/>
          <p:nvPr/>
        </p:nvSpPr>
        <p:spPr>
          <a:xfrm>
            <a:off x="5287347" y="4665965"/>
            <a:ext cx="3744685" cy="14465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</a:p>
          <a:p>
            <a:pPr marL="342900" indent="-342900">
              <a:buAutoNum type="arabicPeriod"/>
            </a:pP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Adequacy of Project Site</a:t>
            </a:r>
          </a:p>
          <a:p>
            <a:pPr marL="342900" indent="-342900">
              <a:buAutoNum type="arabicPeriod"/>
            </a:pP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Adequacy of Streets and Highways</a:t>
            </a:r>
          </a:p>
          <a:p>
            <a:pPr marL="342900" indent="-342900">
              <a:buAutoNum type="arabicPeriod"/>
            </a:pP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Adverse Effects on Surrounding Properties</a:t>
            </a:r>
          </a:p>
          <a:p>
            <a:pPr marL="342900" indent="-342900">
              <a:buAutoNum type="arabicPeriod"/>
            </a:pP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Plan Consistency</a:t>
            </a:r>
          </a:p>
          <a:p>
            <a:pPr marL="342900" indent="-342900">
              <a:buAutoNum type="arabicPeriod"/>
            </a:pP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Consistency with the County Mining Ordinance </a:t>
            </a:r>
          </a:p>
          <a:p>
            <a:pPr marL="342900" indent="-342900">
              <a:buAutoNum type="arabicPeriod"/>
            </a:pP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US" sz="11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onditions to protect public health, safety and general welfare</a:t>
            </a:r>
            <a:endParaRPr lang="en-US" sz="11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777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4B9269-BC38-4DD7-8719-0C57FA8B6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3" y="0"/>
            <a:ext cx="91318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2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F59DF6-A843-444A-AE7B-0FA333AD4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48" y="0"/>
            <a:ext cx="89049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848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6FA447-3A43-4C00-BE84-6D5299036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9500"/>
            <a:ext cx="9144000" cy="5679000"/>
          </a:xfrm>
          <a:prstGeom prst="rect">
            <a:avLst/>
          </a:prstGeom>
        </p:spPr>
      </p:pic>
      <p:sp>
        <p:nvSpPr>
          <p:cNvPr id="4" name="Arrow: Left 3">
            <a:extLst>
              <a:ext uri="{FF2B5EF4-FFF2-40B4-BE49-F238E27FC236}">
                <a16:creationId xmlns:a16="http://schemas.microsoft.com/office/drawing/2014/main" id="{4A804EEF-5D04-47CF-91A1-11B95962253A}"/>
              </a:ext>
            </a:extLst>
          </p:cNvPr>
          <p:cNvSpPr/>
          <p:nvPr/>
        </p:nvSpPr>
        <p:spPr>
          <a:xfrm>
            <a:off x="6711820" y="3852099"/>
            <a:ext cx="398108" cy="369332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341314-6525-4053-A7E7-7000569752AE}"/>
              </a:ext>
            </a:extLst>
          </p:cNvPr>
          <p:cNvSpPr txBox="1"/>
          <p:nvPr/>
        </p:nvSpPr>
        <p:spPr>
          <a:xfrm>
            <a:off x="7109928" y="3852099"/>
            <a:ext cx="1256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WEST View</a:t>
            </a:r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1F4DEAF4-EEC2-4BBE-B58D-601EEC163FFE}"/>
              </a:ext>
            </a:extLst>
          </p:cNvPr>
          <p:cNvSpPr/>
          <p:nvPr/>
        </p:nvSpPr>
        <p:spPr>
          <a:xfrm>
            <a:off x="3837991" y="5256246"/>
            <a:ext cx="378886" cy="205274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D8AE1C-DEFF-482F-AC35-E887ED042308}"/>
              </a:ext>
            </a:extLst>
          </p:cNvPr>
          <p:cNvSpPr txBox="1"/>
          <p:nvPr/>
        </p:nvSpPr>
        <p:spPr>
          <a:xfrm>
            <a:off x="3340359" y="5520559"/>
            <a:ext cx="14120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NORTH VIEW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827020D6-B870-4883-9A6E-535D7329FDEA}"/>
              </a:ext>
            </a:extLst>
          </p:cNvPr>
          <p:cNvSpPr/>
          <p:nvPr/>
        </p:nvSpPr>
        <p:spPr>
          <a:xfrm>
            <a:off x="5654351" y="1499117"/>
            <a:ext cx="385106" cy="26747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6EEF43-EF91-4DC7-8309-E3633C377B43}"/>
              </a:ext>
            </a:extLst>
          </p:cNvPr>
          <p:cNvSpPr txBox="1"/>
          <p:nvPr/>
        </p:nvSpPr>
        <p:spPr>
          <a:xfrm>
            <a:off x="5094514" y="1188098"/>
            <a:ext cx="1449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SOUTH VIEW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2A4ED725-6831-4587-962E-35B4C10EF177}"/>
              </a:ext>
            </a:extLst>
          </p:cNvPr>
          <p:cNvSpPr/>
          <p:nvPr/>
        </p:nvSpPr>
        <p:spPr>
          <a:xfrm>
            <a:off x="2886269" y="2680996"/>
            <a:ext cx="261258" cy="39132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B4FA06-B170-4646-8A86-101A159F4F09}"/>
              </a:ext>
            </a:extLst>
          </p:cNvPr>
          <p:cNvSpPr txBox="1"/>
          <p:nvPr/>
        </p:nvSpPr>
        <p:spPr>
          <a:xfrm>
            <a:off x="1766596" y="2733768"/>
            <a:ext cx="12503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EAST VIEW</a:t>
            </a:r>
          </a:p>
        </p:txBody>
      </p:sp>
    </p:spTree>
    <p:extLst>
      <p:ext uri="{BB962C8B-B14F-4D97-AF65-F5344CB8AC3E}">
        <p14:creationId xmlns:p14="http://schemas.microsoft.com/office/powerpoint/2010/main" val="3517862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igh angle view of a road&#10;&#10;Description automatically generated with medium confidence">
            <a:extLst>
              <a:ext uri="{FF2B5EF4-FFF2-40B4-BE49-F238E27FC236}">
                <a16:creationId xmlns:a16="http://schemas.microsoft.com/office/drawing/2014/main" id="{C9EF962C-5BA6-41B5-A534-FC73C8265A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E9A622-B90C-4E40-A1A6-EE5870C545CB}"/>
              </a:ext>
            </a:extLst>
          </p:cNvPr>
          <p:cNvSpPr txBox="1"/>
          <p:nvPr/>
        </p:nvSpPr>
        <p:spPr>
          <a:xfrm>
            <a:off x="4204996" y="6463787"/>
            <a:ext cx="1387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EAST VIEW</a:t>
            </a:r>
          </a:p>
        </p:txBody>
      </p:sp>
    </p:spTree>
    <p:extLst>
      <p:ext uri="{BB962C8B-B14F-4D97-AF65-F5344CB8AC3E}">
        <p14:creationId xmlns:p14="http://schemas.microsoft.com/office/powerpoint/2010/main" val="4032361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igh angle view of a road&#10;&#10;Description automatically generated with low confidence">
            <a:extLst>
              <a:ext uri="{FF2B5EF4-FFF2-40B4-BE49-F238E27FC236}">
                <a16:creationId xmlns:a16="http://schemas.microsoft.com/office/drawing/2014/main" id="{93E52D86-FFA1-49D6-BAB8-0510093713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FCC99E-F232-442C-ADC2-15119E1827F5}"/>
              </a:ext>
            </a:extLst>
          </p:cNvPr>
          <p:cNvSpPr txBox="1"/>
          <p:nvPr/>
        </p:nvSpPr>
        <p:spPr>
          <a:xfrm>
            <a:off x="4024603" y="6413241"/>
            <a:ext cx="141203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SOUTH VIEW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00539BA-BF15-4ECC-81B5-35C8F0D3C49E}"/>
              </a:ext>
            </a:extLst>
          </p:cNvPr>
          <p:cNvCxnSpPr/>
          <p:nvPr/>
        </p:nvCxnSpPr>
        <p:spPr>
          <a:xfrm>
            <a:off x="7296539" y="2282890"/>
            <a:ext cx="0" cy="49141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6BB10ED-9884-453E-84F9-4F4C1EB70DEE}"/>
              </a:ext>
            </a:extLst>
          </p:cNvPr>
          <p:cNvSpPr txBox="1"/>
          <p:nvPr/>
        </p:nvSpPr>
        <p:spPr>
          <a:xfrm>
            <a:off x="6705600" y="2005891"/>
            <a:ext cx="16670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Tollhouse Road</a:t>
            </a:r>
          </a:p>
        </p:txBody>
      </p:sp>
    </p:spTree>
    <p:extLst>
      <p:ext uri="{BB962C8B-B14F-4D97-AF65-F5344CB8AC3E}">
        <p14:creationId xmlns:p14="http://schemas.microsoft.com/office/powerpoint/2010/main" val="1592024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igh angle view of a desert&#10;&#10;Description automatically generated with low confidence">
            <a:extLst>
              <a:ext uri="{FF2B5EF4-FFF2-40B4-BE49-F238E27FC236}">
                <a16:creationId xmlns:a16="http://schemas.microsoft.com/office/drawing/2014/main" id="{C3873435-E297-4946-9724-78B9A561A9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D50F17-C1B4-477C-86C3-89EC1637D8A9}"/>
              </a:ext>
            </a:extLst>
          </p:cNvPr>
          <p:cNvSpPr txBox="1"/>
          <p:nvPr/>
        </p:nvSpPr>
        <p:spPr>
          <a:xfrm>
            <a:off x="3987281" y="6375918"/>
            <a:ext cx="139337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WEST VIEW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D333B3C-7FD7-4195-A7EC-C9A09C933D83}"/>
              </a:ext>
            </a:extLst>
          </p:cNvPr>
          <p:cNvCxnSpPr/>
          <p:nvPr/>
        </p:nvCxnSpPr>
        <p:spPr>
          <a:xfrm>
            <a:off x="3887755" y="1306286"/>
            <a:ext cx="0" cy="37944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28B8774-E67F-42EA-8587-7D3E8E71A6F3}"/>
              </a:ext>
            </a:extLst>
          </p:cNvPr>
          <p:cNvSpPr txBox="1"/>
          <p:nvPr/>
        </p:nvSpPr>
        <p:spPr>
          <a:xfrm>
            <a:off x="3321698" y="1029287"/>
            <a:ext cx="13311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Tollhouse Road</a:t>
            </a:r>
          </a:p>
        </p:txBody>
      </p:sp>
    </p:spTree>
    <p:extLst>
      <p:ext uri="{BB962C8B-B14F-4D97-AF65-F5344CB8AC3E}">
        <p14:creationId xmlns:p14="http://schemas.microsoft.com/office/powerpoint/2010/main" val="22403721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39AC0B034BAD4C9F0F327BE421C22C" ma:contentTypeVersion="10" ma:contentTypeDescription="Create a new document." ma:contentTypeScope="" ma:versionID="c2aeffbb0b89dbbd7efc41ceabb23e3e">
  <xsd:schema xmlns:xsd="http://www.w3.org/2001/XMLSchema" xmlns:xs="http://www.w3.org/2001/XMLSchema" xmlns:p="http://schemas.microsoft.com/office/2006/metadata/properties" xmlns:ns2="88292104-dd8b-439e-bac2-f6c55ae9ee04" xmlns:ns3="b6491903-5d7b-43da-8119-6ca5c50f8029" targetNamespace="http://schemas.microsoft.com/office/2006/metadata/properties" ma:root="true" ma:fieldsID="74be04869c4d19d1b9b48c42aaa873c7" ns2:_="" ns3:_="">
    <xsd:import namespace="88292104-dd8b-439e-bac2-f6c55ae9ee04"/>
    <xsd:import namespace="b6491903-5d7b-43da-8119-6ca5c50f80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292104-dd8b-439e-bac2-f6c55ae9ee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8662ea8d-3d95-4996-9f67-876649615d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491903-5d7b-43da-8119-6ca5c50f802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bd2320f-7cca-406c-af36-5054b0268b7c}" ma:internalName="TaxCatchAll" ma:showField="CatchAllData" ma:web="b6491903-5d7b-43da-8119-6ca5c50f80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1DD72D-49E2-48F0-BDA1-99B1944039BE}"/>
</file>

<file path=customXml/itemProps2.xml><?xml version="1.0" encoding="utf-8"?>
<ds:datastoreItem xmlns:ds="http://schemas.openxmlformats.org/officeDocument/2006/customXml" ds:itemID="{B1D1054D-E35C-409E-BCD8-F01EBAD7CDF3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2046</TotalTime>
  <Words>136</Words>
  <Application>Microsoft Office PowerPoint</Application>
  <PresentationFormat>On-screen Show (4:3)</PresentationFormat>
  <Paragraphs>38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County of Fresno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CUP 3681 PCH November 17, 2022</dc:title>
  <dc:creator>Crider, Danielle</dc:creator>
  <cp:lastModifiedBy>Ahmad, Ejaz</cp:lastModifiedBy>
  <cp:revision>181</cp:revision>
  <dcterms:created xsi:type="dcterms:W3CDTF">2018-05-14T15:38:28Z</dcterms:created>
  <dcterms:modified xsi:type="dcterms:W3CDTF">2022-11-10T23:40:50Z</dcterms:modified>
</cp:coreProperties>
</file>