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3" r:id="rId3"/>
    <p:sldId id="309" r:id="rId4"/>
    <p:sldId id="297" r:id="rId5"/>
    <p:sldId id="299" r:id="rId6"/>
    <p:sldId id="295" r:id="rId7"/>
    <p:sldId id="308" r:id="rId8"/>
    <p:sldId id="279" r:id="rId9"/>
    <p:sldId id="296" r:id="rId10"/>
    <p:sldId id="300" r:id="rId11"/>
    <p:sldId id="301" r:id="rId12"/>
    <p:sldId id="307" r:id="rId13"/>
    <p:sldId id="312" r:id="rId14"/>
    <p:sldId id="311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0F0"/>
    <a:srgbClr val="6DD9FF"/>
    <a:srgbClr val="BD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5" autoAdjust="0"/>
    <p:restoredTop sz="94684" autoAdjust="0"/>
  </p:normalViewPr>
  <p:slideViewPr>
    <p:cSldViewPr snapToGrid="0">
      <p:cViewPr varScale="1">
        <p:scale>
          <a:sx n="154" d="100"/>
          <a:sy n="154" d="100"/>
        </p:scale>
        <p:origin x="1902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6305D-6E84-4B73-90FD-FD92DA08404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278C6-EFF8-40A0-AE60-38EBC968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9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18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78C6-EFF8-40A0-AE60-38EBC968D7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5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9C3-649D-4495-AE3F-E6A4FA39C17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7CD4-1A31-430B-8D08-1D0E5FA0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1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9C3-649D-4495-AE3F-E6A4FA39C17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7CD4-1A31-430B-8D08-1D0E5FA0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9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9C3-649D-4495-AE3F-E6A4FA39C17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7CD4-1A31-430B-8D08-1D0E5FA0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0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9C3-649D-4495-AE3F-E6A4FA39C17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7CD4-1A31-430B-8D08-1D0E5FA0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8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9C3-649D-4495-AE3F-E6A4FA39C17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7CD4-1A31-430B-8D08-1D0E5FA0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1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9C3-649D-4495-AE3F-E6A4FA39C17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7CD4-1A31-430B-8D08-1D0E5FA0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9C3-649D-4495-AE3F-E6A4FA39C17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7CD4-1A31-430B-8D08-1D0E5FA0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9C3-649D-4495-AE3F-E6A4FA39C17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7CD4-1A31-430B-8D08-1D0E5FA0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8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9C3-649D-4495-AE3F-E6A4FA39C17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7CD4-1A31-430B-8D08-1D0E5FA0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3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9C3-649D-4495-AE3F-E6A4FA39C17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7CD4-1A31-430B-8D08-1D0E5FA0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4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9C3-649D-4495-AE3F-E6A4FA39C17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7CD4-1A31-430B-8D08-1D0E5FA0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6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E9C3-649D-4495-AE3F-E6A4FA39C17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7CD4-1A31-430B-8D08-1D0E5FA0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1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95288" y="260350"/>
            <a:ext cx="8382000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600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635125" y="9255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Times New Roman" pitchFamily="18" charset="0"/>
              </a:rPr>
              <a:t>DEVELOPMENT SERVICES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2201069" y="2954337"/>
            <a:ext cx="4770437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VA 4076</a:t>
            </a:r>
          </a:p>
        </p:txBody>
      </p:sp>
    </p:spTree>
    <p:extLst>
      <p:ext uri="{BB962C8B-B14F-4D97-AF65-F5344CB8AC3E}">
        <p14:creationId xmlns:p14="http://schemas.microsoft.com/office/powerpoint/2010/main" val="155332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288C-65CA-400C-8AB7-96A711C4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close up of a tree&#10;&#10;Description automatically generated">
            <a:extLst>
              <a:ext uri="{FF2B5EF4-FFF2-40B4-BE49-F238E27FC236}">
                <a16:creationId xmlns:a16="http://schemas.microsoft.com/office/drawing/2014/main" id="{E3B20CE9-BD2A-42A0-B11B-6A274D781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22318" y="0"/>
            <a:ext cx="5299363" cy="6858000"/>
          </a:xfrm>
        </p:spPr>
      </p:pic>
    </p:spTree>
    <p:extLst>
      <p:ext uri="{BB962C8B-B14F-4D97-AF65-F5344CB8AC3E}">
        <p14:creationId xmlns:p14="http://schemas.microsoft.com/office/powerpoint/2010/main" val="339212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4518-F313-4A75-9E28-E05C747F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close up of a tree&#10;&#10;Description automatically generated">
            <a:extLst>
              <a:ext uri="{FF2B5EF4-FFF2-40B4-BE49-F238E27FC236}">
                <a16:creationId xmlns:a16="http://schemas.microsoft.com/office/drawing/2014/main" id="{9D30B35C-4954-44E3-BF51-0545283EE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090" y="-1246911"/>
            <a:ext cx="7065819" cy="9144002"/>
          </a:xfrm>
        </p:spPr>
      </p:pic>
    </p:spTree>
    <p:extLst>
      <p:ext uri="{BB962C8B-B14F-4D97-AF65-F5344CB8AC3E}">
        <p14:creationId xmlns:p14="http://schemas.microsoft.com/office/powerpoint/2010/main" val="97655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5816-06F4-4788-95FC-2C498804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picture containing water&#10;&#10;Description automatically generated">
            <a:extLst>
              <a:ext uri="{FF2B5EF4-FFF2-40B4-BE49-F238E27FC236}">
                <a16:creationId xmlns:a16="http://schemas.microsoft.com/office/drawing/2014/main" id="{6C865318-F9D0-4D72-8BE7-0B262F1EE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22318" y="0"/>
            <a:ext cx="5299363" cy="6858000"/>
          </a:xfrm>
        </p:spPr>
      </p:pic>
    </p:spTree>
    <p:extLst>
      <p:ext uri="{BB962C8B-B14F-4D97-AF65-F5344CB8AC3E}">
        <p14:creationId xmlns:p14="http://schemas.microsoft.com/office/powerpoint/2010/main" val="373902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454C71-C89C-4D22-973E-6BBCA44E04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26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7">
                  <a:extLst>
                    <a:ext uri="{9D8B030D-6E8A-4147-A177-3AD203B41FA5}">
                      <a16:colId xmlns:a16="http://schemas.microsoft.com/office/drawing/2014/main" val="689577034"/>
                    </a:ext>
                  </a:extLst>
                </a:gridCol>
                <a:gridCol w="5301567">
                  <a:extLst>
                    <a:ext uri="{9D8B030D-6E8A-4147-A177-3AD203B41FA5}">
                      <a16:colId xmlns:a16="http://schemas.microsoft.com/office/drawing/2014/main" val="2387279562"/>
                    </a:ext>
                  </a:extLst>
                </a:gridCol>
                <a:gridCol w="2366776">
                  <a:extLst>
                    <a:ext uri="{9D8B030D-6E8A-4147-A177-3AD203B41FA5}">
                      <a16:colId xmlns:a16="http://schemas.microsoft.com/office/drawing/2014/main" val="545701051"/>
                    </a:ext>
                  </a:extLst>
                </a:gridCol>
              </a:tblGrid>
              <a:tr h="8638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Findings 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441829"/>
                  </a:ext>
                </a:extLst>
              </a:tr>
              <a:tr h="13182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Exceptional or extraordinary circumstances or conditions</a:t>
                      </a:r>
                    </a:p>
                    <a:p>
                      <a:pPr algn="ctr"/>
                      <a:endParaRPr lang="en-US" sz="1200" i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59683"/>
                  </a:ext>
                </a:extLst>
              </a:tr>
              <a:tr h="17074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Necessary for the preservation and enjoyment of a substantial property right of the applicant</a:t>
                      </a:r>
                      <a:endParaRPr lang="en-US" sz="2400" i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128197"/>
                  </a:ext>
                </a:extLst>
              </a:tr>
              <a:tr h="1434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Arial Black" panose="020B0A04020102020204" pitchFamily="34" charset="0"/>
                        </a:rPr>
                        <a:t>No adverse effect on surrounding neighborhood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853097"/>
                  </a:ext>
                </a:extLst>
              </a:tr>
              <a:tr h="16026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Not contrary to the objectives of the General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846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381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75E-C751-44CE-9735-917C3372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143000"/>
          </a:xfrm>
        </p:spPr>
        <p:txBody>
          <a:bodyPr/>
          <a:lstStyle/>
          <a:p>
            <a:r>
              <a:rPr lang="en-US" sz="4400" b="1" i="1" dirty="0">
                <a:solidFill>
                  <a:srgbClr val="FF0000"/>
                </a:solidFill>
              </a:rPr>
              <a:t>Government </a:t>
            </a:r>
            <a:r>
              <a:rPr lang="en-US" b="1" i="1" dirty="0">
                <a:solidFill>
                  <a:srgbClr val="FF0000"/>
                </a:solidFill>
              </a:rPr>
              <a:t>C</a:t>
            </a:r>
            <a:r>
              <a:rPr lang="en-US" sz="4400" b="1" i="1" dirty="0">
                <a:solidFill>
                  <a:srgbClr val="FF0000"/>
                </a:solidFill>
              </a:rPr>
              <a:t>ode Section 65906 </a:t>
            </a:r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EB0FD19-FD56-4A0E-AF3C-EF16BF2A67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1906" y="1412776"/>
          <a:ext cx="7920880" cy="47525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1893609848"/>
                    </a:ext>
                  </a:extLst>
                </a:gridCol>
              </a:tblGrid>
              <a:tr h="9610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THIS WOULD BE A SPECIAL PRIVILEDGE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272286"/>
                  </a:ext>
                </a:extLst>
              </a:tr>
              <a:tr h="3791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Inconsistent with Government code section 65906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…shall constitute a grant of special privileges inconsistent with the limitations upon other properties in the vicinity and zone in which such property is situated.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305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189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83C3-9408-4DC7-AAB9-CB9C27DA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71128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PLANNING COMMISSION MOTIONS:</a:t>
            </a:r>
            <a:b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8BDE-EDF3-4559-9E46-680315E56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5115272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1771650" algn="l"/>
              </a:tabLst>
            </a:pPr>
            <a:r>
              <a:rPr lang="en-US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Recommended Motion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(Denial Action)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177165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177165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Move to determine that required Findings 1, 2, &amp; 4 cannot and move to deny Variance Application No. 4076; and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177165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177165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Direct the Secretary to prepare a Resolution documenting the Commission’s Action.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177165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1771650" algn="l"/>
              </a:tabLst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Alternative Motion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(Approval Action)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177165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177165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Move to adopt the Negative Declaration prepared for Initial Study Application No. 7677; and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Move to determine the required Findings can be made (state basis for making the Findings) and move to approve Variance</a:t>
            </a:r>
            <a:r>
              <a:rPr lang="en-U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Application No. 4076, subject to the Conditions of Approval and Project Notes listed in Exhibit 1; and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 the Secretary to prepare a Resolution documenting the Commission’s action.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Recommended Conditions of Approval and Project Notes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See attached Exhibit 1.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4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hicle, standing&#10;&#10;Description automatically generated">
            <a:extLst>
              <a:ext uri="{FF2B5EF4-FFF2-40B4-BE49-F238E27FC236}">
                <a16:creationId xmlns:a16="http://schemas.microsoft.com/office/drawing/2014/main" id="{5BDD79B6-BA2A-4569-9A7C-15FE85327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18028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1049D3-1A2C-4ACC-970C-60DE16CC4AF4}"/>
              </a:ext>
            </a:extLst>
          </p:cNvPr>
          <p:cNvCxnSpPr>
            <a:cxnSpLocks/>
          </p:cNvCxnSpPr>
          <p:nvPr/>
        </p:nvCxnSpPr>
        <p:spPr>
          <a:xfrm>
            <a:off x="3041650" y="1765300"/>
            <a:ext cx="501650" cy="95885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4AFA9CB-3293-4A5C-A96E-9578F2FAA617}"/>
              </a:ext>
            </a:extLst>
          </p:cNvPr>
          <p:cNvSpPr txBox="1"/>
          <p:nvPr/>
        </p:nvSpPr>
        <p:spPr>
          <a:xfrm>
            <a:off x="2431781" y="1004669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Approximate Location of Subject Parcel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1E5F302-1BD4-4138-A410-C1A6EC5E99A4}"/>
              </a:ext>
            </a:extLst>
          </p:cNvPr>
          <p:cNvSpPr/>
          <p:nvPr/>
        </p:nvSpPr>
        <p:spPr>
          <a:xfrm>
            <a:off x="2501900" y="1765300"/>
            <a:ext cx="5410200" cy="3365500"/>
          </a:xfrm>
          <a:custGeom>
            <a:avLst/>
            <a:gdLst>
              <a:gd name="connsiteX0" fmla="*/ 1162050 w 5410200"/>
              <a:gd name="connsiteY0" fmla="*/ 927100 h 3365500"/>
              <a:gd name="connsiteX1" fmla="*/ 1225550 w 5410200"/>
              <a:gd name="connsiteY1" fmla="*/ 1111250 h 3365500"/>
              <a:gd name="connsiteX2" fmla="*/ 2286000 w 5410200"/>
              <a:gd name="connsiteY2" fmla="*/ 1479550 h 3365500"/>
              <a:gd name="connsiteX3" fmla="*/ 2286000 w 5410200"/>
              <a:gd name="connsiteY3" fmla="*/ 1955800 h 3365500"/>
              <a:gd name="connsiteX4" fmla="*/ 6350 w 5410200"/>
              <a:gd name="connsiteY4" fmla="*/ 1955800 h 3365500"/>
              <a:gd name="connsiteX5" fmla="*/ 0 w 5410200"/>
              <a:gd name="connsiteY5" fmla="*/ 3225800 h 3365500"/>
              <a:gd name="connsiteX6" fmla="*/ 5410200 w 5410200"/>
              <a:gd name="connsiteY6" fmla="*/ 3365500 h 3365500"/>
              <a:gd name="connsiteX7" fmla="*/ 5397500 w 5410200"/>
              <a:gd name="connsiteY7" fmla="*/ 742950 h 3365500"/>
              <a:gd name="connsiteX8" fmla="*/ 4546600 w 5410200"/>
              <a:gd name="connsiteY8" fmla="*/ 1060450 h 3365500"/>
              <a:gd name="connsiteX9" fmla="*/ 4508500 w 5410200"/>
              <a:gd name="connsiteY9" fmla="*/ 0 h 3365500"/>
              <a:gd name="connsiteX10" fmla="*/ 1162050 w 5410200"/>
              <a:gd name="connsiteY10" fmla="*/ 927100 h 336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0200" h="3365500">
                <a:moveTo>
                  <a:pt x="1162050" y="927100"/>
                </a:moveTo>
                <a:lnTo>
                  <a:pt x="1225550" y="1111250"/>
                </a:lnTo>
                <a:lnTo>
                  <a:pt x="2286000" y="1479550"/>
                </a:lnTo>
                <a:lnTo>
                  <a:pt x="2286000" y="1955800"/>
                </a:lnTo>
                <a:lnTo>
                  <a:pt x="6350" y="1955800"/>
                </a:lnTo>
                <a:cubicBezTo>
                  <a:pt x="4233" y="2379133"/>
                  <a:pt x="2117" y="2802467"/>
                  <a:pt x="0" y="3225800"/>
                </a:cubicBezTo>
                <a:lnTo>
                  <a:pt x="5410200" y="3365500"/>
                </a:lnTo>
                <a:cubicBezTo>
                  <a:pt x="5405967" y="2491317"/>
                  <a:pt x="5401733" y="1617133"/>
                  <a:pt x="5397500" y="742950"/>
                </a:cubicBezTo>
                <a:lnTo>
                  <a:pt x="4546600" y="1060450"/>
                </a:lnTo>
                <a:lnTo>
                  <a:pt x="4508500" y="0"/>
                </a:lnTo>
                <a:lnTo>
                  <a:pt x="1162050" y="927100"/>
                </a:ln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7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FC631-0546-4188-85EE-07345124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5CE2-28F5-41F1-9B0E-F609D4163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831B3-C7DC-4832-98F9-237089E77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9" y="0"/>
            <a:ext cx="8939502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21551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93C2D66A-58FF-49C5-9566-C2A1E3DD3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9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681C-96D6-44CA-8442-7C4215FA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35A5EED-0C19-4134-9839-25ACB226A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65819"/>
          </a:xfrm>
        </p:spPr>
      </p:pic>
    </p:spTree>
    <p:extLst>
      <p:ext uri="{BB962C8B-B14F-4D97-AF65-F5344CB8AC3E}">
        <p14:creationId xmlns:p14="http://schemas.microsoft.com/office/powerpoint/2010/main" val="50932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1C861BEF-C53B-483B-9C85-2F8F2EF40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6581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5458685-688B-4D6C-BEE8-AF70A113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16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37B1-3B09-4BCF-8BC4-A89BD7C3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353CD93-88C6-4F82-A9EA-698E260EB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65819"/>
          </a:xfrm>
        </p:spPr>
      </p:pic>
    </p:spTree>
    <p:extLst>
      <p:ext uri="{BB962C8B-B14F-4D97-AF65-F5344CB8AC3E}">
        <p14:creationId xmlns:p14="http://schemas.microsoft.com/office/powerpoint/2010/main" val="293777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129FCDE6-6E1C-4EEE-8AE3-981883480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</p:spPr>
      </p:pic>
    </p:spTree>
    <p:extLst>
      <p:ext uri="{BB962C8B-B14F-4D97-AF65-F5344CB8AC3E}">
        <p14:creationId xmlns:p14="http://schemas.microsoft.com/office/powerpoint/2010/main" val="394023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close up of a tree&#10;&#10;Description automatically generated">
            <a:extLst>
              <a:ext uri="{FF2B5EF4-FFF2-40B4-BE49-F238E27FC236}">
                <a16:creationId xmlns:a16="http://schemas.microsoft.com/office/drawing/2014/main" id="{7D0D174A-1EFD-407E-B210-28C759BB2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22318" y="0"/>
            <a:ext cx="5299363" cy="6858000"/>
          </a:xfrm>
        </p:spPr>
      </p:pic>
    </p:spTree>
    <p:extLst>
      <p:ext uri="{BB962C8B-B14F-4D97-AF65-F5344CB8AC3E}">
        <p14:creationId xmlns:p14="http://schemas.microsoft.com/office/powerpoint/2010/main" val="4138696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9AC0B034BAD4C9F0F327BE421C22C" ma:contentTypeVersion="10" ma:contentTypeDescription="Create a new document." ma:contentTypeScope="" ma:versionID="c2aeffbb0b89dbbd7efc41ceabb23e3e">
  <xsd:schema xmlns:xsd="http://www.w3.org/2001/XMLSchema" xmlns:xs="http://www.w3.org/2001/XMLSchema" xmlns:p="http://schemas.microsoft.com/office/2006/metadata/properties" xmlns:ns2="88292104-dd8b-439e-bac2-f6c55ae9ee04" xmlns:ns3="b6491903-5d7b-43da-8119-6ca5c50f8029" targetNamespace="http://schemas.microsoft.com/office/2006/metadata/properties" ma:root="true" ma:fieldsID="74be04869c4d19d1b9b48c42aaa873c7" ns2:_="" ns3:_="">
    <xsd:import namespace="88292104-dd8b-439e-bac2-f6c55ae9ee04"/>
    <xsd:import namespace="b6491903-5d7b-43da-8119-6ca5c50f8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92104-dd8b-439e-bac2-f6c55ae9e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662ea8d-3d95-4996-9f67-876649615d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91903-5d7b-43da-8119-6ca5c50f802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d2320f-7cca-406c-af36-5054b0268b7c}" ma:internalName="TaxCatchAll" ma:showField="CatchAllData" ma:web="b6491903-5d7b-43da-8119-6ca5c50f8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2B4B83-BF6A-4028-B7BF-54F7A3FB7EF7}"/>
</file>

<file path=customXml/itemProps2.xml><?xml version="1.0" encoding="utf-8"?>
<ds:datastoreItem xmlns:ds="http://schemas.openxmlformats.org/officeDocument/2006/customXml" ds:itemID="{DBB2F354-8488-479E-B34B-8A05881BEA6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1401</TotalTime>
  <Words>252</Words>
  <Application>Microsoft Office PowerPoint</Application>
  <PresentationFormat>On-screen Show (4:3)</PresentationFormat>
  <Paragraphs>44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Government Code Section 65906 </vt:lpstr>
      <vt:lpstr>PLANNING COMMISSION MOTIONS: </vt:lpstr>
    </vt:vector>
  </TitlesOfParts>
  <Company>County of Fresno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 4076 PCH November 17, 2022</dc:title>
  <dc:creator>Crider, Danielle</dc:creator>
  <cp:lastModifiedBy>Racusin, Elliot</cp:lastModifiedBy>
  <cp:revision>119</cp:revision>
  <dcterms:created xsi:type="dcterms:W3CDTF">2018-05-14T15:38:28Z</dcterms:created>
  <dcterms:modified xsi:type="dcterms:W3CDTF">2022-11-10T22:11:25Z</dcterms:modified>
</cp:coreProperties>
</file>