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6" r:id="rId2"/>
    <p:sldId id="313" r:id="rId3"/>
    <p:sldId id="311" r:id="rId4"/>
    <p:sldId id="312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8" r:id="rId16"/>
    <p:sldId id="327" r:id="rId17"/>
    <p:sldId id="300" r:id="rId18"/>
    <p:sldId id="310" r:id="rId19"/>
    <p:sldId id="277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Rounded MT Bold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0099CC"/>
    <a:srgbClr val="FF3399"/>
    <a:srgbClr val="000000"/>
    <a:srgbClr val="0047FF"/>
    <a:srgbClr val="000082"/>
    <a:srgbClr val="0099FF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07" autoAdjust="0"/>
    <p:restoredTop sz="94172" autoAdjust="0"/>
  </p:normalViewPr>
  <p:slideViewPr>
    <p:cSldViewPr>
      <p:cViewPr varScale="1">
        <p:scale>
          <a:sx n="153" d="100"/>
          <a:sy n="153" d="100"/>
        </p:scale>
        <p:origin x="217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E1E6BCF9-3E0B-43CE-B37B-6A2113EE6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571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634" y="0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62" y="4416111"/>
            <a:ext cx="5607678" cy="418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defTabSz="931008">
              <a:defRPr sz="1200"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634" y="8830621"/>
            <a:ext cx="3038161" cy="46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8" rIns="93177" bIns="46588" numCol="1" anchor="b" anchorCtr="0" compatLnSpc="1">
            <a:prstTxWarp prst="textNoShape">
              <a:avLst/>
            </a:prstTxWarp>
          </a:bodyPr>
          <a:lstStyle>
            <a:lvl1pPr algn="r" defTabSz="931008">
              <a:defRPr sz="1200">
                <a:latin typeface="Times New Roman" pitchFamily="18" charset="0"/>
              </a:defRPr>
            </a:lvl1pPr>
          </a:lstStyle>
          <a:p>
            <a:fld id="{DB343B90-F427-4BDA-9268-A9A5DF58FA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9113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68769-BB1A-4DD1-8611-EE68D712555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37CD5-EE18-4788-91D6-8BB3C728E2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82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AF644-E73C-4786-A5DA-1FD98050E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028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E54EB-5442-455B-8B75-4E5BBC4278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850E9C-E24D-4BBF-ACB3-D5BA25D19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7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97C42-4B5C-4067-ABF1-F0C73766E6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772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FEF11-DC12-4217-A9A4-A499509901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25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13E0D-FD13-417C-8DB9-A13E11C735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5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9CB7-8FAC-46E5-8E24-9BCC1B3444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38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EB856-80B2-48F9-B378-212936ECE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39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3EB0C-FED7-4031-A91E-C581596A0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63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0D936-ECB6-4444-AF86-1FDA3430BD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87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934E5A4-DA15-4DC8-9F3E-67C6F866159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Fresno County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56" y="764704"/>
            <a:ext cx="6516687" cy="538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1" name="Picture 13" descr="County Se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105568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395288" y="260350"/>
            <a:ext cx="8382000" cy="6324600"/>
          </a:xfrm>
          <a:prstGeom prst="rect">
            <a:avLst/>
          </a:prstGeom>
          <a:noFill/>
          <a:ln w="57150">
            <a:solidFill>
              <a:srgbClr val="0047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1600200" y="609600"/>
            <a:ext cx="7543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 b="1" u="sng">
                <a:solidFill>
                  <a:srgbClr val="006600"/>
                </a:solidFill>
                <a:latin typeface="Times New Roman" pitchFamily="18" charset="0"/>
              </a:rPr>
              <a:t>DEPARTMENT of PUBLIC WORKS and PLANNING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1635125" y="925513"/>
            <a:ext cx="449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>
                <a:solidFill>
                  <a:srgbClr val="006600"/>
                </a:solidFill>
                <a:latin typeface="Times New Roman" pitchFamily="18" charset="0"/>
              </a:rPr>
              <a:t>DEVELOPMENT SERVICES DIVISION</a:t>
            </a:r>
          </a:p>
        </p:txBody>
      </p:sp>
      <p:sp>
        <p:nvSpPr>
          <p:cNvPr id="12308" name="WordArt 20"/>
          <p:cNvSpPr>
            <a:spLocks noChangeArrowheads="1" noChangeShapeType="1" noTextEdit="1"/>
          </p:cNvSpPr>
          <p:nvPr/>
        </p:nvSpPr>
        <p:spPr bwMode="auto">
          <a:xfrm>
            <a:off x="1547664" y="4509120"/>
            <a:ext cx="5976664" cy="122413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47FF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Arial Black"/>
              </a:rPr>
              <a:t>VA 4130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258E-8882-40C9-A318-E8719615D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57E1-7240-4AD0-BD42-E149A2195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3D57B-63EB-4015-9351-4350005EE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6652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25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E05E-A313-4C2C-929B-DB050DA1F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B815-DFF8-46F5-A7BE-3A681343C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FFDF93-87B4-4EE2-8584-6C5B5C173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634"/>
            <a:ext cx="8808978" cy="66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5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83C5-3D53-4DA6-A796-AD4D4397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C355F-B3CF-4D6E-84FC-34FFB4C57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9B23A3-12A4-4809-958E-80B8A570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568952" cy="642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7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1D32-5ADB-43CB-A4A0-02526B9DF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F0122-309C-4F5C-A682-1EAB8FC50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BB86E-FB7F-48FE-B1DB-D2D8CE72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873697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58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F9627-1114-4583-93AD-03BB27F2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BA3EF-CF6D-4F17-B443-FAC8B4CE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83B55-ABE5-4006-99AA-23B5AD087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AB2EA-28F4-4E1D-9229-45D31FFD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3E978-FE86-44E1-9152-275878C09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B0D18-B00B-4F9E-9875-B8A5947BE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76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61C51-BE5B-4CD0-B809-6B5E554E9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D18953-B384-4CC5-8C0B-D765AAF94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6631"/>
            <a:ext cx="8712968" cy="6534727"/>
          </a:xfrm>
        </p:spPr>
      </p:pic>
    </p:spTree>
    <p:extLst>
      <p:ext uri="{BB962C8B-B14F-4D97-AF65-F5344CB8AC3E}">
        <p14:creationId xmlns:p14="http://schemas.microsoft.com/office/powerpoint/2010/main" val="4241344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454C71-C89C-4D22-973E-6BBCA44E04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3118892"/>
              </p:ext>
            </p:extLst>
          </p:nvPr>
        </p:nvGraphicFramePr>
        <p:xfrm>
          <a:off x="0" y="0"/>
          <a:ext cx="9144000" cy="6926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5657">
                  <a:extLst>
                    <a:ext uri="{9D8B030D-6E8A-4147-A177-3AD203B41FA5}">
                      <a16:colId xmlns:a16="http://schemas.microsoft.com/office/drawing/2014/main" val="689577034"/>
                    </a:ext>
                  </a:extLst>
                </a:gridCol>
                <a:gridCol w="5301567">
                  <a:extLst>
                    <a:ext uri="{9D8B030D-6E8A-4147-A177-3AD203B41FA5}">
                      <a16:colId xmlns:a16="http://schemas.microsoft.com/office/drawing/2014/main" val="2387279562"/>
                    </a:ext>
                  </a:extLst>
                </a:gridCol>
                <a:gridCol w="2366776">
                  <a:extLst>
                    <a:ext uri="{9D8B030D-6E8A-4147-A177-3AD203B41FA5}">
                      <a16:colId xmlns:a16="http://schemas.microsoft.com/office/drawing/2014/main" val="545701051"/>
                    </a:ext>
                  </a:extLst>
                </a:gridCol>
              </a:tblGrid>
              <a:tr h="8638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Findings Met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441829"/>
                  </a:ext>
                </a:extLst>
              </a:tr>
              <a:tr h="13182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Arial" panose="020B0604020202020204" pitchFamily="34" charset="0"/>
                        </a:rPr>
                        <a:t>Exceptional or extraordinary circumstances or conditions</a:t>
                      </a:r>
                    </a:p>
                    <a:p>
                      <a:pPr algn="ctr"/>
                      <a:endParaRPr lang="en-US" sz="1200" i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0859683"/>
                  </a:ext>
                </a:extLst>
              </a:tr>
              <a:tr h="17074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Necessary for the preservation and enjoyment of a substantial property right of the applicant</a:t>
                      </a:r>
                      <a:endParaRPr lang="en-US" sz="2400" i="0" dirty="0">
                        <a:solidFill>
                          <a:srgbClr val="FF000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128197"/>
                  </a:ext>
                </a:extLst>
              </a:tr>
              <a:tr h="14347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latin typeface="Arial Black" panose="020B0A04020102020204" pitchFamily="34" charset="0"/>
                        </a:rPr>
                        <a:t>No adverse effect on surrounding neighborhood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853097"/>
                  </a:ext>
                </a:extLst>
              </a:tr>
              <a:tr h="16026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0" dirty="0">
                          <a:solidFill>
                            <a:srgbClr val="FF0000"/>
                          </a:solidFill>
                          <a:latin typeface="Arial Black" panose="020B0A04020102020204" pitchFamily="34" charset="0"/>
                        </a:rPr>
                        <a:t>Not contrary to the objectives of the General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846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381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75E-C751-44CE-9735-917C33728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143000"/>
          </a:xfrm>
        </p:spPr>
        <p:txBody>
          <a:bodyPr/>
          <a:lstStyle/>
          <a:p>
            <a:r>
              <a:rPr lang="en-US" sz="4400" b="1" i="1" dirty="0">
                <a:solidFill>
                  <a:srgbClr val="FF0000"/>
                </a:solidFill>
              </a:rPr>
              <a:t>Government </a:t>
            </a:r>
            <a:r>
              <a:rPr lang="en-US" b="1" i="1" dirty="0">
                <a:solidFill>
                  <a:srgbClr val="FF0000"/>
                </a:solidFill>
              </a:rPr>
              <a:t>C</a:t>
            </a:r>
            <a:r>
              <a:rPr lang="en-US" sz="4400" b="1" i="1" dirty="0">
                <a:solidFill>
                  <a:srgbClr val="FF0000"/>
                </a:solidFill>
              </a:rPr>
              <a:t>ode Section 65906 </a:t>
            </a:r>
            <a:endParaRPr lang="en-US" b="1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B0FD19-FD56-4A0E-AF3C-EF16BF2A67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598387"/>
              </p:ext>
            </p:extLst>
          </p:nvPr>
        </p:nvGraphicFramePr>
        <p:xfrm>
          <a:off x="731906" y="1412776"/>
          <a:ext cx="7920880" cy="47525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920880">
                  <a:extLst>
                    <a:ext uri="{9D8B030D-6E8A-4147-A177-3AD203B41FA5}">
                      <a16:colId xmlns:a16="http://schemas.microsoft.com/office/drawing/2014/main" val="1893609848"/>
                    </a:ext>
                  </a:extLst>
                </a:gridCol>
              </a:tblGrid>
              <a:tr h="96103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THIS WOULD BE A SPECIAL PRIVILEDGE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272286"/>
                  </a:ext>
                </a:extLst>
              </a:tr>
              <a:tr h="3791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sng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Inconsistent with Government code section 65906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sz="28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…shall constitute a grant of special privileges inconsistent with the limitations upon other properties in the vicinity and zone in which such property is situated.</a:t>
                      </a:r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305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18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83C3-9408-4DC7-AAB9-CB9C27DA6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71128"/>
          </a:xfrm>
        </p:spPr>
        <p:txBody>
          <a:bodyPr/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PLANNING COMMISSION MOTIONS:</a:t>
            </a:r>
            <a:b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18BDE-EDF3-4559-9E46-680315E56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80728"/>
            <a:ext cx="7772400" cy="511527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Recommended Motion 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(Denial Action)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 to determine that the required Findings cannot be made and move to deny Variance Application No. 4130; and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the Secretary to prepare a Resolution documenting the Commission’s action.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endParaRPr lang="en-US" sz="1600" b="1" u="sng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  <a:tabLst>
                <a:tab pos="1771650" algn="l"/>
              </a:tabLst>
            </a:pPr>
            <a:r>
              <a:rPr lang="en-US" sz="16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 Motion</a:t>
            </a:r>
            <a:r>
              <a:rPr lang="en-US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(Approval Action)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Move to determine the required Findings can be made and move to approve Variance Application No. 4130, subject to the Conditions of Approval and Project Notes listed in Exhibit 1; and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l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the Secretary to prepare a Resolution documenting the Commission’s action.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Recommended Conditions of Approval and Project Notes</a:t>
            </a:r>
            <a:r>
              <a:rPr lang="en-US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See Exhibit 1 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24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A977B-9F80-4517-8B0B-AF6FEE315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sz="18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s-ES" sz="1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ES" sz="1800" dirty="0">
              <a:latin typeface="Arial" panose="020B0604020202020204" pitchFamily="34" charset="0"/>
            </a:endParaRPr>
          </a:p>
          <a:p>
            <a:endParaRPr lang="es-ES" sz="1800" dirty="0">
              <a:latin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Current </a:t>
            </a:r>
            <a:r>
              <a:rPr lang="en-US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nonconforming status does 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NOT</a:t>
            </a:r>
            <a:r>
              <a:rPr lang="en-US" sz="2800" b="1" u="sng" dirty="0">
                <a:latin typeface="Arial" panose="020B0604020202020204" pitchFamily="34" charset="0"/>
                <a:ea typeface="Times New Roman" panose="02020603050405020304" pitchFamily="18" charset="0"/>
              </a:rPr>
              <a:t> ALLOW FOR FURTHER SUBDIVSION</a:t>
            </a:r>
            <a:endParaRPr lang="en-US" sz="44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0DD333A-712D-46C3-8D3F-CA36E246C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916403"/>
              </p:ext>
            </p:extLst>
          </p:nvPr>
        </p:nvGraphicFramePr>
        <p:xfrm>
          <a:off x="755576" y="404664"/>
          <a:ext cx="7560840" cy="30243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80420">
                  <a:extLst>
                    <a:ext uri="{9D8B030D-6E8A-4147-A177-3AD203B41FA5}">
                      <a16:colId xmlns:a16="http://schemas.microsoft.com/office/drawing/2014/main" val="2013048928"/>
                    </a:ext>
                  </a:extLst>
                </a:gridCol>
                <a:gridCol w="3780420">
                  <a:extLst>
                    <a:ext uri="{9D8B030D-6E8A-4147-A177-3AD203B41FA5}">
                      <a16:colId xmlns:a16="http://schemas.microsoft.com/office/drawing/2014/main" val="712695568"/>
                    </a:ext>
                  </a:extLst>
                </a:gridCol>
              </a:tblGrid>
              <a:tr h="3024336">
                <a:tc>
                  <a:txBody>
                    <a:bodyPr/>
                    <a:lstStyle/>
                    <a:p>
                      <a:pPr algn="ctr"/>
                      <a:r>
                        <a:rPr lang="en-US" sz="2800" b="1" u="sng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Current Parcel Size</a:t>
                      </a:r>
                    </a:p>
                    <a:p>
                      <a:pPr algn="ctr"/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4.82-acres </a:t>
                      </a:r>
                    </a:p>
                    <a:p>
                      <a:pPr algn="ctr"/>
                      <a:endParaRPr lang="en-US" sz="2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s-ES" sz="2800" b="1" u="sng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Applicant</a:t>
                      </a:r>
                      <a:r>
                        <a:rPr lang="es-ES" sz="2800" b="1" u="sng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2800" b="1" u="sng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Desire</a:t>
                      </a:r>
                      <a:endParaRPr lang="es-ES" sz="2800" b="1" u="sng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Parcel A: 2.80-acres</a:t>
                      </a:r>
                    </a:p>
                    <a:p>
                      <a:pPr algn="ctr"/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Parcel B: 1.007-acres</a:t>
                      </a:r>
                    </a:p>
                    <a:p>
                      <a:pPr algn="ctr"/>
                      <a:r>
                        <a:rPr lang="es-ES" sz="2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Parcel C: 1.007-acres</a:t>
                      </a:r>
                    </a:p>
                    <a:p>
                      <a:pPr algn="ctr"/>
                      <a:endParaRPr lang="en-US" sz="28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90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78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96A6-612D-46DE-9682-DFB2ED50F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875D2-60A9-44D3-A43A-4C010977F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79189B-6D36-4884-90CB-3E4186460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65" y="0"/>
            <a:ext cx="8823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94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14B70-2FAA-494F-B632-50B6DF9CA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DE3EE-0461-4C9D-9F47-B94A17A79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6882DD-CA1D-4955-9622-09572F776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36" y="0"/>
            <a:ext cx="8804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87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C270-4807-4085-A6B6-8F6617D2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42BCF-0DA4-43C4-8434-BF77B35E8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000853-7FBD-483F-9950-75EAA5AC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08" y="0"/>
            <a:ext cx="8948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8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B7C1-CD3D-4D28-A904-67FB4BB9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BC87A-C3DE-457A-864E-0312F495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836DC1-2563-4E02-BB4C-5D8EA4E36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4" y="0"/>
            <a:ext cx="8887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0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8ECA6-D2D8-450D-81F3-55D2B8A30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E93A-279D-4DF7-89D9-3B06F7EB0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47B5E-EB9E-47FE-8DF8-D7FDE5E41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757" y="0"/>
            <a:ext cx="533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0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53BD2-8A8B-4267-9E99-945E62C89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37D0-D551-4352-ADB5-556F1EB0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0B9AC-C636-4A86-ADBD-D0A703D93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612" y="0"/>
            <a:ext cx="4198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90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868A6-0F7E-4A65-A7E6-D8EECE8A6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85E6F-A3CC-4537-ABF3-13E87E4FD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1B72C-8072-4F53-BA2A-A8A6696DA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3" y="188640"/>
            <a:ext cx="894238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524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Rounded MT Bold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39AC0B034BAD4C9F0F327BE421C22C" ma:contentTypeVersion="10" ma:contentTypeDescription="Create a new document." ma:contentTypeScope="" ma:versionID="c2aeffbb0b89dbbd7efc41ceabb23e3e">
  <xsd:schema xmlns:xsd="http://www.w3.org/2001/XMLSchema" xmlns:xs="http://www.w3.org/2001/XMLSchema" xmlns:p="http://schemas.microsoft.com/office/2006/metadata/properties" xmlns:ns2="88292104-dd8b-439e-bac2-f6c55ae9ee04" xmlns:ns3="b6491903-5d7b-43da-8119-6ca5c50f8029" targetNamespace="http://schemas.microsoft.com/office/2006/metadata/properties" ma:root="true" ma:fieldsID="74be04869c4d19d1b9b48c42aaa873c7" ns2:_="" ns3:_="">
    <xsd:import namespace="88292104-dd8b-439e-bac2-f6c55ae9ee04"/>
    <xsd:import namespace="b6491903-5d7b-43da-8119-6ca5c50f80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292104-dd8b-439e-bac2-f6c55ae9ee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662ea8d-3d95-4996-9f67-876649615d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491903-5d7b-43da-8119-6ca5c50f802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bd2320f-7cca-406c-af36-5054b0268b7c}" ma:internalName="TaxCatchAll" ma:showField="CatchAllData" ma:web="b6491903-5d7b-43da-8119-6ca5c50f80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5FE88E-821E-4137-960F-A0AE983EC71C}"/>
</file>

<file path=customXml/itemProps2.xml><?xml version="1.0" encoding="utf-8"?>
<ds:datastoreItem xmlns:ds="http://schemas.openxmlformats.org/officeDocument/2006/customXml" ds:itemID="{C80625D4-5946-42CF-B375-1C1DBA88922A}"/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236</Words>
  <Application>Microsoft Office PowerPoint</Application>
  <PresentationFormat>On-screen Show (4:3)</PresentationFormat>
  <Paragraphs>54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Arial Rounded MT Bold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Government Code Section 65906 </vt:lpstr>
      <vt:lpstr>PLANNING COMMISSION MOTIONS: </vt:lpstr>
    </vt:vector>
  </TitlesOfParts>
  <Company>County of Fresno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 4130 PCH November 17, 2022</dc:title>
  <dc:creator>J Hernandez</dc:creator>
  <cp:lastModifiedBy>Racusin, Elliot</cp:lastModifiedBy>
  <cp:revision>256</cp:revision>
  <cp:lastPrinted>2022-05-13T16:38:23Z</cp:lastPrinted>
  <dcterms:created xsi:type="dcterms:W3CDTF">2004-04-19T19:39:45Z</dcterms:created>
  <dcterms:modified xsi:type="dcterms:W3CDTF">2022-11-10T22:11:16Z</dcterms:modified>
</cp:coreProperties>
</file>