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5" r:id="rId5"/>
    <p:sldId id="260" r:id="rId6"/>
    <p:sldId id="276" r:id="rId7"/>
    <p:sldId id="262" r:id="rId8"/>
    <p:sldId id="269" r:id="rId9"/>
    <p:sldId id="263" r:id="rId10"/>
    <p:sldId id="264" r:id="rId11"/>
    <p:sldId id="265" r:id="rId12"/>
    <p:sldId id="266" r:id="rId13"/>
    <p:sldId id="267" r:id="rId14"/>
    <p:sldId id="268" r:id="rId15"/>
    <p:sldId id="277" r:id="rId16"/>
    <p:sldId id="278" r:id="rId17"/>
    <p:sldId id="280" r:id="rId18"/>
    <p:sldId id="273" r:id="rId19"/>
    <p:sldId id="279" r:id="rId20"/>
    <p:sldId id="274" r:id="rId21"/>
    <p:sldId id="270"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2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ith, Sage" userId="87b08af5-3a63-4ddc-8416-82de2e66587f" providerId="ADAL" clId="{77CE0C59-58A8-4FE0-8038-AEBB334C0630}"/>
    <pc:docChg chg="modSld sldOrd">
      <pc:chgData name="Dreith, Sage" userId="87b08af5-3a63-4ddc-8416-82de2e66587f" providerId="ADAL" clId="{77CE0C59-58A8-4FE0-8038-AEBB334C0630}" dt="2023-05-30T23:01:12.596" v="1"/>
      <pc:docMkLst>
        <pc:docMk/>
      </pc:docMkLst>
      <pc:sldChg chg="ord">
        <pc:chgData name="Dreith, Sage" userId="87b08af5-3a63-4ddc-8416-82de2e66587f" providerId="ADAL" clId="{77CE0C59-58A8-4FE0-8038-AEBB334C0630}" dt="2023-05-30T23:01:12.596" v="1"/>
        <pc:sldMkLst>
          <pc:docMk/>
          <pc:sldMk cId="2277099754"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017089-61B4-469C-9890-A36EB331DA1F}" type="datetimeFigureOut">
              <a:rPr lang="en-US" smtClean="0"/>
              <a:t>1/16/2025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A4C0F95-CD91-4C8F-8200-08EAD8E3A94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560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7089-61B4-469C-9890-A36EB331DA1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C0F95-CD91-4C8F-8200-08EAD8E3A94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096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7089-61B4-469C-9890-A36EB331DA1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C0F95-CD91-4C8F-8200-08EAD8E3A94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242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017089-61B4-469C-9890-A36EB331DA1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C0F95-CD91-4C8F-8200-08EAD8E3A94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95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17089-61B4-469C-9890-A36EB331DA1F}"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C0F95-CD91-4C8F-8200-08EAD8E3A94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828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017089-61B4-469C-9890-A36EB331DA1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C0F95-CD91-4C8F-8200-08EAD8E3A94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190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017089-61B4-469C-9890-A36EB331DA1F}"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C0F95-CD91-4C8F-8200-08EAD8E3A94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402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017089-61B4-469C-9890-A36EB331DA1F}"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C0F95-CD91-4C8F-8200-08EAD8E3A94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10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17089-61B4-469C-9890-A36EB331DA1F}"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C0F95-CD91-4C8F-8200-08EAD8E3A94C}" type="slidenum">
              <a:rPr lang="en-US" smtClean="0"/>
              <a:t>‹#›</a:t>
            </a:fld>
            <a:endParaRPr lang="en-US"/>
          </a:p>
        </p:txBody>
      </p:sp>
    </p:spTree>
    <p:extLst>
      <p:ext uri="{BB962C8B-B14F-4D97-AF65-F5344CB8AC3E}">
        <p14:creationId xmlns:p14="http://schemas.microsoft.com/office/powerpoint/2010/main" val="125897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017089-61B4-469C-9890-A36EB331DA1F}"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C0F95-CD91-4C8F-8200-08EAD8E3A94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973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9017089-61B4-469C-9890-A36EB331DA1F}" type="datetimeFigureOut">
              <a:rPr lang="en-US" smtClean="0"/>
              <a:t>1/16/2025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A4C0F95-CD91-4C8F-8200-08EAD8E3A94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16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017089-61B4-469C-9890-A36EB331DA1F}" type="datetimeFigureOut">
              <a:rPr lang="en-US" smtClean="0"/>
              <a:t>1/16/2025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A4C0F95-CD91-4C8F-8200-08EAD8E3A94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59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co.fresno.ca.us/departments/behavioral-health/home/for-providers/contract-providers/become-a-provid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DBHPACredentialing@fresnocountyca.gov"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FB87-39F3-4DB7-B5B7-7C1DA2F815DB}"/>
              </a:ext>
            </a:extLst>
          </p:cNvPr>
          <p:cNvSpPr>
            <a:spLocks noGrp="1"/>
          </p:cNvSpPr>
          <p:nvPr>
            <p:ph type="ctrTitle"/>
          </p:nvPr>
        </p:nvSpPr>
        <p:spPr>
          <a:xfrm>
            <a:off x="3369380" y="1402672"/>
            <a:ext cx="5507919" cy="1803747"/>
          </a:xfrm>
        </p:spPr>
        <p:txBody>
          <a:bodyPr anchor="b">
            <a:normAutofit/>
          </a:bodyPr>
          <a:lstStyle/>
          <a:p>
            <a:pPr algn="ctr"/>
            <a:r>
              <a:rPr lang="en-US" sz="5200" dirty="0">
                <a:solidFill>
                  <a:schemeClr val="tx2"/>
                </a:solidFill>
              </a:rPr>
              <a:t>Credentialing Training</a:t>
            </a:r>
          </a:p>
        </p:txBody>
      </p:sp>
      <p:sp>
        <p:nvSpPr>
          <p:cNvPr id="3" name="Subtitle 2">
            <a:extLst>
              <a:ext uri="{FF2B5EF4-FFF2-40B4-BE49-F238E27FC236}">
                <a16:creationId xmlns:a16="http://schemas.microsoft.com/office/drawing/2014/main" id="{62BBC41B-F2E8-45BF-AA0B-A89E83919C71}"/>
              </a:ext>
            </a:extLst>
          </p:cNvPr>
          <p:cNvSpPr>
            <a:spLocks noGrp="1"/>
          </p:cNvSpPr>
          <p:nvPr>
            <p:ph type="subTitle" idx="1"/>
          </p:nvPr>
        </p:nvSpPr>
        <p:spPr>
          <a:xfrm>
            <a:off x="3502135" y="4001587"/>
            <a:ext cx="5188034" cy="682079"/>
          </a:xfrm>
        </p:spPr>
        <p:txBody>
          <a:bodyPr>
            <a:normAutofit fontScale="92500"/>
          </a:bodyPr>
          <a:lstStyle/>
          <a:p>
            <a:r>
              <a:rPr lang="en-US" dirty="0">
                <a:solidFill>
                  <a:schemeClr val="tx2"/>
                </a:solidFill>
              </a:rPr>
              <a:t>             </a:t>
            </a:r>
            <a:r>
              <a:rPr lang="en-US" dirty="0">
                <a:solidFill>
                  <a:srgbClr val="C00000"/>
                </a:solidFill>
              </a:rPr>
              <a:t>Fresno County Plan Administration</a:t>
            </a:r>
          </a:p>
        </p:txBody>
      </p:sp>
    </p:spTree>
    <p:extLst>
      <p:ext uri="{BB962C8B-B14F-4D97-AF65-F5344CB8AC3E}">
        <p14:creationId xmlns:p14="http://schemas.microsoft.com/office/powerpoint/2010/main" val="378759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19B2036-36EE-4C9D-BC45-C4A164BB059C}"/>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sz="3200" dirty="0"/>
              <a:t>Section B</a:t>
            </a:r>
            <a:br>
              <a:rPr lang="en-US" sz="3200" dirty="0"/>
            </a:br>
            <a:r>
              <a:rPr lang="en-US" sz="3200"/>
              <a:t>identifying information</a:t>
            </a:r>
          </a:p>
        </p:txBody>
      </p:sp>
      <p:sp>
        <p:nvSpPr>
          <p:cNvPr id="48" name="Rectangle 47">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id="{7DF446B0-58CD-4A8E-98CF-992E428DEC7A}"/>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marL="285750" indent="-228600">
              <a:buFont typeface="Arial" panose="020B0604020202020204" pitchFamily="34" charset="0"/>
              <a:buChar char="•"/>
            </a:pPr>
            <a:r>
              <a:rPr lang="en-US" dirty="0"/>
              <a:t>Please include the applicant’s name, birthdate, gender and practice address. The practice address is where the services will be provided. That same address must be on the applicant’s NPI profile. </a:t>
            </a:r>
          </a:p>
          <a:p>
            <a:pPr marL="285750" indent="-228600">
              <a:buFont typeface="Arial" panose="020B0604020202020204" pitchFamily="34" charset="0"/>
              <a:buChar char="•"/>
            </a:pPr>
            <a:r>
              <a:rPr lang="en-US" dirty="0"/>
              <a:t>Answer all the questions, including the ADA question, and whether the applicant has worked under any other names.</a:t>
            </a:r>
          </a:p>
          <a:p>
            <a:pPr marL="285750" indent="-228600">
              <a:buFont typeface="Arial" panose="020B0604020202020204" pitchFamily="34" charset="0"/>
              <a:buChar char="•"/>
            </a:pPr>
            <a:r>
              <a:rPr lang="en-US" dirty="0"/>
              <a:t>All questions should be answered, include N/A where applicable. </a:t>
            </a:r>
          </a:p>
          <a:p>
            <a:pPr marL="285750" indent="-228600">
              <a:buFont typeface="Arial" panose="020B0604020202020204" pitchFamily="34" charset="0"/>
              <a:buChar char="•"/>
            </a:pPr>
            <a:r>
              <a:rPr lang="en-US" dirty="0"/>
              <a:t>Unlicensed and registered staff must indicate a supervisor.  That supervisor must be credentialed by the FCMHP. </a:t>
            </a:r>
          </a:p>
          <a:p>
            <a:pPr marL="285750" indent="-228600">
              <a:buFont typeface="Arial" panose="020B0604020202020204" pitchFamily="34" charset="0"/>
              <a:buChar char="•"/>
            </a:pPr>
            <a:endParaRPr lang="en-US" dirty="0"/>
          </a:p>
        </p:txBody>
      </p:sp>
      <p:grpSp>
        <p:nvGrpSpPr>
          <p:cNvPr id="50" name="Group 49">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51" name="Rectangle 50">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1DF44A0-AE69-085E-44D6-997961003A59}"/>
              </a:ext>
            </a:extLst>
          </p:cNvPr>
          <p:cNvPicPr>
            <a:picLocks noGrp="1" noChangeAspect="1"/>
          </p:cNvPicPr>
          <p:nvPr>
            <p:ph idx="1"/>
          </p:nvPr>
        </p:nvPicPr>
        <p:blipFill>
          <a:blip r:embed="rId3"/>
          <a:stretch>
            <a:fillRect/>
          </a:stretch>
        </p:blipFill>
        <p:spPr>
          <a:xfrm>
            <a:off x="7951321" y="976901"/>
            <a:ext cx="3189119" cy="4021819"/>
          </a:xfrm>
          <a:prstGeom prst="rect">
            <a:avLst/>
          </a:prstGeom>
        </p:spPr>
      </p:pic>
      <p:pic>
        <p:nvPicPr>
          <p:cNvPr id="56" name="Picture 55">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3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9" name="Picture 6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7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5" name="Rectangle 74">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9A386EC-06AB-496E-813B-93907BEAD4A4}"/>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a:t>Sections C-H</a:t>
            </a:r>
          </a:p>
        </p:txBody>
      </p:sp>
      <p:sp>
        <p:nvSpPr>
          <p:cNvPr id="79" name="Rectangle 78">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91EC855-BAB5-4D24-9F44-9B1A29200AE3}"/>
              </a:ext>
            </a:extLst>
          </p:cNvPr>
          <p:cNvSpPr>
            <a:spLocks noGrp="1"/>
          </p:cNvSpPr>
          <p:nvPr>
            <p:ph sz="half" idx="1"/>
          </p:nvPr>
        </p:nvSpPr>
        <p:spPr>
          <a:xfrm>
            <a:off x="1451581" y="2015732"/>
            <a:ext cx="3526523" cy="3450613"/>
          </a:xfrm>
        </p:spPr>
        <p:txBody>
          <a:bodyPr vert="horz" lIns="91440" tIns="45720" rIns="91440" bIns="45720" rtlCol="0" anchor="t">
            <a:normAutofit fontScale="92500" lnSpcReduction="20000"/>
          </a:bodyPr>
          <a:lstStyle/>
          <a:p>
            <a:pPr>
              <a:lnSpc>
                <a:spcPct val="110000"/>
              </a:lnSpc>
            </a:pPr>
            <a:r>
              <a:rPr lang="en-US" sz="1600" dirty="0"/>
              <a:t>Section C-NPI and Taxonomy-This information will be verified on the NPPES website. Make certain staff update their NPI accounts to include the practice address indicated on the application, their licensing number and state.</a:t>
            </a:r>
          </a:p>
          <a:p>
            <a:pPr>
              <a:lnSpc>
                <a:spcPct val="110000"/>
              </a:lnSpc>
            </a:pPr>
            <a:r>
              <a:rPr lang="en-US" sz="1600" dirty="0"/>
              <a:t>Section D-Work history needs to encompass the past 10 years and match resumes.</a:t>
            </a:r>
          </a:p>
          <a:p>
            <a:pPr>
              <a:lnSpc>
                <a:spcPct val="110000"/>
              </a:lnSpc>
            </a:pPr>
            <a:r>
              <a:rPr lang="en-US" sz="1600" dirty="0"/>
              <a:t>Section E-Professional Education.</a:t>
            </a:r>
          </a:p>
          <a:p>
            <a:pPr>
              <a:lnSpc>
                <a:spcPct val="110000"/>
              </a:lnSpc>
            </a:pPr>
            <a:r>
              <a:rPr lang="en-US" sz="1600" dirty="0"/>
              <a:t>Sections F-H should be completed as applicable. Most applicants will not have information for F-H.</a:t>
            </a:r>
          </a:p>
        </p:txBody>
      </p:sp>
      <p:grpSp>
        <p:nvGrpSpPr>
          <p:cNvPr id="81" name="Group 80">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82" name="Rectangle 81">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838B72F-0D17-CD26-0F78-FB24F70A3851}"/>
              </a:ext>
            </a:extLst>
          </p:cNvPr>
          <p:cNvPicPr>
            <a:picLocks noGrp="1" noChangeAspect="1"/>
          </p:cNvPicPr>
          <p:nvPr>
            <p:ph sz="half" idx="2"/>
          </p:nvPr>
        </p:nvPicPr>
        <p:blipFill>
          <a:blip r:embed="rId3"/>
          <a:stretch>
            <a:fillRect/>
          </a:stretch>
        </p:blipFill>
        <p:spPr>
          <a:xfrm>
            <a:off x="6027420" y="977961"/>
            <a:ext cx="5033998" cy="4146764"/>
          </a:xfrm>
          <a:prstGeom prst="rect">
            <a:avLst/>
          </a:prstGeom>
        </p:spPr>
      </p:pic>
      <p:pic>
        <p:nvPicPr>
          <p:cNvPr id="87" name="Picture 86">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9" name="Straight Connector 88">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61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6" name="Picture 5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2" name="Rectangle 61">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6C4B3CC-70B8-407C-A86E-D7A45C12B056}"/>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a:t>Section I-Data Attestation</a:t>
            </a:r>
          </a:p>
        </p:txBody>
      </p:sp>
      <p:sp>
        <p:nvSpPr>
          <p:cNvPr id="66" name="Rectangle 65">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362D6EF7-4058-4F35-9151-D29A06A9CE09}"/>
              </a:ext>
            </a:extLst>
          </p:cNvPr>
          <p:cNvSpPr>
            <a:spLocks noGrp="1"/>
          </p:cNvSpPr>
          <p:nvPr>
            <p:ph sz="half" idx="1"/>
          </p:nvPr>
        </p:nvSpPr>
        <p:spPr>
          <a:xfrm>
            <a:off x="1451580" y="2015732"/>
            <a:ext cx="5550355" cy="3450613"/>
          </a:xfrm>
        </p:spPr>
        <p:txBody>
          <a:bodyPr vert="horz" lIns="91440" tIns="45720" rIns="91440" bIns="45720" rtlCol="0" anchor="t">
            <a:normAutofit/>
          </a:bodyPr>
          <a:lstStyle/>
          <a:p>
            <a:pPr>
              <a:lnSpc>
                <a:spcPct val="110000"/>
              </a:lnSpc>
            </a:pPr>
            <a:r>
              <a:rPr lang="en-US" sz="1900" dirty="0"/>
              <a:t>Staff should answer all 21 questions with Yes/No/or NA (don’t leave any blank).</a:t>
            </a:r>
          </a:p>
          <a:p>
            <a:pPr>
              <a:lnSpc>
                <a:spcPct val="110000"/>
              </a:lnSpc>
            </a:pPr>
            <a:r>
              <a:rPr lang="en-US" sz="1900" dirty="0"/>
              <a:t>Questions 1-14, if answered yes, should be accompanied with an explanation.</a:t>
            </a:r>
          </a:p>
          <a:p>
            <a:pPr>
              <a:lnSpc>
                <a:spcPct val="110000"/>
              </a:lnSpc>
            </a:pPr>
            <a:r>
              <a:rPr lang="en-US" sz="1900" dirty="0"/>
              <a:t>Associate Level (unlicensed) staff and registered SUD counselors should Mark N/A to question 15.</a:t>
            </a:r>
          </a:p>
          <a:p>
            <a:pPr>
              <a:lnSpc>
                <a:spcPct val="110000"/>
              </a:lnSpc>
            </a:pPr>
            <a:r>
              <a:rPr lang="en-US" sz="1900" dirty="0"/>
              <a:t>Make certain staff sign and date the page attesting the information they provided was true to the best of their knowledge.</a:t>
            </a:r>
          </a:p>
        </p:txBody>
      </p:sp>
      <p:grpSp>
        <p:nvGrpSpPr>
          <p:cNvPr id="68" name="Group 67">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69" name="Rectangle 68">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F567965-1142-FDE2-D40D-2A4AF79F7C00}"/>
              </a:ext>
            </a:extLst>
          </p:cNvPr>
          <p:cNvPicPr>
            <a:picLocks noGrp="1" noChangeAspect="1"/>
          </p:cNvPicPr>
          <p:nvPr>
            <p:ph sz="half" idx="2"/>
          </p:nvPr>
        </p:nvPicPr>
        <p:blipFill>
          <a:blip r:embed="rId3"/>
          <a:stretch>
            <a:fillRect/>
          </a:stretch>
        </p:blipFill>
        <p:spPr>
          <a:xfrm>
            <a:off x="7951321" y="976902"/>
            <a:ext cx="3119444" cy="4135337"/>
          </a:xfrm>
          <a:prstGeom prst="rect">
            <a:avLst/>
          </a:prstGeom>
        </p:spPr>
      </p:pic>
      <p:pic>
        <p:nvPicPr>
          <p:cNvPr id="74" name="Picture 73">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96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468064B-E7BB-4F5D-916A-53979B483291}"/>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2200"/>
              <a:t>Release of information Certification</a:t>
            </a:r>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AF88A43-CEE1-4DF7-B44E-49FB0530A112}"/>
              </a:ext>
            </a:extLst>
          </p:cNvPr>
          <p:cNvSpPr>
            <a:spLocks noGrp="1"/>
          </p:cNvSpPr>
          <p:nvPr>
            <p:ph sz="half" idx="1"/>
          </p:nvPr>
        </p:nvSpPr>
        <p:spPr>
          <a:xfrm>
            <a:off x="1451581" y="2015732"/>
            <a:ext cx="3526523" cy="3450613"/>
          </a:xfrm>
        </p:spPr>
        <p:txBody>
          <a:bodyPr vert="horz" lIns="91440" tIns="45720" rIns="91440" bIns="45720" rtlCol="0" anchor="t">
            <a:normAutofit/>
          </a:bodyPr>
          <a:lstStyle/>
          <a:p>
            <a:r>
              <a:rPr lang="en-US"/>
              <a:t>Make certain staff complete the entire release of information page, with a signature, date and title. The title of the staff is the role they will be occupying inside your organization, for example, admissions specialist, rather than SUD counselor.</a:t>
            </a:r>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993CD862-A5CA-420C-AD35-D9B987E0D3DB}"/>
              </a:ext>
            </a:extLst>
          </p:cNvPr>
          <p:cNvPicPr>
            <a:picLocks noGrp="1" noChangeAspect="1"/>
          </p:cNvPicPr>
          <p:nvPr>
            <p:ph sz="half" idx="2"/>
          </p:nvPr>
        </p:nvPicPr>
        <p:blipFill rotWithShape="1">
          <a:blip r:embed="rId3"/>
          <a:srcRect r="6776" b="-3"/>
          <a:stretch/>
        </p:blipFill>
        <p:spPr>
          <a:xfrm>
            <a:off x="6093926" y="1116345"/>
            <a:ext cx="4821551"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00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45" name="Rectangle 44">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D1485A5-286A-4925-B6B1-F32CF2CAADD7}"/>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dirty="0"/>
              <a:t>Clinical Profile </a:t>
            </a:r>
            <a:endParaRPr lang="en-US"/>
          </a:p>
        </p:txBody>
      </p:sp>
      <p:pic>
        <p:nvPicPr>
          <p:cNvPr id="7" name="Content Placeholder 6">
            <a:extLst>
              <a:ext uri="{FF2B5EF4-FFF2-40B4-BE49-F238E27FC236}">
                <a16:creationId xmlns:a16="http://schemas.microsoft.com/office/drawing/2014/main" id="{E5683174-0EE1-623D-5865-BA513B09A997}"/>
              </a:ext>
            </a:extLst>
          </p:cNvPr>
          <p:cNvPicPr>
            <a:picLocks noGrp="1" noChangeAspect="1"/>
          </p:cNvPicPr>
          <p:nvPr>
            <p:ph sz="half" idx="2"/>
          </p:nvPr>
        </p:nvPicPr>
        <p:blipFill>
          <a:blip r:embed="rId3"/>
          <a:stretch>
            <a:fillRect/>
          </a:stretch>
        </p:blipFill>
        <p:spPr>
          <a:xfrm>
            <a:off x="1130582" y="906780"/>
            <a:ext cx="3100975" cy="4206524"/>
          </a:xfrm>
          <a:prstGeom prst="rect">
            <a:avLst/>
          </a:prstGeom>
        </p:spPr>
      </p:pic>
      <p:sp>
        <p:nvSpPr>
          <p:cNvPr id="3" name="Content Placeholder 2">
            <a:extLst>
              <a:ext uri="{FF2B5EF4-FFF2-40B4-BE49-F238E27FC236}">
                <a16:creationId xmlns:a16="http://schemas.microsoft.com/office/drawing/2014/main" id="{72F9E56F-8A97-4EFC-BA95-E53367B46527}"/>
              </a:ext>
            </a:extLst>
          </p:cNvPr>
          <p:cNvSpPr>
            <a:spLocks noGrp="1"/>
          </p:cNvSpPr>
          <p:nvPr>
            <p:ph sz="half" idx="1"/>
          </p:nvPr>
        </p:nvSpPr>
        <p:spPr>
          <a:xfrm>
            <a:off x="5188043" y="2015732"/>
            <a:ext cx="5550355" cy="3450613"/>
          </a:xfrm>
        </p:spPr>
        <p:txBody>
          <a:bodyPr vert="horz" lIns="91440" tIns="45720" rIns="91440" bIns="45720" rtlCol="0" anchor="t">
            <a:normAutofit/>
          </a:bodyPr>
          <a:lstStyle/>
          <a:p>
            <a:r>
              <a:rPr lang="en-US"/>
              <a:t>All licensed staff must complete a clinical profile. </a:t>
            </a:r>
          </a:p>
          <a:p>
            <a:r>
              <a:rPr lang="en-US"/>
              <a:t>Any specialties listed required additional certifications and documentation to verify the specialties. </a:t>
            </a:r>
          </a:p>
          <a:p>
            <a:r>
              <a:rPr lang="en-US"/>
              <a:t>Registered and/or unlicensed staff need not complete a clinical profile.  Either omit the clinical profile pages or leave them blank.</a:t>
            </a:r>
          </a:p>
        </p:txBody>
      </p:sp>
      <p:pic>
        <p:nvPicPr>
          <p:cNvPr id="52" name="Picture 51">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4" name="Straight Connector 53">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791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7" name="Picture 4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Rectangle 52">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56">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58" name="Rectangle 57">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74F2D17-456A-4FBB-B978-09B6C75C6AC1}"/>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sz="2200"/>
              <a:t>Individual and Group Provider Applications</a:t>
            </a:r>
          </a:p>
        </p:txBody>
      </p:sp>
      <p:pic>
        <p:nvPicPr>
          <p:cNvPr id="6" name="Content Placeholder 5">
            <a:extLst>
              <a:ext uri="{FF2B5EF4-FFF2-40B4-BE49-F238E27FC236}">
                <a16:creationId xmlns:a16="http://schemas.microsoft.com/office/drawing/2014/main" id="{24386191-AFB6-50F0-0993-85945612530D}"/>
              </a:ext>
            </a:extLst>
          </p:cNvPr>
          <p:cNvPicPr>
            <a:picLocks noGrp="1" noChangeAspect="1"/>
          </p:cNvPicPr>
          <p:nvPr>
            <p:ph sz="half" idx="1"/>
          </p:nvPr>
        </p:nvPicPr>
        <p:blipFill>
          <a:blip r:embed="rId3"/>
          <a:stretch>
            <a:fillRect/>
          </a:stretch>
        </p:blipFill>
        <p:spPr>
          <a:xfrm>
            <a:off x="1888761" y="983390"/>
            <a:ext cx="3702570" cy="4136399"/>
          </a:xfrm>
          <a:prstGeom prst="rect">
            <a:avLst/>
          </a:prstGeom>
        </p:spPr>
      </p:pic>
      <p:sp>
        <p:nvSpPr>
          <p:cNvPr id="9" name="Content Placeholder 8">
            <a:extLst>
              <a:ext uri="{FF2B5EF4-FFF2-40B4-BE49-F238E27FC236}">
                <a16:creationId xmlns:a16="http://schemas.microsoft.com/office/drawing/2014/main" id="{9DE084E4-E317-490F-B8EC-CF8CFC0AAD5D}"/>
              </a:ext>
            </a:extLst>
          </p:cNvPr>
          <p:cNvSpPr>
            <a:spLocks noGrp="1"/>
          </p:cNvSpPr>
          <p:nvPr>
            <p:ph sz="half" idx="2"/>
          </p:nvPr>
        </p:nvSpPr>
        <p:spPr>
          <a:xfrm>
            <a:off x="7218029" y="2015732"/>
            <a:ext cx="3520368" cy="3450613"/>
          </a:xfrm>
        </p:spPr>
        <p:txBody>
          <a:bodyPr vert="horz" lIns="91440" tIns="45720" rIns="91440" bIns="45720" rtlCol="0" anchor="t">
            <a:normAutofit/>
          </a:bodyPr>
          <a:lstStyle/>
          <a:p>
            <a:r>
              <a:rPr lang="en-US" dirty="0"/>
              <a:t>These application must be completed as thoroughly as organizational provider applications.</a:t>
            </a:r>
          </a:p>
          <a:p>
            <a:r>
              <a:rPr lang="en-US" dirty="0"/>
              <a:t>A few different items will be requested. </a:t>
            </a:r>
          </a:p>
        </p:txBody>
      </p:sp>
      <p:pic>
        <p:nvPicPr>
          <p:cNvPr id="65" name="Picture 64">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Arrow: Right 2">
            <a:extLst>
              <a:ext uri="{FF2B5EF4-FFF2-40B4-BE49-F238E27FC236}">
                <a16:creationId xmlns:a16="http://schemas.microsoft.com/office/drawing/2014/main" id="{39F63E80-B4BB-4F7E-8375-430FD5C3B4C4}"/>
              </a:ext>
            </a:extLst>
          </p:cNvPr>
          <p:cNvSpPr/>
          <p:nvPr/>
        </p:nvSpPr>
        <p:spPr>
          <a:xfrm>
            <a:off x="1106739" y="4338579"/>
            <a:ext cx="6587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38032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4"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2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22">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4">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74F2D17-456A-4FBB-B978-09B6C75C6AC1}"/>
              </a:ext>
            </a:extLst>
          </p:cNvPr>
          <p:cNvSpPr>
            <a:spLocks noGrp="1"/>
          </p:cNvSpPr>
          <p:nvPr>
            <p:ph type="title"/>
          </p:nvPr>
        </p:nvSpPr>
        <p:spPr>
          <a:xfrm>
            <a:off x="7555992" y="707475"/>
            <a:ext cx="3157577" cy="1312001"/>
          </a:xfrm>
        </p:spPr>
        <p:txBody>
          <a:bodyPr vert="horz" lIns="91440" tIns="45720" rIns="91440" bIns="45720" rtlCol="0" anchor="t">
            <a:normAutofit/>
          </a:bodyPr>
          <a:lstStyle/>
          <a:p>
            <a:r>
              <a:rPr lang="en-US" sz="2800"/>
              <a:t>Individual and Group Provider Applications</a:t>
            </a:r>
          </a:p>
        </p:txBody>
      </p:sp>
      <p:cxnSp>
        <p:nvCxnSpPr>
          <p:cNvPr id="39" name="Straight Connector 26">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0"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9" name="Content Placeholder 8">
            <a:extLst>
              <a:ext uri="{FF2B5EF4-FFF2-40B4-BE49-F238E27FC236}">
                <a16:creationId xmlns:a16="http://schemas.microsoft.com/office/drawing/2014/main" id="{9DE084E4-E317-490F-B8EC-CF8CFC0AAD5D}"/>
              </a:ext>
            </a:extLst>
          </p:cNvPr>
          <p:cNvSpPr>
            <a:spLocks noGrp="1"/>
          </p:cNvSpPr>
          <p:nvPr>
            <p:ph sz="half" idx="2"/>
          </p:nvPr>
        </p:nvSpPr>
        <p:spPr>
          <a:xfrm>
            <a:off x="7554138" y="2273608"/>
            <a:ext cx="3159432" cy="3940925"/>
          </a:xfrm>
        </p:spPr>
        <p:txBody>
          <a:bodyPr vert="horz" lIns="91440" tIns="45720" rIns="91440" bIns="45720" rtlCol="0" anchor="t">
            <a:normAutofit/>
          </a:bodyPr>
          <a:lstStyle/>
          <a:p>
            <a:r>
              <a:rPr lang="en-US" dirty="0"/>
              <a:t>Insurance information is required.</a:t>
            </a:r>
          </a:p>
          <a:p>
            <a:r>
              <a:rPr lang="en-US" dirty="0"/>
              <a:t>Along with the availability of all the individuals who work for the group.</a:t>
            </a:r>
          </a:p>
        </p:txBody>
      </p:sp>
      <p:sp>
        <p:nvSpPr>
          <p:cNvPr id="3" name="Arrow: Right 2">
            <a:extLst>
              <a:ext uri="{FF2B5EF4-FFF2-40B4-BE49-F238E27FC236}">
                <a16:creationId xmlns:a16="http://schemas.microsoft.com/office/drawing/2014/main" id="{CF33ED8F-9958-47E4-BFE0-DC255525CFED}"/>
              </a:ext>
            </a:extLst>
          </p:cNvPr>
          <p:cNvSpPr/>
          <p:nvPr/>
        </p:nvSpPr>
        <p:spPr>
          <a:xfrm>
            <a:off x="105234" y="46321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89FC4CA-6AF6-CEFA-8BCC-1616798981C8}"/>
              </a:ext>
            </a:extLst>
          </p:cNvPr>
          <p:cNvPicPr>
            <a:picLocks noGrp="1" noChangeAspect="1"/>
          </p:cNvPicPr>
          <p:nvPr>
            <p:ph sz="half" idx="1"/>
          </p:nvPr>
        </p:nvPicPr>
        <p:blipFill>
          <a:blip r:embed="rId3"/>
          <a:stretch>
            <a:fillRect/>
          </a:stretch>
        </p:blipFill>
        <p:spPr>
          <a:xfrm>
            <a:off x="1451580" y="262330"/>
            <a:ext cx="5099122" cy="6018268"/>
          </a:xfrm>
          <a:prstGeom prst="rect">
            <a:avLst/>
          </a:prstGeom>
          <a:solidFill>
            <a:schemeClr val="bg1"/>
          </a:solidFill>
        </p:spPr>
      </p:pic>
    </p:spTree>
    <p:extLst>
      <p:ext uri="{BB962C8B-B14F-4D97-AF65-F5344CB8AC3E}">
        <p14:creationId xmlns:p14="http://schemas.microsoft.com/office/powerpoint/2010/main" val="202150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3" name="Picture 5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9" name="Rectangle 58">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B5C8F67-7B4B-4168-92EE-A392C8ABD389}"/>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dirty="0"/>
              <a:t>In-house application </a:t>
            </a:r>
            <a:endParaRPr lang="en-US"/>
          </a:p>
        </p:txBody>
      </p:sp>
      <p:sp>
        <p:nvSpPr>
          <p:cNvPr id="63" name="Rectangle 62">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Content Placeholder 3">
            <a:extLst>
              <a:ext uri="{FF2B5EF4-FFF2-40B4-BE49-F238E27FC236}">
                <a16:creationId xmlns:a16="http://schemas.microsoft.com/office/drawing/2014/main" id="{9E2A6833-DC7B-4C34-A064-28A14853051F}"/>
              </a:ext>
            </a:extLst>
          </p:cNvPr>
          <p:cNvSpPr>
            <a:spLocks noGrp="1"/>
          </p:cNvSpPr>
          <p:nvPr>
            <p:ph sz="half" idx="2"/>
          </p:nvPr>
        </p:nvSpPr>
        <p:spPr>
          <a:xfrm>
            <a:off x="1451580" y="2015732"/>
            <a:ext cx="5550355" cy="3450613"/>
          </a:xfrm>
        </p:spPr>
        <p:txBody>
          <a:bodyPr vert="horz" lIns="91440" tIns="45720" rIns="91440" bIns="45720" rtlCol="0" anchor="t">
            <a:normAutofit/>
          </a:bodyPr>
          <a:lstStyle/>
          <a:p>
            <a:r>
              <a:rPr lang="en-US" dirty="0"/>
              <a:t>For DBH employees only.</a:t>
            </a:r>
          </a:p>
          <a:p>
            <a:r>
              <a:rPr lang="en-US" dirty="0"/>
              <a:t>All document requirements are the same.</a:t>
            </a:r>
          </a:p>
          <a:p>
            <a:r>
              <a:rPr lang="en-US" dirty="0"/>
              <a:t>No work history section, so county application required. </a:t>
            </a:r>
          </a:p>
          <a:p>
            <a:r>
              <a:rPr lang="en-US" dirty="0"/>
              <a:t>Used for new employees as well as internal promotions. </a:t>
            </a:r>
          </a:p>
        </p:txBody>
      </p:sp>
      <p:grpSp>
        <p:nvGrpSpPr>
          <p:cNvPr id="65" name="Group 64">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66" name="Rectangle 65">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A9A4AFFE-2723-236E-F695-A8E3C75C648A}"/>
              </a:ext>
            </a:extLst>
          </p:cNvPr>
          <p:cNvPicPr>
            <a:picLocks noGrp="1" noChangeAspect="1"/>
          </p:cNvPicPr>
          <p:nvPr>
            <p:ph sz="half" idx="1"/>
          </p:nvPr>
        </p:nvPicPr>
        <p:blipFill>
          <a:blip r:embed="rId3"/>
          <a:stretch>
            <a:fillRect/>
          </a:stretch>
        </p:blipFill>
        <p:spPr>
          <a:xfrm>
            <a:off x="7951321" y="966536"/>
            <a:ext cx="3119444" cy="4135338"/>
          </a:xfrm>
          <a:prstGeom prst="rect">
            <a:avLst/>
          </a:prstGeom>
        </p:spPr>
      </p:pic>
      <p:pic>
        <p:nvPicPr>
          <p:cNvPr id="71" name="Picture 70">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3" name="Straight Connector 72">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1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8" name="Picture 67">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0" name="Straight Connector 69">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4" name="Rectangle 73">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B524787-7723-419C-83D5-5DD5C2EBC8F2}"/>
              </a:ext>
            </a:extLst>
          </p:cNvPr>
          <p:cNvSpPr>
            <a:spLocks noGrp="1"/>
          </p:cNvSpPr>
          <p:nvPr>
            <p:ph type="title"/>
          </p:nvPr>
        </p:nvSpPr>
        <p:spPr>
          <a:xfrm>
            <a:off x="860612" y="1138228"/>
            <a:ext cx="3793685" cy="3858767"/>
          </a:xfrm>
        </p:spPr>
        <p:txBody>
          <a:bodyPr vert="horz" lIns="91440" tIns="45720" rIns="91440" bIns="45720" rtlCol="0" anchor="ctr">
            <a:normAutofit/>
          </a:bodyPr>
          <a:lstStyle/>
          <a:p>
            <a:r>
              <a:rPr lang="en-US" sz="3600" b="0" i="0" kern="1200" cap="all" dirty="0">
                <a:solidFill>
                  <a:schemeClr val="tx1"/>
                </a:solidFill>
                <a:effectLst/>
                <a:latin typeface="+mj-lt"/>
                <a:ea typeface="+mj-ea"/>
                <a:cs typeface="+mj-cs"/>
              </a:rPr>
              <a:t>Mental Health Rehabilitation Specialist</a:t>
            </a:r>
            <a:br>
              <a:rPr lang="en-US" sz="3600" b="0" i="0" kern="1200" cap="all" dirty="0">
                <a:solidFill>
                  <a:schemeClr val="tx1"/>
                </a:solidFill>
                <a:effectLst/>
                <a:latin typeface="+mj-lt"/>
                <a:ea typeface="+mj-ea"/>
                <a:cs typeface="+mj-cs"/>
              </a:rPr>
            </a:br>
            <a:r>
              <a:rPr lang="en-US" sz="3600" b="0" i="0" kern="1200" cap="all" dirty="0">
                <a:solidFill>
                  <a:schemeClr val="tx1"/>
                </a:solidFill>
                <a:effectLst/>
                <a:latin typeface="+mj-lt"/>
                <a:ea typeface="+mj-ea"/>
                <a:cs typeface="+mj-cs"/>
              </a:rPr>
              <a:t>Applications</a:t>
            </a:r>
          </a:p>
        </p:txBody>
      </p:sp>
      <p:grpSp>
        <p:nvGrpSpPr>
          <p:cNvPr id="78" name="Group 77">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79" name="Rectangle 78">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2" name="Rectangle 81">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6E7C11-436A-4D11-AEA5-5BBEEE808592}"/>
              </a:ext>
            </a:extLst>
          </p:cNvPr>
          <p:cNvSpPr>
            <a:spLocks noGrp="1"/>
          </p:cNvSpPr>
          <p:nvPr>
            <p:ph type="body" sz="half" idx="2"/>
          </p:nvPr>
        </p:nvSpPr>
        <p:spPr>
          <a:xfrm>
            <a:off x="5584483" y="1138228"/>
            <a:ext cx="5440680" cy="3858768"/>
          </a:xfrm>
        </p:spPr>
        <p:txBody>
          <a:bodyPr vert="horz" lIns="91440" tIns="45720" rIns="91440" bIns="45720" rtlCol="0" anchor="ctr">
            <a:normAutofit/>
          </a:bodyPr>
          <a:lstStyle/>
          <a:p>
            <a:pPr marL="228600"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The Mental Health Rehabilitation Specialist (MHRS) is usually responsible for providing therapeutic behavioral interventions and replacement skill-building strategies for clients, assisting as a mental health worker with intake summaries, case management services to in accordance with client treatment plans.</a:t>
            </a:r>
          </a:p>
          <a:p>
            <a:pPr marL="228600"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 Specific educational and experience requirements according to CCR Title 9 § 630:</a:t>
            </a:r>
          </a:p>
          <a:p>
            <a:pPr marL="685800" lvl="1" indent="-228600">
              <a:lnSpc>
                <a:spcPct val="110000"/>
              </a:lnSpc>
              <a:spcBef>
                <a:spcPts val="1000"/>
              </a:spcBef>
              <a:buFont typeface="Arial" panose="020B0604020202020204" pitchFamily="34" charset="0"/>
              <a:buChar char="•"/>
              <a:defRPr/>
            </a:pPr>
            <a:r>
              <a:rPr kumimoji="0" lang="en-US" sz="1100" b="0" i="1" u="none" strike="noStrike" cap="none" spc="0" normalizeH="0" baseline="0" noProof="0" dirty="0">
                <a:ln>
                  <a:noFill/>
                </a:ln>
                <a:solidFill>
                  <a:srgbClr val="000000"/>
                </a:solidFill>
                <a:uLnTx/>
                <a:uFillTx/>
              </a:rPr>
              <a:t>A mental health rehabilitation specialist shall be an individual who has a baccalaureate degree and four years of experience in a mental health setting as a specialist in the fields of physical restoration, social adjustment, or vocational adjustment. Up to two years of graduate professional education may be substituted for the experience requirement on a year-for-year basis; up to two years of post associate arts clinical experience may be substituted for the required educational experience in addition to the requirement of four years' experience in a mental health setting.</a:t>
            </a:r>
            <a:endParaRPr lang="en-US" sz="1100" dirty="0">
              <a:solidFill>
                <a:srgbClr val="000000"/>
              </a:solidFill>
            </a:endParaRPr>
          </a:p>
          <a:p>
            <a:pPr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Not all applicants will qualify for this specialized position. </a:t>
            </a:r>
          </a:p>
          <a:p>
            <a:pPr marL="228600"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Use the MHRS application. </a:t>
            </a:r>
          </a:p>
          <a:p>
            <a:pPr marL="228600" marR="0" lvl="0" indent="-228600" fontAlgn="auto">
              <a:lnSpc>
                <a:spcPct val="110000"/>
              </a:lnSpc>
              <a:spcBef>
                <a:spcPts val="1000"/>
              </a:spcBef>
              <a:spcAft>
                <a:spcPts val="0"/>
              </a:spcAft>
              <a:buFont typeface="Arial" panose="020B0604020202020204" pitchFamily="34" charset="0"/>
              <a:buChar char="•"/>
              <a:tabLst/>
              <a:defRPr/>
            </a:pPr>
            <a:r>
              <a:rPr kumimoji="0" lang="en-US" sz="1100" b="0" i="0" u="none" strike="noStrike" cap="none" spc="0" normalizeH="0" baseline="0" noProof="0" dirty="0">
                <a:ln>
                  <a:noFill/>
                </a:ln>
                <a:solidFill>
                  <a:srgbClr val="000000"/>
                </a:solidFill>
                <a:uLnTx/>
                <a:uFillTx/>
              </a:rPr>
              <a:t>Applicant must include proof of academic degrees earned. </a:t>
            </a:r>
          </a:p>
          <a:p>
            <a:pPr indent="-228600">
              <a:lnSpc>
                <a:spcPct val="110000"/>
              </a:lnSpc>
              <a:buFont typeface="Arial" panose="020B0604020202020204" pitchFamily="34" charset="0"/>
              <a:buChar char="•"/>
            </a:pPr>
            <a:endParaRPr lang="en-US" sz="1100" dirty="0">
              <a:solidFill>
                <a:srgbClr val="000000"/>
              </a:solidFill>
            </a:endParaRPr>
          </a:p>
        </p:txBody>
      </p:sp>
      <p:pic>
        <p:nvPicPr>
          <p:cNvPr id="84" name="Picture 83">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6" name="Straight Connector 85">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5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5" name="Rectangle 24">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DDA8F539-CEC8-419F-94DE-018DAEE257A5}"/>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dirty="0"/>
              <a:t>Mental Health Rehabilitation Specialist </a:t>
            </a:r>
            <a:endParaRPr lang="en-US"/>
          </a:p>
        </p:txBody>
      </p:sp>
      <p:pic>
        <p:nvPicPr>
          <p:cNvPr id="4" name="Content Placeholder 3">
            <a:extLst>
              <a:ext uri="{FF2B5EF4-FFF2-40B4-BE49-F238E27FC236}">
                <a16:creationId xmlns:a16="http://schemas.microsoft.com/office/drawing/2014/main" id="{03E898B1-EC64-EEC1-7CDC-A268D2312616}"/>
              </a:ext>
            </a:extLst>
          </p:cNvPr>
          <p:cNvPicPr>
            <a:picLocks noGrp="1" noChangeAspect="1"/>
          </p:cNvPicPr>
          <p:nvPr>
            <p:ph sz="half" idx="1"/>
          </p:nvPr>
        </p:nvPicPr>
        <p:blipFill>
          <a:blip r:embed="rId3"/>
          <a:stretch>
            <a:fillRect/>
          </a:stretch>
        </p:blipFill>
        <p:spPr>
          <a:xfrm>
            <a:off x="1106740" y="976901"/>
            <a:ext cx="3124514" cy="4135339"/>
          </a:xfrm>
          <a:prstGeom prst="rect">
            <a:avLst/>
          </a:prstGeom>
        </p:spPr>
      </p:pic>
      <p:sp>
        <p:nvSpPr>
          <p:cNvPr id="7" name="Content Placeholder 6">
            <a:extLst>
              <a:ext uri="{FF2B5EF4-FFF2-40B4-BE49-F238E27FC236}">
                <a16:creationId xmlns:a16="http://schemas.microsoft.com/office/drawing/2014/main" id="{A80D58D6-C20C-44F2-8B56-9B58BA45845A}"/>
              </a:ext>
            </a:extLst>
          </p:cNvPr>
          <p:cNvSpPr>
            <a:spLocks noGrp="1"/>
          </p:cNvSpPr>
          <p:nvPr>
            <p:ph sz="half" idx="2"/>
          </p:nvPr>
        </p:nvSpPr>
        <p:spPr>
          <a:xfrm>
            <a:off x="5188043" y="2015732"/>
            <a:ext cx="5550355" cy="3450613"/>
          </a:xfrm>
        </p:spPr>
        <p:txBody>
          <a:bodyPr vert="horz" lIns="91440" tIns="45720" rIns="91440" bIns="45720" rtlCol="0" anchor="t">
            <a:normAutofit/>
          </a:bodyPr>
          <a:lstStyle/>
          <a:p>
            <a:r>
              <a:rPr lang="en-US" dirty="0"/>
              <a:t>The MHRS application is a shorter application. </a:t>
            </a:r>
          </a:p>
          <a:p>
            <a:r>
              <a:rPr lang="en-US" dirty="0"/>
              <a:t>The academic degrees and transcripts must be clear and match the resume and application.</a:t>
            </a:r>
          </a:p>
          <a:p>
            <a:r>
              <a:rPr lang="en-US" dirty="0"/>
              <a:t>The resume must clearly communicate the applicant's work history.</a:t>
            </a:r>
          </a:p>
        </p:txBody>
      </p:sp>
      <p:pic>
        <p:nvPicPr>
          <p:cNvPr id="32" name="Picture 31">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50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0AE1-B5FC-4C21-BFCF-6EA97D9D3341}"/>
              </a:ext>
            </a:extLst>
          </p:cNvPr>
          <p:cNvSpPr>
            <a:spLocks noGrp="1"/>
          </p:cNvSpPr>
          <p:nvPr>
            <p:ph type="title"/>
          </p:nvPr>
        </p:nvSpPr>
        <p:spPr/>
        <p:txBody>
          <a:bodyPr/>
          <a:lstStyle/>
          <a:p>
            <a:pPr algn="ctr"/>
            <a:r>
              <a:rPr lang="en-US" dirty="0"/>
              <a:t>Becoming a Contracted Provider</a:t>
            </a:r>
          </a:p>
        </p:txBody>
      </p:sp>
      <p:sp>
        <p:nvSpPr>
          <p:cNvPr id="3" name="Content Placeholder 2">
            <a:extLst>
              <a:ext uri="{FF2B5EF4-FFF2-40B4-BE49-F238E27FC236}">
                <a16:creationId xmlns:a16="http://schemas.microsoft.com/office/drawing/2014/main" id="{AEF516DC-AB85-4F47-9926-A02204EF5DD4}"/>
              </a:ext>
            </a:extLst>
          </p:cNvPr>
          <p:cNvSpPr>
            <a:spLocks noGrp="1"/>
          </p:cNvSpPr>
          <p:nvPr>
            <p:ph idx="1"/>
          </p:nvPr>
        </p:nvSpPr>
        <p:spPr/>
        <p:txBody>
          <a:bodyPr>
            <a:normAutofit lnSpcReduction="10000"/>
          </a:bodyPr>
          <a:lstStyle/>
          <a:p>
            <a:r>
              <a:rPr lang="en-US" dirty="0">
                <a:solidFill>
                  <a:srgbClr val="C00000"/>
                </a:solidFill>
              </a:rPr>
              <a:t>The Managed Care Division of the Department of Behavioral Health processes credentialing applications for contracted providers and in-house providers.</a:t>
            </a:r>
          </a:p>
          <a:p>
            <a:pPr marL="0" indent="0">
              <a:buNone/>
            </a:pPr>
            <a:endParaRPr lang="en-US" dirty="0">
              <a:solidFill>
                <a:srgbClr val="C00000"/>
              </a:solidFill>
            </a:endParaRPr>
          </a:p>
          <a:p>
            <a:r>
              <a:rPr lang="en-US" dirty="0">
                <a:solidFill>
                  <a:srgbClr val="C00000"/>
                </a:solidFill>
              </a:rPr>
              <a:t>Find the credentialing application on the Fresno County Website</a:t>
            </a:r>
          </a:p>
          <a:p>
            <a:pPr marL="0" indent="0">
              <a:buNone/>
            </a:pPr>
            <a:r>
              <a:rPr lang="en-US" dirty="0">
                <a:solidFill>
                  <a:srgbClr val="C00000"/>
                </a:solidFill>
              </a:rPr>
              <a:t>	</a:t>
            </a:r>
            <a:r>
              <a:rPr lang="en-US" dirty="0">
                <a:solidFill>
                  <a:srgbClr val="C00000"/>
                </a:solidFill>
                <a:hlinkClick r:id="rId2">
                  <a:extLst>
                    <a:ext uri="{A12FA001-AC4F-418D-AE19-62706E023703}">
                      <ahyp:hlinkClr xmlns:ahyp="http://schemas.microsoft.com/office/drawing/2018/hyperlinkcolor" val="tx"/>
                    </a:ext>
                  </a:extLst>
                </a:hlinkClick>
              </a:rPr>
              <a:t>Become A Contract Provider | County of Fresno</a:t>
            </a:r>
            <a:endParaRPr lang="en-US" dirty="0">
              <a:solidFill>
                <a:srgbClr val="C00000"/>
              </a:solidFill>
            </a:endParaRPr>
          </a:p>
          <a:p>
            <a:pPr marL="0" indent="0">
              <a:buNone/>
            </a:pPr>
            <a:endParaRPr lang="en-US" dirty="0">
              <a:solidFill>
                <a:srgbClr val="C00000"/>
              </a:solidFill>
            </a:endParaRPr>
          </a:p>
          <a:p>
            <a:r>
              <a:rPr lang="en-US" dirty="0">
                <a:solidFill>
                  <a:srgbClr val="C00000"/>
                </a:solidFill>
              </a:rPr>
              <a:t>The Fresno County Credentialing Committee reviews and approves (or denies) credentialing applications for all providers, in-house and contracted providers.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094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6" name="Rectangle 4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8" name="Picture 5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5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6" name="Rectangle 56">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8">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D620FE2-4A6F-457C-BACB-8D05FEEDE46B}"/>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sz="2200"/>
              <a:t>Non-Credentialing Application </a:t>
            </a:r>
            <a:br>
              <a:rPr lang="en-US" sz="2200"/>
            </a:br>
            <a:r>
              <a:rPr lang="en-US" sz="2200"/>
              <a:t>Non-Clinical and Non-Credentialed Staff</a:t>
            </a:r>
          </a:p>
        </p:txBody>
      </p:sp>
      <p:sp>
        <p:nvSpPr>
          <p:cNvPr id="60" name="Rectangle 60">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4" name="Content Placeholder 43">
            <a:extLst>
              <a:ext uri="{FF2B5EF4-FFF2-40B4-BE49-F238E27FC236}">
                <a16:creationId xmlns:a16="http://schemas.microsoft.com/office/drawing/2014/main" id="{AB4392B4-8793-EFB0-F31D-AFF47E377C7D}"/>
              </a:ext>
            </a:extLst>
          </p:cNvPr>
          <p:cNvSpPr>
            <a:spLocks noGrp="1"/>
          </p:cNvSpPr>
          <p:nvPr>
            <p:ph type="body" sz="half" idx="2"/>
          </p:nvPr>
        </p:nvSpPr>
        <p:spPr>
          <a:xfrm>
            <a:off x="1451580" y="2015732"/>
            <a:ext cx="5550355" cy="3450613"/>
          </a:xfrm>
        </p:spPr>
        <p:txBody>
          <a:bodyPr vert="horz" lIns="91440" tIns="45720" rIns="91440" bIns="45720" rtlCol="0" anchor="t">
            <a:normAutofit/>
          </a:bodyPr>
          <a:lstStyle/>
          <a:p>
            <a:pPr indent="-228600">
              <a:lnSpc>
                <a:spcPct val="110000"/>
              </a:lnSpc>
              <a:buFont typeface="Arial" panose="020B0604020202020204" pitchFamily="34" charset="0"/>
              <a:buChar char="•"/>
            </a:pPr>
            <a:r>
              <a:rPr lang="en-US" sz="1700" dirty="0"/>
              <a:t>Used for CMHS or Pre-reg UMHC</a:t>
            </a:r>
          </a:p>
          <a:p>
            <a:pPr indent="-228600">
              <a:lnSpc>
                <a:spcPct val="110000"/>
              </a:lnSpc>
              <a:buFont typeface="Arial" panose="020B0604020202020204" pitchFamily="34" charset="0"/>
              <a:buChar char="•"/>
            </a:pPr>
            <a:endParaRPr lang="en-US" sz="1700" dirty="0"/>
          </a:p>
          <a:p>
            <a:pPr indent="-228600">
              <a:lnSpc>
                <a:spcPct val="110000"/>
              </a:lnSpc>
              <a:buFont typeface="Arial" panose="020B0604020202020204" pitchFamily="34" charset="0"/>
              <a:buChar char="•"/>
            </a:pPr>
            <a:r>
              <a:rPr lang="en-US" sz="1700" dirty="0"/>
              <a:t>National Plan and Provider Enumeration System (NPPES) profile and NPI number required.  </a:t>
            </a:r>
          </a:p>
          <a:p>
            <a:pPr indent="-228600">
              <a:lnSpc>
                <a:spcPct val="110000"/>
              </a:lnSpc>
              <a:buFont typeface="Arial" panose="020B0604020202020204" pitchFamily="34" charset="0"/>
              <a:buChar char="•"/>
            </a:pPr>
            <a:endParaRPr lang="en-US" sz="1700" dirty="0"/>
          </a:p>
          <a:p>
            <a:pPr indent="-228600">
              <a:lnSpc>
                <a:spcPct val="110000"/>
              </a:lnSpc>
              <a:buFont typeface="Arial" panose="020B0604020202020204" pitchFamily="34" charset="0"/>
              <a:buChar char="•"/>
            </a:pPr>
            <a:r>
              <a:rPr lang="en-US" sz="1700" dirty="0"/>
              <a:t>No clinical services can be provided by these applicants.</a:t>
            </a:r>
          </a:p>
          <a:p>
            <a:pPr indent="-228600">
              <a:lnSpc>
                <a:spcPct val="110000"/>
              </a:lnSpc>
              <a:buFont typeface="Arial" panose="020B0604020202020204" pitchFamily="34" charset="0"/>
              <a:buChar char="•"/>
            </a:pPr>
            <a:endParaRPr lang="en-US" sz="1700" dirty="0"/>
          </a:p>
          <a:p>
            <a:pPr indent="-228600">
              <a:lnSpc>
                <a:spcPct val="110000"/>
              </a:lnSpc>
              <a:buFont typeface="Arial" panose="020B0604020202020204" pitchFamily="34" charset="0"/>
              <a:buChar char="•"/>
            </a:pPr>
            <a:r>
              <a:rPr lang="en-US" sz="1700" dirty="0"/>
              <a:t>Will allow applicant to receive an Avatar number and bill for case management or counselor services. </a:t>
            </a:r>
          </a:p>
          <a:p>
            <a:pPr indent="-228600">
              <a:lnSpc>
                <a:spcPct val="110000"/>
              </a:lnSpc>
              <a:buFont typeface="Arial" panose="020B0604020202020204" pitchFamily="34" charset="0"/>
              <a:buChar char="•"/>
            </a:pPr>
            <a:endParaRPr lang="en-US" sz="1700" dirty="0"/>
          </a:p>
        </p:txBody>
      </p:sp>
      <p:grpSp>
        <p:nvGrpSpPr>
          <p:cNvPr id="63" name="Group 62">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64" name="Rectangle 63">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Placeholder 7" descr="Table&#10;&#10;Description automatically generated">
            <a:extLst>
              <a:ext uri="{FF2B5EF4-FFF2-40B4-BE49-F238E27FC236}">
                <a16:creationId xmlns:a16="http://schemas.microsoft.com/office/drawing/2014/main" id="{C640B033-C746-4021-050C-F57693E9C41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6274" b="-4"/>
          <a:stretch/>
        </p:blipFill>
        <p:spPr>
          <a:xfrm>
            <a:off x="7907311" y="951876"/>
            <a:ext cx="3154107" cy="4234717"/>
          </a:xfrm>
          <a:prstGeom prst="rect">
            <a:avLst/>
          </a:prstGeom>
        </p:spPr>
      </p:pic>
      <p:pic>
        <p:nvPicPr>
          <p:cNvPr id="67" name="Picture 66">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9" name="Straight Connector 68">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90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14F7-0F2E-47A4-A3BF-12CE3775878F}"/>
              </a:ext>
            </a:extLst>
          </p:cNvPr>
          <p:cNvSpPr>
            <a:spLocks noGrp="1"/>
          </p:cNvSpPr>
          <p:nvPr>
            <p:ph type="title"/>
          </p:nvPr>
        </p:nvSpPr>
        <p:spPr/>
        <p:txBody>
          <a:bodyPr/>
          <a:lstStyle/>
          <a:p>
            <a:pPr algn="ctr"/>
            <a:r>
              <a:rPr lang="en-US" dirty="0"/>
              <a:t>The process	</a:t>
            </a:r>
          </a:p>
        </p:txBody>
      </p:sp>
      <p:sp>
        <p:nvSpPr>
          <p:cNvPr id="3" name="Content Placeholder 2">
            <a:extLst>
              <a:ext uri="{FF2B5EF4-FFF2-40B4-BE49-F238E27FC236}">
                <a16:creationId xmlns:a16="http://schemas.microsoft.com/office/drawing/2014/main" id="{75C84CE6-2363-4653-B1A2-AEF1B0A5C7A4}"/>
              </a:ext>
            </a:extLst>
          </p:cNvPr>
          <p:cNvSpPr>
            <a:spLocks noGrp="1"/>
          </p:cNvSpPr>
          <p:nvPr>
            <p:ph idx="1"/>
          </p:nvPr>
        </p:nvSpPr>
        <p:spPr/>
        <p:txBody>
          <a:bodyPr>
            <a:normAutofit fontScale="92500" lnSpcReduction="10000"/>
          </a:bodyPr>
          <a:lstStyle/>
          <a:p>
            <a:r>
              <a:rPr lang="en-US" sz="1400" dirty="0">
                <a:solidFill>
                  <a:srgbClr val="C00000"/>
                </a:solidFill>
              </a:rPr>
              <a:t>Once the application and all accompanying documentation are received, the credentialing process can begin. Department staff will contact contracted entities if there are questions or missing information. Contracted entities will have 10 business days to resubmit missing or inaccurate information before the application is withdrawn and will need to be resubmitted in its entirety. </a:t>
            </a:r>
          </a:p>
          <a:p>
            <a:r>
              <a:rPr lang="en-US" sz="1400" dirty="0">
                <a:solidFill>
                  <a:srgbClr val="C00000"/>
                </a:solidFill>
              </a:rPr>
              <a:t>When all documentation has been verified and processed, the application is sent to a Credentialing Committee Member who will review the application. </a:t>
            </a:r>
          </a:p>
          <a:p>
            <a:r>
              <a:rPr lang="en-US" sz="1400" dirty="0">
                <a:solidFill>
                  <a:srgbClr val="C00000"/>
                </a:solidFill>
              </a:rPr>
              <a:t>Applications which contain an affirmative answer to questions 1-14 on the data attestation will need to be approved by the credentialing committee at large. </a:t>
            </a:r>
          </a:p>
          <a:p>
            <a:r>
              <a:rPr lang="en-US" sz="1400" dirty="0">
                <a:solidFill>
                  <a:srgbClr val="C00000"/>
                </a:solidFill>
              </a:rPr>
              <a:t>When the application is approved by the committee member, the applicant will be notified.  An Avatar number will be requested for the provider.</a:t>
            </a:r>
          </a:p>
          <a:p>
            <a:r>
              <a:rPr lang="en-US" sz="1400" dirty="0">
                <a:solidFill>
                  <a:srgbClr val="C00000"/>
                </a:solidFill>
              </a:rPr>
              <a:t>If the application is pended, the provider will be notified and given an opportunity to make the needed corrections. </a:t>
            </a:r>
          </a:p>
          <a:p>
            <a:r>
              <a:rPr lang="en-US" sz="1400" dirty="0">
                <a:solidFill>
                  <a:srgbClr val="C00000"/>
                </a:solidFill>
              </a:rPr>
              <a:t>If applications are denied by the committee, staff will be notified in writing.  Instructions will be included with the denial on how to appeal the committee’s decision if that is an available option. </a:t>
            </a:r>
          </a:p>
          <a:p>
            <a:endParaRPr lang="en-US" sz="1400" dirty="0">
              <a:solidFill>
                <a:srgbClr val="C00000"/>
              </a:solidFill>
            </a:endParaRPr>
          </a:p>
          <a:p>
            <a:endParaRPr lang="en-US" sz="1400" dirty="0">
              <a:solidFill>
                <a:srgbClr val="C00000"/>
              </a:solidFill>
            </a:endParaRPr>
          </a:p>
        </p:txBody>
      </p:sp>
    </p:spTree>
    <p:extLst>
      <p:ext uri="{BB962C8B-B14F-4D97-AF65-F5344CB8AC3E}">
        <p14:creationId xmlns:p14="http://schemas.microsoft.com/office/powerpoint/2010/main" val="256678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6" name="Picture 16">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18">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F5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6B7439F5-025C-4EEB-B056-5C7ECBEF4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385777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97F9-5F60-4FEB-A647-9437184BCED7}"/>
              </a:ext>
            </a:extLst>
          </p:cNvPr>
          <p:cNvSpPr>
            <a:spLocks noGrp="1"/>
          </p:cNvSpPr>
          <p:nvPr>
            <p:ph type="title"/>
          </p:nvPr>
        </p:nvSpPr>
        <p:spPr/>
        <p:txBody>
          <a:bodyPr/>
          <a:lstStyle/>
          <a:p>
            <a:pPr algn="ctr"/>
            <a:r>
              <a:rPr lang="en-US" dirty="0"/>
              <a:t>Managed Care</a:t>
            </a:r>
          </a:p>
        </p:txBody>
      </p:sp>
      <p:sp>
        <p:nvSpPr>
          <p:cNvPr id="3" name="Text Placeholder 2">
            <a:extLst>
              <a:ext uri="{FF2B5EF4-FFF2-40B4-BE49-F238E27FC236}">
                <a16:creationId xmlns:a16="http://schemas.microsoft.com/office/drawing/2014/main" id="{DE9C4CAA-AAD5-43B4-B17D-4318D2500A5E}"/>
              </a:ext>
            </a:extLst>
          </p:cNvPr>
          <p:cNvSpPr>
            <a:spLocks noGrp="1"/>
          </p:cNvSpPr>
          <p:nvPr>
            <p:ph type="body" idx="1"/>
          </p:nvPr>
        </p:nvSpPr>
        <p:spPr/>
        <p:txBody>
          <a:bodyPr>
            <a:normAutofit/>
          </a:bodyPr>
          <a:lstStyle/>
          <a:p>
            <a:pPr algn="ctr"/>
            <a:r>
              <a:rPr lang="en-US" sz="2000" dirty="0"/>
              <a:t>Who Needs to Be credentialed </a:t>
            </a:r>
          </a:p>
        </p:txBody>
      </p:sp>
      <p:sp>
        <p:nvSpPr>
          <p:cNvPr id="4" name="Content Placeholder 3">
            <a:extLst>
              <a:ext uri="{FF2B5EF4-FFF2-40B4-BE49-F238E27FC236}">
                <a16:creationId xmlns:a16="http://schemas.microsoft.com/office/drawing/2014/main" id="{B62EC5D5-A256-4CEC-9E4A-413539693C58}"/>
              </a:ext>
            </a:extLst>
          </p:cNvPr>
          <p:cNvSpPr>
            <a:spLocks noGrp="1"/>
          </p:cNvSpPr>
          <p:nvPr>
            <p:ph sz="half" idx="2"/>
          </p:nvPr>
        </p:nvSpPr>
        <p:spPr/>
        <p:txBody>
          <a:bodyPr>
            <a:normAutofit fontScale="70000" lnSpcReduction="20000"/>
          </a:bodyPr>
          <a:lstStyle/>
          <a:p>
            <a:r>
              <a:rPr lang="en-US" sz="2000" dirty="0">
                <a:solidFill>
                  <a:srgbClr val="C00000"/>
                </a:solidFill>
              </a:rPr>
              <a:t>Staff members in your organization who are Licensed, Licensed-Eligible or Associate-Level, Waivered, Certified or Registered should be credentialed.</a:t>
            </a:r>
          </a:p>
          <a:p>
            <a:r>
              <a:rPr lang="en-US" sz="2000" dirty="0">
                <a:solidFill>
                  <a:srgbClr val="C00000"/>
                </a:solidFill>
              </a:rPr>
              <a:t>Staff members providing billable services should be credentialed.</a:t>
            </a:r>
          </a:p>
          <a:p>
            <a:pPr marL="0" indent="0">
              <a:buNone/>
            </a:pPr>
            <a:r>
              <a:rPr lang="en-US" dirty="0"/>
              <a:t> </a:t>
            </a:r>
          </a:p>
          <a:p>
            <a:endParaRPr lang="en-US" dirty="0"/>
          </a:p>
        </p:txBody>
      </p:sp>
      <p:sp>
        <p:nvSpPr>
          <p:cNvPr id="5" name="Text Placeholder 4">
            <a:extLst>
              <a:ext uri="{FF2B5EF4-FFF2-40B4-BE49-F238E27FC236}">
                <a16:creationId xmlns:a16="http://schemas.microsoft.com/office/drawing/2014/main" id="{830FB495-9A22-4ACA-8489-AB6E1F20FC0A}"/>
              </a:ext>
            </a:extLst>
          </p:cNvPr>
          <p:cNvSpPr>
            <a:spLocks noGrp="1"/>
          </p:cNvSpPr>
          <p:nvPr>
            <p:ph type="body" sz="quarter" idx="3"/>
          </p:nvPr>
        </p:nvSpPr>
        <p:spPr/>
        <p:txBody>
          <a:bodyPr>
            <a:normAutofit/>
          </a:bodyPr>
          <a:lstStyle/>
          <a:p>
            <a:r>
              <a:rPr lang="en-US" sz="2000" dirty="0"/>
              <a:t>How to contact Managed </a:t>
            </a:r>
            <a:r>
              <a:rPr lang="en-US" sz="2000" dirty="0" err="1"/>
              <a:t>CAre</a:t>
            </a:r>
            <a:endParaRPr lang="en-US" sz="2000" dirty="0"/>
          </a:p>
        </p:txBody>
      </p:sp>
      <p:sp>
        <p:nvSpPr>
          <p:cNvPr id="6" name="Content Placeholder 5">
            <a:extLst>
              <a:ext uri="{FF2B5EF4-FFF2-40B4-BE49-F238E27FC236}">
                <a16:creationId xmlns:a16="http://schemas.microsoft.com/office/drawing/2014/main" id="{994F7AEA-3D24-4C79-A5EE-B667AB0C188A}"/>
              </a:ext>
            </a:extLst>
          </p:cNvPr>
          <p:cNvSpPr>
            <a:spLocks noGrp="1"/>
          </p:cNvSpPr>
          <p:nvPr>
            <p:ph sz="quarter" idx="4"/>
          </p:nvPr>
        </p:nvSpPr>
        <p:spPr/>
        <p:txBody>
          <a:bodyPr>
            <a:normAutofit fontScale="70000" lnSpcReduction="20000"/>
          </a:bodyPr>
          <a:lstStyle/>
          <a:p>
            <a:r>
              <a:rPr lang="en-US" dirty="0">
                <a:solidFill>
                  <a:srgbClr val="C00000"/>
                </a:solidFill>
              </a:rPr>
              <a:t>The Managed Care team can be emailed at </a:t>
            </a:r>
            <a:r>
              <a:rPr lang="en-US" dirty="0">
                <a:solidFill>
                  <a:srgbClr val="C00000"/>
                </a:solidFill>
                <a:hlinkClick r:id="rId2">
                  <a:extLst>
                    <a:ext uri="{A12FA001-AC4F-418D-AE19-62706E023703}">
                      <ahyp:hlinkClr xmlns:ahyp="http://schemas.microsoft.com/office/drawing/2018/hyperlinkcolor" val="tx"/>
                    </a:ext>
                  </a:extLst>
                </a:hlinkClick>
              </a:rPr>
              <a:t>DBHPACredentialing@fresnocountyca.gov</a:t>
            </a:r>
            <a:endParaRPr lang="en-US" dirty="0">
              <a:solidFill>
                <a:srgbClr val="C00000"/>
              </a:solidFill>
            </a:endParaRPr>
          </a:p>
          <a:p>
            <a:r>
              <a:rPr lang="en-US" dirty="0">
                <a:solidFill>
                  <a:srgbClr val="C00000"/>
                </a:solidFill>
              </a:rPr>
              <a:t>Phone: 559-600-4645</a:t>
            </a:r>
          </a:p>
          <a:p>
            <a:r>
              <a:rPr lang="en-US" dirty="0">
                <a:solidFill>
                  <a:srgbClr val="C00000"/>
                </a:solidFill>
              </a:rPr>
              <a:t>Fax 559-455-4633</a:t>
            </a:r>
          </a:p>
          <a:p>
            <a:r>
              <a:rPr lang="en-US" dirty="0">
                <a:solidFill>
                  <a:srgbClr val="C00000"/>
                </a:solidFill>
              </a:rPr>
              <a:t>Applications can also be mailed to: </a:t>
            </a:r>
          </a:p>
          <a:p>
            <a:pPr marL="0" indent="0">
              <a:buNone/>
            </a:pPr>
            <a:r>
              <a:rPr lang="en-US" dirty="0">
                <a:solidFill>
                  <a:srgbClr val="C00000"/>
                </a:solidFill>
              </a:rPr>
              <a:t>	</a:t>
            </a:r>
            <a:r>
              <a:rPr lang="en-US" sz="1500" dirty="0">
                <a:solidFill>
                  <a:srgbClr val="C00000"/>
                </a:solidFill>
              </a:rPr>
              <a:t>Plan Administration Division</a:t>
            </a:r>
          </a:p>
          <a:p>
            <a:pPr marL="0" indent="0">
              <a:buNone/>
            </a:pPr>
            <a:r>
              <a:rPr lang="en-US" sz="1500" dirty="0">
                <a:solidFill>
                  <a:srgbClr val="C00000"/>
                </a:solidFill>
              </a:rPr>
              <a:t>	1925 E Dakota Ave</a:t>
            </a:r>
          </a:p>
          <a:p>
            <a:pPr marL="0" indent="0">
              <a:buNone/>
            </a:pPr>
            <a:r>
              <a:rPr lang="en-US" sz="1500" dirty="0">
                <a:solidFill>
                  <a:srgbClr val="C00000"/>
                </a:solidFill>
              </a:rPr>
              <a:t>	Fresno CA 93726</a:t>
            </a:r>
          </a:p>
        </p:txBody>
      </p:sp>
    </p:spTree>
    <p:extLst>
      <p:ext uri="{BB962C8B-B14F-4D97-AF65-F5344CB8AC3E}">
        <p14:creationId xmlns:p14="http://schemas.microsoft.com/office/powerpoint/2010/main" val="416573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630D-E1C8-4EE6-ABB0-1F438FBEE490}"/>
              </a:ext>
            </a:extLst>
          </p:cNvPr>
          <p:cNvSpPr>
            <a:spLocks noGrp="1"/>
          </p:cNvSpPr>
          <p:nvPr>
            <p:ph type="title"/>
          </p:nvPr>
        </p:nvSpPr>
        <p:spPr/>
        <p:txBody>
          <a:bodyPr/>
          <a:lstStyle/>
          <a:p>
            <a:pPr algn="ctr"/>
            <a:r>
              <a:rPr lang="en-US" dirty="0"/>
              <a:t>Types of  Applications</a:t>
            </a:r>
          </a:p>
        </p:txBody>
      </p:sp>
      <p:sp>
        <p:nvSpPr>
          <p:cNvPr id="3" name="Content Placeholder 2">
            <a:extLst>
              <a:ext uri="{FF2B5EF4-FFF2-40B4-BE49-F238E27FC236}">
                <a16:creationId xmlns:a16="http://schemas.microsoft.com/office/drawing/2014/main" id="{1354D4DC-3843-4F0A-9773-200DB7418E3E}"/>
              </a:ext>
            </a:extLst>
          </p:cNvPr>
          <p:cNvSpPr>
            <a:spLocks noGrp="1"/>
          </p:cNvSpPr>
          <p:nvPr>
            <p:ph idx="1"/>
          </p:nvPr>
        </p:nvSpPr>
        <p:spPr/>
        <p:txBody>
          <a:bodyPr>
            <a:normAutofit/>
          </a:bodyPr>
          <a:lstStyle/>
          <a:p>
            <a:r>
              <a:rPr lang="en-US" sz="2400" dirty="0"/>
              <a:t>Organizational Providers. </a:t>
            </a:r>
          </a:p>
          <a:p>
            <a:r>
              <a:rPr lang="en-US" sz="2400" dirty="0"/>
              <a:t>Group or Individual Providers.</a:t>
            </a:r>
          </a:p>
          <a:p>
            <a:r>
              <a:rPr lang="en-US" sz="2400" dirty="0"/>
              <a:t>DBH In-house Application (County Employees Only).</a:t>
            </a:r>
          </a:p>
          <a:p>
            <a:r>
              <a:rPr lang="en-US" sz="2400" dirty="0"/>
              <a:t>Mental Health Rehabilitation Specialist.</a:t>
            </a:r>
          </a:p>
          <a:p>
            <a:r>
              <a:rPr lang="en-US" sz="2400" dirty="0"/>
              <a:t>Non-credentialed/ non-clinical staff.</a:t>
            </a:r>
          </a:p>
          <a:p>
            <a:r>
              <a:rPr lang="en-US" sz="2400" dirty="0"/>
              <a:t>Re-credentialing Application. </a:t>
            </a:r>
          </a:p>
        </p:txBody>
      </p:sp>
    </p:spTree>
    <p:extLst>
      <p:ext uri="{BB962C8B-B14F-4D97-AF65-F5344CB8AC3E}">
        <p14:creationId xmlns:p14="http://schemas.microsoft.com/office/powerpoint/2010/main" val="112326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6EB9-B3AD-4027-BCCC-7D3C0335FFD3}"/>
              </a:ext>
            </a:extLst>
          </p:cNvPr>
          <p:cNvSpPr>
            <a:spLocks noGrp="1"/>
          </p:cNvSpPr>
          <p:nvPr>
            <p:ph type="title"/>
          </p:nvPr>
        </p:nvSpPr>
        <p:spPr/>
        <p:txBody>
          <a:bodyPr>
            <a:normAutofit/>
          </a:bodyPr>
          <a:lstStyle/>
          <a:p>
            <a:r>
              <a:rPr lang="en-US" sz="2800" dirty="0"/>
              <a:t>The Fresno County Organizational Application 	</a:t>
            </a:r>
          </a:p>
        </p:txBody>
      </p:sp>
      <p:sp>
        <p:nvSpPr>
          <p:cNvPr id="3" name="Content Placeholder 2">
            <a:extLst>
              <a:ext uri="{FF2B5EF4-FFF2-40B4-BE49-F238E27FC236}">
                <a16:creationId xmlns:a16="http://schemas.microsoft.com/office/drawing/2014/main" id="{7A3CDDB2-54F7-44A0-B8B8-499DE979C83B}"/>
              </a:ext>
            </a:extLst>
          </p:cNvPr>
          <p:cNvSpPr>
            <a:spLocks noGrp="1"/>
          </p:cNvSpPr>
          <p:nvPr>
            <p:ph idx="1"/>
          </p:nvPr>
        </p:nvSpPr>
        <p:spPr/>
        <p:txBody>
          <a:bodyPr/>
          <a:lstStyle/>
          <a:p>
            <a:r>
              <a:rPr lang="en-US" dirty="0">
                <a:solidFill>
                  <a:srgbClr val="C00000"/>
                </a:solidFill>
              </a:rPr>
              <a:t>Most mental health providers and all substance use providers will complete the Organizational Provider application.</a:t>
            </a:r>
          </a:p>
          <a:p>
            <a:r>
              <a:rPr lang="en-US" dirty="0">
                <a:solidFill>
                  <a:srgbClr val="C00000"/>
                </a:solidFill>
              </a:rPr>
              <a:t>Once applications are completed, they can be submitted by email, fax or mail.</a:t>
            </a:r>
          </a:p>
          <a:p>
            <a:r>
              <a:rPr lang="en-US" dirty="0">
                <a:solidFill>
                  <a:srgbClr val="C00000"/>
                </a:solidFill>
              </a:rPr>
              <a:t>Applications are usually returned for missing information, incomplete information or a combination of both. </a:t>
            </a:r>
          </a:p>
          <a:p>
            <a:r>
              <a:rPr lang="en-US" dirty="0">
                <a:solidFill>
                  <a:srgbClr val="C00000"/>
                </a:solidFill>
              </a:rPr>
              <a:t>This presentation is designed to help avoid some common mistakes so applications can be processed in a timely manner.</a:t>
            </a:r>
            <a:r>
              <a:rPr lang="en-US" sz="2800" dirty="0">
                <a:solidFill>
                  <a:srgbClr val="C00000"/>
                </a:solidFill>
              </a:rPr>
              <a:t> </a:t>
            </a:r>
          </a:p>
          <a:p>
            <a:endParaRPr lang="en-US" dirty="0"/>
          </a:p>
        </p:txBody>
      </p:sp>
    </p:spTree>
    <p:extLst>
      <p:ext uri="{BB962C8B-B14F-4D97-AF65-F5344CB8AC3E}">
        <p14:creationId xmlns:p14="http://schemas.microsoft.com/office/powerpoint/2010/main" val="227709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D845-6F91-4EE4-8D6F-FADD1D3D4C26}"/>
              </a:ext>
            </a:extLst>
          </p:cNvPr>
          <p:cNvSpPr>
            <a:spLocks noGrp="1"/>
          </p:cNvSpPr>
          <p:nvPr>
            <p:ph type="title"/>
          </p:nvPr>
        </p:nvSpPr>
        <p:spPr/>
        <p:txBody>
          <a:bodyPr/>
          <a:lstStyle/>
          <a:p>
            <a:pPr algn="ctr"/>
            <a:r>
              <a:rPr lang="en-US" dirty="0"/>
              <a:t>getting an NPPES account</a:t>
            </a:r>
          </a:p>
        </p:txBody>
      </p:sp>
      <p:pic>
        <p:nvPicPr>
          <p:cNvPr id="4" name="Content Placeholder 3">
            <a:extLst>
              <a:ext uri="{FF2B5EF4-FFF2-40B4-BE49-F238E27FC236}">
                <a16:creationId xmlns:a16="http://schemas.microsoft.com/office/drawing/2014/main" id="{B8D8C599-7B28-43AA-A66B-FD6654ABBFEC}"/>
              </a:ext>
            </a:extLst>
          </p:cNvPr>
          <p:cNvPicPr>
            <a:picLocks noGrp="1" noChangeAspect="1"/>
          </p:cNvPicPr>
          <p:nvPr>
            <p:ph sz="half" idx="1"/>
          </p:nvPr>
        </p:nvPicPr>
        <p:blipFill>
          <a:blip r:embed="rId2"/>
          <a:stretch>
            <a:fillRect/>
          </a:stretch>
        </p:blipFill>
        <p:spPr>
          <a:xfrm>
            <a:off x="1447800" y="2295054"/>
            <a:ext cx="4645025" cy="2880668"/>
          </a:xfrm>
          <a:prstGeom prst="rect">
            <a:avLst/>
          </a:prstGeom>
        </p:spPr>
      </p:pic>
      <p:sp>
        <p:nvSpPr>
          <p:cNvPr id="8" name="Content Placeholder 7">
            <a:extLst>
              <a:ext uri="{FF2B5EF4-FFF2-40B4-BE49-F238E27FC236}">
                <a16:creationId xmlns:a16="http://schemas.microsoft.com/office/drawing/2014/main" id="{412CABC6-4113-4D46-9B25-6264A543B01E}"/>
              </a:ext>
            </a:extLst>
          </p:cNvPr>
          <p:cNvSpPr>
            <a:spLocks noGrp="1"/>
          </p:cNvSpPr>
          <p:nvPr>
            <p:ph sz="half" idx="2"/>
          </p:nvPr>
        </p:nvSpPr>
        <p:spPr/>
        <p:txBody>
          <a:bodyPr/>
          <a:lstStyle/>
          <a:p>
            <a:r>
              <a:rPr lang="en-US" dirty="0"/>
              <a:t>Every applicant must have an active account.</a:t>
            </a:r>
          </a:p>
          <a:p>
            <a:r>
              <a:rPr lang="en-US" dirty="0"/>
              <a:t>Federal Data Base.</a:t>
            </a:r>
          </a:p>
          <a:p>
            <a:r>
              <a:rPr lang="en-US" dirty="0"/>
              <a:t>DBH cannot provide technical support.</a:t>
            </a:r>
          </a:p>
          <a:p>
            <a:r>
              <a:rPr lang="en-US" dirty="0"/>
              <a:t>Required for every provider. </a:t>
            </a:r>
          </a:p>
        </p:txBody>
      </p:sp>
    </p:spTree>
    <p:extLst>
      <p:ext uri="{BB962C8B-B14F-4D97-AF65-F5344CB8AC3E}">
        <p14:creationId xmlns:p14="http://schemas.microsoft.com/office/powerpoint/2010/main" val="272602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1" name="Picture 10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 name="Straight Connector 10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7" name="Rectangle 106">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268F2E4-0785-43AD-880D-C8CF9C723B1E}"/>
              </a:ext>
            </a:extLst>
          </p:cNvPr>
          <p:cNvSpPr>
            <a:spLocks noGrp="1"/>
          </p:cNvSpPr>
          <p:nvPr>
            <p:ph type="title" idx="4294967295"/>
          </p:nvPr>
        </p:nvSpPr>
        <p:spPr>
          <a:xfrm>
            <a:off x="1452617" y="976508"/>
            <a:ext cx="5525305" cy="2367221"/>
          </a:xfrm>
        </p:spPr>
        <p:txBody>
          <a:bodyPr vert="horz" lIns="91440" tIns="45720" rIns="91440" bIns="0" rtlCol="0" anchor="b">
            <a:normAutofit/>
          </a:bodyPr>
          <a:lstStyle/>
          <a:p>
            <a:r>
              <a:rPr lang="en-US" sz="2600"/>
              <a:t>All Fresno County Credentialing applications come with instructions. </a:t>
            </a:r>
            <a:br>
              <a:rPr lang="en-US" sz="2600"/>
            </a:br>
            <a:br>
              <a:rPr lang="en-US" sz="2600"/>
            </a:br>
            <a:r>
              <a:rPr lang="en-US" sz="2600"/>
              <a:t>Read these over before completing your Application. </a:t>
            </a:r>
          </a:p>
        </p:txBody>
      </p:sp>
      <p:cxnSp>
        <p:nvCxnSpPr>
          <p:cNvPr id="111" name="Straight Connector 110">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3" name="Group 112">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4" name="Rectangle 113">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Rectangle 116">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0F5B4A5-6E9A-566B-525D-3D5CD21CC7DE}"/>
              </a:ext>
            </a:extLst>
          </p:cNvPr>
          <p:cNvPicPr>
            <a:picLocks noChangeAspect="1"/>
          </p:cNvPicPr>
          <p:nvPr/>
        </p:nvPicPr>
        <p:blipFill>
          <a:blip r:embed="rId3"/>
          <a:stretch>
            <a:fillRect/>
          </a:stretch>
        </p:blipFill>
        <p:spPr>
          <a:xfrm>
            <a:off x="7951321" y="976508"/>
            <a:ext cx="3103531" cy="4135339"/>
          </a:xfrm>
          <a:prstGeom prst="rect">
            <a:avLst/>
          </a:prstGeom>
        </p:spPr>
      </p:pic>
      <p:pic>
        <p:nvPicPr>
          <p:cNvPr id="119" name="Picture 118">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1" name="Straight Connector 120">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61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4787-7723-419C-83D5-5DD5C2EBC8F2}"/>
              </a:ext>
            </a:extLst>
          </p:cNvPr>
          <p:cNvSpPr>
            <a:spLocks noGrp="1"/>
          </p:cNvSpPr>
          <p:nvPr>
            <p:ph type="title"/>
          </p:nvPr>
        </p:nvSpPr>
        <p:spPr>
          <a:xfrm>
            <a:off x="1451579" y="804519"/>
            <a:ext cx="9603275" cy="1049235"/>
          </a:xfrm>
        </p:spPr>
        <p:txBody>
          <a:bodyPr>
            <a:normAutofit/>
          </a:bodyPr>
          <a:lstStyle/>
          <a:p>
            <a:pPr algn="ctr"/>
            <a:r>
              <a:rPr lang="en-US" dirty="0"/>
              <a:t>Required documentation </a:t>
            </a:r>
          </a:p>
        </p:txBody>
      </p:sp>
      <p:sp>
        <p:nvSpPr>
          <p:cNvPr id="3" name="Content Placeholder 2">
            <a:extLst>
              <a:ext uri="{FF2B5EF4-FFF2-40B4-BE49-F238E27FC236}">
                <a16:creationId xmlns:a16="http://schemas.microsoft.com/office/drawing/2014/main" id="{3B0BCD40-D049-46FC-8F5D-DA8E942CAEC4}"/>
              </a:ext>
            </a:extLst>
          </p:cNvPr>
          <p:cNvSpPr>
            <a:spLocks noGrp="1"/>
          </p:cNvSpPr>
          <p:nvPr>
            <p:ph idx="1"/>
          </p:nvPr>
        </p:nvSpPr>
        <p:spPr>
          <a:xfrm>
            <a:off x="1451579" y="2015734"/>
            <a:ext cx="4158849" cy="3450613"/>
          </a:xfrm>
        </p:spPr>
        <p:txBody>
          <a:bodyPr>
            <a:normAutofit/>
          </a:bodyPr>
          <a:lstStyle/>
          <a:p>
            <a:r>
              <a:rPr lang="en-US" dirty="0"/>
              <a:t>In addition to the application, there are documents each credentialing applicant must provide.</a:t>
            </a:r>
          </a:p>
          <a:p>
            <a:r>
              <a:rPr lang="en-US" dirty="0"/>
              <a:t>The required documents vary depending on the application and the provider type. </a:t>
            </a:r>
          </a:p>
          <a:p>
            <a:endParaRPr lang="en-US" dirty="0"/>
          </a:p>
        </p:txBody>
      </p:sp>
      <p:grpSp>
        <p:nvGrpSpPr>
          <p:cNvPr id="10" name="Group 9">
            <a:extLst>
              <a:ext uri="{FF2B5EF4-FFF2-40B4-BE49-F238E27FC236}">
                <a16:creationId xmlns:a16="http://schemas.microsoft.com/office/drawing/2014/main" id="{F7C65FA4-631C-444F-89AA-F891363CC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1" name="Rectangle 10">
              <a:extLst>
                <a:ext uri="{FF2B5EF4-FFF2-40B4-BE49-F238E27FC236}">
                  <a16:creationId xmlns:a16="http://schemas.microsoft.com/office/drawing/2014/main" id="{353C58CC-6818-48FD-9CE0-B43BF88B7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2694E9-2175-4647-803A-3AD63554C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FA0F846A-A908-A271-862F-6EFA6D2F19BA}"/>
              </a:ext>
            </a:extLst>
          </p:cNvPr>
          <p:cNvPicPr>
            <a:picLocks noChangeAspect="1"/>
          </p:cNvPicPr>
          <p:nvPr/>
        </p:nvPicPr>
        <p:blipFill>
          <a:blip r:embed="rId2"/>
          <a:stretch>
            <a:fillRect/>
          </a:stretch>
        </p:blipFill>
        <p:spPr>
          <a:xfrm>
            <a:off x="6273384" y="2203555"/>
            <a:ext cx="4631960" cy="2945566"/>
          </a:xfrm>
          <a:prstGeom prst="rect">
            <a:avLst/>
          </a:prstGeom>
        </p:spPr>
      </p:pic>
    </p:spTree>
    <p:extLst>
      <p:ext uri="{BB962C8B-B14F-4D97-AF65-F5344CB8AC3E}">
        <p14:creationId xmlns:p14="http://schemas.microsoft.com/office/powerpoint/2010/main" val="377905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1C10-572D-4496-A75B-403A69D71B2C}"/>
              </a:ext>
            </a:extLst>
          </p:cNvPr>
          <p:cNvSpPr>
            <a:spLocks noGrp="1"/>
          </p:cNvSpPr>
          <p:nvPr>
            <p:ph type="title"/>
          </p:nvPr>
        </p:nvSpPr>
        <p:spPr/>
        <p:txBody>
          <a:bodyPr>
            <a:normAutofit/>
          </a:bodyPr>
          <a:lstStyle/>
          <a:p>
            <a:pPr>
              <a:lnSpc>
                <a:spcPct val="120000"/>
              </a:lnSpc>
              <a:spcBef>
                <a:spcPts val="1000"/>
              </a:spcBef>
              <a:buClr>
                <a:schemeClr val="accent1"/>
              </a:buClr>
              <a:buSzPct val="100000"/>
            </a:pPr>
            <a:r>
              <a:rPr lang="en-US" sz="1400" cap="none" dirty="0">
                <a:latin typeface="+mn-lt"/>
                <a:ea typeface="+mn-ea"/>
                <a:cs typeface="+mn-cs"/>
              </a:rPr>
              <a:t>Section A of the application is  the organizational provider information. Please be sure to complete the top portion of the application as well with dates and type of provider info.  Also of note, “Have you previously applied for credentialing with FCMHP or DMC-ODS” is new to the application. Please answer this question.</a:t>
            </a:r>
          </a:p>
        </p:txBody>
      </p:sp>
      <p:pic>
        <p:nvPicPr>
          <p:cNvPr id="10" name="Content Placeholder 9">
            <a:extLst>
              <a:ext uri="{FF2B5EF4-FFF2-40B4-BE49-F238E27FC236}">
                <a16:creationId xmlns:a16="http://schemas.microsoft.com/office/drawing/2014/main" id="{25871D6D-E89C-8BBE-44EC-5AA40372293F}"/>
              </a:ext>
            </a:extLst>
          </p:cNvPr>
          <p:cNvPicPr>
            <a:picLocks noGrp="1" noChangeAspect="1"/>
          </p:cNvPicPr>
          <p:nvPr>
            <p:ph idx="1"/>
          </p:nvPr>
        </p:nvPicPr>
        <p:blipFill rotWithShape="1">
          <a:blip r:embed="rId2">
            <a:alphaModFix amt="98000"/>
          </a:blip>
          <a:stretch/>
        </p:blipFill>
        <p:spPr>
          <a:xfrm>
            <a:off x="5008092" y="798973"/>
            <a:ext cx="6013450" cy="4230227"/>
          </a:xfrm>
          <a:prstGeom prst="rect">
            <a:avLst/>
          </a:prstGeom>
          <a:pattFill prst="pct5">
            <a:fgClr>
              <a:schemeClr val="bg1"/>
            </a:fgClr>
            <a:bgClr>
              <a:schemeClr val="bg1"/>
            </a:bgClr>
          </a:pattFill>
        </p:spPr>
      </p:pic>
      <p:sp>
        <p:nvSpPr>
          <p:cNvPr id="4" name="Text Placeholder 3">
            <a:extLst>
              <a:ext uri="{FF2B5EF4-FFF2-40B4-BE49-F238E27FC236}">
                <a16:creationId xmlns:a16="http://schemas.microsoft.com/office/drawing/2014/main" id="{0394F8AA-ED6F-4820-ADB3-98906E6D418B}"/>
              </a:ext>
            </a:extLst>
          </p:cNvPr>
          <p:cNvSpPr>
            <a:spLocks noGrp="1"/>
          </p:cNvSpPr>
          <p:nvPr>
            <p:ph type="body" sz="half" idx="2"/>
          </p:nvPr>
        </p:nvSpPr>
        <p:spPr/>
        <p:txBody>
          <a:bodyPr>
            <a:normAutofit/>
          </a:bodyPr>
          <a:lstStyle/>
          <a:p>
            <a:br>
              <a:rPr lang="en-US" sz="1400" cap="none" dirty="0"/>
            </a:br>
            <a:r>
              <a:rPr lang="en-US" sz="1400" cap="none" dirty="0"/>
              <a:t>The organizational provider information can be standardized for your program. Complet</a:t>
            </a:r>
            <a:r>
              <a:rPr lang="en-US" sz="1400" dirty="0"/>
              <a:t>e Section A for your applicants; they do not usually have access to this information and this section cannot be left blank.</a:t>
            </a:r>
            <a:endParaRPr lang="en-US" sz="1400" cap="none" dirty="0"/>
          </a:p>
        </p:txBody>
      </p:sp>
    </p:spTree>
    <p:extLst>
      <p:ext uri="{BB962C8B-B14F-4D97-AF65-F5344CB8AC3E}">
        <p14:creationId xmlns:p14="http://schemas.microsoft.com/office/powerpoint/2010/main" val="111282671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816</TotalTime>
  <Words>1322</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Gill Sans MT</vt:lpstr>
      <vt:lpstr>Gallery</vt:lpstr>
      <vt:lpstr>Credentialing Training</vt:lpstr>
      <vt:lpstr>Becoming a Contracted Provider</vt:lpstr>
      <vt:lpstr>Managed Care</vt:lpstr>
      <vt:lpstr>Types of  Applications</vt:lpstr>
      <vt:lpstr>The Fresno County Organizational Application  </vt:lpstr>
      <vt:lpstr>getting an NPPES account</vt:lpstr>
      <vt:lpstr>All Fresno County Credentialing applications come with instructions.   Read these over before completing your Application. </vt:lpstr>
      <vt:lpstr>Required documentation </vt:lpstr>
      <vt:lpstr>Section A of the application is  the organizational provider information. Please be sure to complete the top portion of the application as well with dates and type of provider info.  Also of note, “Have you previously applied for credentialing with FCMHP or DMC-ODS” is new to the application. Please answer this question.</vt:lpstr>
      <vt:lpstr>Section B identifying information</vt:lpstr>
      <vt:lpstr>Sections C-H</vt:lpstr>
      <vt:lpstr>Section I-Data Attestation</vt:lpstr>
      <vt:lpstr>Release of information Certification</vt:lpstr>
      <vt:lpstr>Clinical Profile </vt:lpstr>
      <vt:lpstr>Individual and Group Provider Applications</vt:lpstr>
      <vt:lpstr>Individual and Group Provider Applications</vt:lpstr>
      <vt:lpstr>In-house application </vt:lpstr>
      <vt:lpstr>Mental Health Rehabilitation Specialist Applications</vt:lpstr>
      <vt:lpstr>Mental Health Rehabilitation Specialist </vt:lpstr>
      <vt:lpstr>Non-Credentialing Application  Non-Clinical and Non-Credentialed Staff</vt:lpstr>
      <vt:lpstr>The process </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Credentialing Training</dc:title>
  <dc:creator>Carter, Danielle</dc:creator>
  <cp:lastModifiedBy>Moua, Meng</cp:lastModifiedBy>
  <cp:revision>35</cp:revision>
  <dcterms:created xsi:type="dcterms:W3CDTF">2022-09-28T17:25:47Z</dcterms:created>
  <dcterms:modified xsi:type="dcterms:W3CDTF">2025-01-16T19:10:25Z</dcterms:modified>
</cp:coreProperties>
</file>